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3" r:id="rId2"/>
    <p:sldId id="263" r:id="rId3"/>
    <p:sldId id="264" r:id="rId4"/>
    <p:sldId id="265" r:id="rId5"/>
    <p:sldId id="268" r:id="rId6"/>
    <p:sldId id="270" r:id="rId7"/>
    <p:sldId id="269" r:id="rId8"/>
    <p:sldId id="271" r:id="rId9"/>
    <p:sldId id="272" r:id="rId10"/>
    <p:sldId id="274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80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D4767-7BAB-784D-A4AE-D96C42B89116}" type="datetimeFigureOut">
              <a:rPr lang="en-US" smtClean="0"/>
              <a:t>1/29/17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ADC93-EED2-BE4F-A774-352811C1779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42465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D4767-7BAB-784D-A4AE-D96C42B89116}" type="datetimeFigureOut">
              <a:rPr lang="en-US" smtClean="0"/>
              <a:t>1/29/17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ADC93-EED2-BE4F-A774-352811C1779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11102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D4767-7BAB-784D-A4AE-D96C42B89116}" type="datetimeFigureOut">
              <a:rPr lang="en-US" smtClean="0"/>
              <a:t>1/29/17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ADC93-EED2-BE4F-A774-352811C1779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98363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D4767-7BAB-784D-A4AE-D96C42B89116}" type="datetimeFigureOut">
              <a:rPr lang="en-US" smtClean="0"/>
              <a:t>1/29/17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ADC93-EED2-BE4F-A774-352811C1779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69476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D4767-7BAB-784D-A4AE-D96C42B89116}" type="datetimeFigureOut">
              <a:rPr lang="en-US" smtClean="0"/>
              <a:t>1/29/17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ADC93-EED2-BE4F-A774-352811C1779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90977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D4767-7BAB-784D-A4AE-D96C42B89116}" type="datetimeFigureOut">
              <a:rPr lang="en-US" smtClean="0"/>
              <a:t>1/29/17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ADC93-EED2-BE4F-A774-352811C1779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94357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D4767-7BAB-784D-A4AE-D96C42B89116}" type="datetimeFigureOut">
              <a:rPr lang="en-US" smtClean="0"/>
              <a:t>1/29/17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ADC93-EED2-BE4F-A774-352811C1779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70515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D4767-7BAB-784D-A4AE-D96C42B89116}" type="datetimeFigureOut">
              <a:rPr lang="en-US" smtClean="0"/>
              <a:t>1/29/17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ADC93-EED2-BE4F-A774-352811C1779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5356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D4767-7BAB-784D-A4AE-D96C42B89116}" type="datetimeFigureOut">
              <a:rPr lang="en-US" smtClean="0"/>
              <a:t>1/29/17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ADC93-EED2-BE4F-A774-352811C1779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01763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D4767-7BAB-784D-A4AE-D96C42B89116}" type="datetimeFigureOut">
              <a:rPr lang="en-US" smtClean="0"/>
              <a:t>1/29/17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ADC93-EED2-BE4F-A774-352811C1779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32324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D4767-7BAB-784D-A4AE-D96C42B89116}" type="datetimeFigureOut">
              <a:rPr lang="en-US" smtClean="0"/>
              <a:t>1/29/17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ADC93-EED2-BE4F-A774-352811C1779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8322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D4767-7BAB-784D-A4AE-D96C42B89116}" type="datetimeFigureOut">
              <a:rPr lang="en-US" smtClean="0"/>
              <a:t>1/29/17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ADC93-EED2-BE4F-A774-352811C1779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3082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6471" y="5545078"/>
            <a:ext cx="7950936" cy="883364"/>
          </a:xfrm>
        </p:spPr>
        <p:txBody>
          <a:bodyPr>
            <a:normAutofit/>
          </a:bodyPr>
          <a:lstStyle/>
          <a:p>
            <a:r>
              <a:rPr lang="es-ES_tradnl" sz="2800" dirty="0" smtClean="0"/>
              <a:t>La pregunta mas importante de toda tu vida</a:t>
            </a:r>
            <a:endParaRPr lang="es-ES_tradnl" sz="2800" dirty="0"/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823" y="1913218"/>
            <a:ext cx="4609353" cy="3452566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075007" y="598581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b="1" dirty="0" smtClean="0">
                <a:solidFill>
                  <a:srgbClr val="0000FF"/>
                </a:solidFill>
              </a:rPr>
              <a:t>Que bebo hacer para ser salvo? </a:t>
            </a:r>
            <a:r>
              <a:rPr lang="es-ES_tradnl" sz="2800" b="1" dirty="0" smtClean="0">
                <a:solidFill>
                  <a:srgbClr val="0000FF"/>
                </a:solidFill>
              </a:rPr>
              <a:t>Hechos 16:30</a:t>
            </a:r>
            <a:endParaRPr lang="es-ES_tradnl" sz="2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063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5374" cy="1325562"/>
          </a:xfrm>
        </p:spPr>
        <p:txBody>
          <a:bodyPr>
            <a:normAutofit/>
          </a:bodyPr>
          <a:lstStyle/>
          <a:p>
            <a:r>
              <a:rPr lang="es-ES_tradnl" dirty="0"/>
              <a:t>Que bebo hacer para ser salvo?</a:t>
            </a:r>
            <a:endParaRPr lang="es-ES_tradnl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329" y="1495611"/>
            <a:ext cx="8761878" cy="4649127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endParaRPr lang="es-ES_tradnl" sz="2400" dirty="0" smtClean="0"/>
          </a:p>
          <a:p>
            <a:pPr lvl="0" algn="just"/>
            <a:r>
              <a:rPr lang="es-ES_tradnl" sz="2400" b="1" dirty="0" smtClean="0">
                <a:solidFill>
                  <a:srgbClr val="000090"/>
                </a:solidFill>
              </a:rPr>
              <a:t>Luego de estos pasos solo tenemos que perseverar:</a:t>
            </a:r>
          </a:p>
          <a:p>
            <a:pPr lvl="0" algn="just"/>
            <a:endParaRPr lang="es-ES_tradnl" sz="2400" b="1" dirty="0">
              <a:solidFill>
                <a:srgbClr val="000090"/>
              </a:solidFill>
            </a:endParaRPr>
          </a:p>
          <a:p>
            <a:pPr lvl="0" algn="just"/>
            <a:r>
              <a:rPr lang="es-ES_tradnl" sz="2400" dirty="0" smtClean="0"/>
              <a:t>Romanos 2:7 vida </a:t>
            </a:r>
            <a:r>
              <a:rPr lang="es-ES_tradnl" sz="2400" dirty="0"/>
              <a:t>eterna a los que, </a:t>
            </a:r>
            <a:r>
              <a:rPr lang="es-ES_tradnl" sz="2400" b="1" u="sng" dirty="0"/>
              <a:t>perseverando</a:t>
            </a:r>
            <a:r>
              <a:rPr lang="es-ES_tradnl" sz="2400" dirty="0"/>
              <a:t> en bien hacer, buscan gloria y honra e inmortalidad</a:t>
            </a:r>
            <a:r>
              <a:rPr lang="es-ES_tradnl" sz="2400" dirty="0" smtClean="0"/>
              <a:t>,</a:t>
            </a:r>
          </a:p>
          <a:p>
            <a:pPr lvl="0" algn="just"/>
            <a:endParaRPr lang="es-ES_tradnl" sz="2400" dirty="0"/>
          </a:p>
          <a:p>
            <a:pPr lvl="0" algn="just"/>
            <a:r>
              <a:rPr lang="es-ES_tradnl" sz="2400" dirty="0" smtClean="0"/>
              <a:t>Mateo 10:</a:t>
            </a:r>
            <a:r>
              <a:rPr lang="es-ES_tradnl" sz="2400" b="1" dirty="0" smtClean="0"/>
              <a:t>22</a:t>
            </a:r>
            <a:r>
              <a:rPr lang="es-ES_tradnl" sz="2400" b="1" dirty="0"/>
              <a:t> </a:t>
            </a:r>
            <a:r>
              <a:rPr lang="es-ES_tradnl" sz="2400" dirty="0"/>
              <a:t>Y seréis aborrecidos de todos por causa de mi nombre; mas el que </a:t>
            </a:r>
            <a:r>
              <a:rPr lang="es-ES_tradnl" sz="2400" b="1" u="sng" dirty="0"/>
              <a:t>persevere</a:t>
            </a:r>
            <a:r>
              <a:rPr lang="es-ES_tradnl" sz="2400" dirty="0"/>
              <a:t> hasta el fin, éste será salvo.</a:t>
            </a:r>
          </a:p>
        </p:txBody>
      </p:sp>
    </p:spTree>
    <p:extLst>
      <p:ext uri="{BB962C8B-B14F-4D97-AF65-F5344CB8AC3E}">
        <p14:creationId xmlns:p14="http://schemas.microsoft.com/office/powerpoint/2010/main" val="3708034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5374" cy="1325562"/>
          </a:xfrm>
        </p:spPr>
        <p:txBody>
          <a:bodyPr>
            <a:normAutofit/>
          </a:bodyPr>
          <a:lstStyle/>
          <a:p>
            <a:r>
              <a:rPr lang="es-ES_tradnl" dirty="0"/>
              <a:t>Que bebo hacer para ser salvo?</a:t>
            </a:r>
            <a:endParaRPr lang="es-ES_tradnl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329" y="1495611"/>
            <a:ext cx="8761878" cy="4649127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endParaRPr lang="es-ES_tradnl" sz="2400" dirty="0" smtClean="0"/>
          </a:p>
          <a:p>
            <a:pPr lvl="0" algn="just"/>
            <a:r>
              <a:rPr lang="es-ES_tradnl" sz="2400" b="1" dirty="0" smtClean="0">
                <a:solidFill>
                  <a:srgbClr val="000090"/>
                </a:solidFill>
              </a:rPr>
              <a:t>Por que te detienes?</a:t>
            </a:r>
          </a:p>
          <a:p>
            <a:pPr lvl="0" algn="just"/>
            <a:endParaRPr lang="es-ES_tradnl" sz="2400" b="1" dirty="0">
              <a:solidFill>
                <a:srgbClr val="000090"/>
              </a:solidFill>
            </a:endParaRPr>
          </a:p>
          <a:p>
            <a:pPr lvl="0" algn="just"/>
            <a:r>
              <a:rPr lang="es-ES_tradnl" sz="2400" b="1" dirty="0" smtClean="0"/>
              <a:t>Hechos 22:16</a:t>
            </a:r>
            <a:r>
              <a:rPr lang="es-ES_tradnl" sz="2400" b="1" dirty="0"/>
              <a:t> </a:t>
            </a:r>
            <a:r>
              <a:rPr lang="es-ES_tradnl" sz="2400" dirty="0"/>
              <a:t>Ahora, pues, </a:t>
            </a:r>
            <a:r>
              <a:rPr lang="es-ES_tradnl" sz="2400" b="1" u="sng" dirty="0">
                <a:solidFill>
                  <a:srgbClr val="800000"/>
                </a:solidFill>
              </a:rPr>
              <a:t>¿por qué te detienes? </a:t>
            </a:r>
            <a:r>
              <a:rPr lang="es-ES_tradnl" sz="2400" dirty="0"/>
              <a:t>Levántate y bautízate, y lava tus pecados, invocando su </a:t>
            </a:r>
            <a:r>
              <a:rPr lang="es-ES_tradnl" sz="2400" dirty="0" smtClean="0"/>
              <a:t>nombre.</a:t>
            </a:r>
          </a:p>
          <a:p>
            <a:pPr lvl="0" algn="just"/>
            <a:endParaRPr lang="es-ES_tradnl" sz="2400" dirty="0" smtClean="0"/>
          </a:p>
          <a:p>
            <a:pPr lvl="0" algn="just"/>
            <a:r>
              <a:rPr lang="es-ES_tradnl" sz="2400" b="1" dirty="0" smtClean="0"/>
              <a:t>Hechos 9:18</a:t>
            </a:r>
            <a:r>
              <a:rPr lang="es-ES_tradnl" sz="2400" b="1" dirty="0"/>
              <a:t> </a:t>
            </a:r>
            <a:r>
              <a:rPr lang="es-ES_tradnl" sz="2400" dirty="0"/>
              <a:t>Y al momento le cayeron de los ojos como escamas, y recibió al instante la vista; </a:t>
            </a:r>
            <a:r>
              <a:rPr lang="es-ES_tradnl" sz="2400" b="1" u="sng" dirty="0"/>
              <a:t>y levantándose, fue bautizado.</a:t>
            </a:r>
          </a:p>
        </p:txBody>
      </p:sp>
    </p:spTree>
    <p:extLst>
      <p:ext uri="{BB962C8B-B14F-4D97-AF65-F5344CB8AC3E}">
        <p14:creationId xmlns:p14="http://schemas.microsoft.com/office/powerpoint/2010/main" val="2740016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Que dice la Biblia del Pecado?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>
                <a:solidFill>
                  <a:srgbClr val="800000"/>
                </a:solidFill>
              </a:rPr>
              <a:t>Infracción de la ley de Dios (1 Juan 3:4)</a:t>
            </a:r>
          </a:p>
          <a:p>
            <a:endParaRPr lang="es-ES_tradnl" dirty="0"/>
          </a:p>
          <a:p>
            <a:r>
              <a:rPr lang="es-ES_tradnl" dirty="0" smtClean="0">
                <a:solidFill>
                  <a:srgbClr val="008000"/>
                </a:solidFill>
              </a:rPr>
              <a:t>Saber lo bueno y no hacerlo (Santiago 4:17)</a:t>
            </a:r>
          </a:p>
          <a:p>
            <a:endParaRPr lang="es-ES_tradnl" dirty="0"/>
          </a:p>
          <a:p>
            <a:r>
              <a:rPr lang="es-ES_tradnl" dirty="0" smtClean="0">
                <a:solidFill>
                  <a:srgbClr val="000090"/>
                </a:solidFill>
              </a:rPr>
              <a:t>Tener malas actitudes o malas intensiones Hebreos 4:12-13; Mateo 5:28</a:t>
            </a:r>
            <a:endParaRPr lang="es-ES_tradnl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860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Consecuencias del pecado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Romanos 3:23</a:t>
            </a:r>
          </a:p>
          <a:p>
            <a:endParaRPr lang="es-ES_tradnl" dirty="0"/>
          </a:p>
          <a:p>
            <a:r>
              <a:rPr lang="es-ES_tradnl" dirty="0" smtClean="0"/>
              <a:t>Romanos 6:23</a:t>
            </a:r>
          </a:p>
          <a:p>
            <a:endParaRPr lang="es-ES_tradnl" dirty="0"/>
          </a:p>
          <a:p>
            <a:r>
              <a:rPr lang="es-ES_tradnl" dirty="0" smtClean="0"/>
              <a:t>2 Tesalonicenses 1:7-9</a:t>
            </a:r>
          </a:p>
          <a:p>
            <a:endParaRPr lang="es-ES_tradnl" dirty="0"/>
          </a:p>
          <a:p>
            <a:r>
              <a:rPr lang="es-ES_tradnl" dirty="0" smtClean="0"/>
              <a:t>Mateo 25:41,46</a:t>
            </a:r>
            <a:endParaRPr lang="es-ES_tradnl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4486" y="2023231"/>
            <a:ext cx="3466001" cy="3271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759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990"/>
            <a:ext cx="8455374" cy="1325562"/>
          </a:xfrm>
        </p:spPr>
        <p:txBody>
          <a:bodyPr>
            <a:normAutofit/>
          </a:bodyPr>
          <a:lstStyle/>
          <a:p>
            <a:r>
              <a:rPr lang="es-ES_tradnl" dirty="0"/>
              <a:t>Que bebo hacer para ser salvo?</a:t>
            </a:r>
            <a:endParaRPr lang="es-ES_tradnl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392" y="2152373"/>
            <a:ext cx="8611182" cy="4455414"/>
          </a:xfrm>
        </p:spPr>
        <p:txBody>
          <a:bodyPr>
            <a:normAutofit/>
          </a:bodyPr>
          <a:lstStyle/>
          <a:p>
            <a:pPr lvl="0" algn="just"/>
            <a:r>
              <a:rPr lang="es-ES_tradnl" sz="2400" dirty="0"/>
              <a:t>Aunque meceremos morir por nuestros hechos, gracias a </a:t>
            </a:r>
            <a:r>
              <a:rPr lang="es-ES_tradnl" sz="2400" dirty="0" smtClean="0"/>
              <a:t>su infinita misericordia Dios </a:t>
            </a:r>
            <a:r>
              <a:rPr lang="es-ES_tradnl" sz="2400" dirty="0"/>
              <a:t>nos brinda una oportunidad para escapar del pecado. El medio provisto por el Padre para librar al hombre del pecado se llama JESUCRISTO. </a:t>
            </a:r>
            <a:r>
              <a:rPr lang="es-ES_tradnl" sz="2000" dirty="0" smtClean="0"/>
              <a:t>(Juan 3:16-17; Hechos 4:12)</a:t>
            </a:r>
          </a:p>
          <a:p>
            <a:pPr marL="0" lvl="0" indent="0" algn="just">
              <a:buNone/>
            </a:pPr>
            <a:endParaRPr lang="es-ES_tradnl" sz="2400" dirty="0"/>
          </a:p>
          <a:p>
            <a:pPr lvl="0" algn="just"/>
            <a:r>
              <a:rPr lang="es-ES_tradnl" sz="2400" dirty="0" smtClean="0"/>
              <a:t>Su </a:t>
            </a:r>
            <a:r>
              <a:rPr lang="es-ES_tradnl" sz="2400" dirty="0"/>
              <a:t>sangre limpia tiene el poder para limpiarnos nuestros pecados y librarnos de TODA maldad (1Juan 1:7-9).</a:t>
            </a:r>
            <a:endParaRPr lang="en-US" sz="2400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635250" cy="1143000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725" y="5159358"/>
            <a:ext cx="4191829" cy="1698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004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5374" cy="1325562"/>
          </a:xfrm>
        </p:spPr>
        <p:txBody>
          <a:bodyPr>
            <a:normAutofit/>
          </a:bodyPr>
          <a:lstStyle/>
          <a:p>
            <a:r>
              <a:rPr lang="es-ES_tradnl" dirty="0"/>
              <a:t>Que bebo hacer para ser salvo?</a:t>
            </a:r>
            <a:endParaRPr lang="es-ES_tradnl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696" y="1958660"/>
            <a:ext cx="8761878" cy="4649127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s-ES_tradnl" sz="2800" b="1" dirty="0" smtClean="0"/>
              <a:t>1)  Creer</a:t>
            </a:r>
          </a:p>
          <a:p>
            <a:pPr marL="0" indent="0">
              <a:buNone/>
            </a:pPr>
            <a:r>
              <a:rPr lang="es-ES_tradnl" sz="2800" b="1" dirty="0"/>
              <a:t> </a:t>
            </a:r>
            <a:r>
              <a:rPr lang="es-ES_tradnl" sz="2800" dirty="0"/>
              <a:t>y sacándolos, les dijo: Señores, </a:t>
            </a:r>
            <a:r>
              <a:rPr lang="es-ES_tradnl" sz="2800" b="1" dirty="0">
                <a:solidFill>
                  <a:srgbClr val="800000"/>
                </a:solidFill>
              </a:rPr>
              <a:t>¿qué debo hacer para ser salvo?</a:t>
            </a:r>
          </a:p>
          <a:p>
            <a:pPr marL="0" indent="0">
              <a:buNone/>
            </a:pPr>
            <a:r>
              <a:rPr lang="es-ES_tradnl" sz="2800" dirty="0" smtClean="0"/>
              <a:t>Ellos </a:t>
            </a:r>
            <a:r>
              <a:rPr lang="es-ES_tradnl" sz="2800" dirty="0"/>
              <a:t>dijeron: </a:t>
            </a:r>
            <a:r>
              <a:rPr lang="es-ES_tradnl" sz="2800" b="1" dirty="0">
                <a:solidFill>
                  <a:srgbClr val="800000"/>
                </a:solidFill>
              </a:rPr>
              <a:t>Cree en el Señor Jesucristo</a:t>
            </a:r>
            <a:r>
              <a:rPr lang="es-ES_tradnl" sz="2800" dirty="0"/>
              <a:t>, y serás salvo, tú y tu casa</a:t>
            </a:r>
            <a:r>
              <a:rPr lang="es-ES_tradnl" sz="2800" dirty="0" smtClean="0"/>
              <a:t>.( Hechos 16:30-31</a:t>
            </a:r>
            <a:r>
              <a:rPr lang="es-ES_tradnl" sz="2800" dirty="0"/>
              <a:t>;</a:t>
            </a:r>
            <a:r>
              <a:rPr lang="es-ES_tradnl" sz="2800" dirty="0" smtClean="0"/>
              <a:t> Romanos 1:16)</a:t>
            </a:r>
          </a:p>
          <a:p>
            <a:pPr lvl="0" algn="just"/>
            <a:endParaRPr lang="en-US" sz="2400" dirty="0" smtClean="0"/>
          </a:p>
          <a:p>
            <a:pPr lvl="0" algn="just"/>
            <a:endParaRPr lang="en-US" sz="2400" dirty="0"/>
          </a:p>
        </p:txBody>
      </p:sp>
      <p:pic>
        <p:nvPicPr>
          <p:cNvPr id="4" name="Picture 3" descr="images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603" y="4298332"/>
            <a:ext cx="2543736" cy="2484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436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5374" cy="1325562"/>
          </a:xfrm>
        </p:spPr>
        <p:txBody>
          <a:bodyPr>
            <a:normAutofit/>
          </a:bodyPr>
          <a:lstStyle/>
          <a:p>
            <a:r>
              <a:rPr lang="es-ES_tradnl" dirty="0"/>
              <a:t>Que bebo hacer para ser salvo?</a:t>
            </a:r>
            <a:endParaRPr lang="es-ES_tradnl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8471" y="1852706"/>
            <a:ext cx="5984102" cy="4755081"/>
          </a:xfrm>
        </p:spPr>
        <p:txBody>
          <a:bodyPr>
            <a:normAutofit fontScale="92500"/>
          </a:bodyPr>
          <a:lstStyle/>
          <a:p>
            <a:pPr lvl="0" algn="just"/>
            <a:r>
              <a:rPr lang="en-US" sz="2400" b="1" dirty="0" smtClean="0"/>
              <a:t>2) </a:t>
            </a:r>
            <a:r>
              <a:rPr lang="en-US" sz="2400" b="1" dirty="0" err="1" smtClean="0"/>
              <a:t>Arrepentirse</a:t>
            </a:r>
            <a:endParaRPr lang="en-US" sz="2400" b="1" dirty="0" smtClean="0"/>
          </a:p>
          <a:p>
            <a:pPr lvl="0" algn="just"/>
            <a:endParaRPr lang="en-US" sz="2400" b="1" dirty="0" smtClean="0"/>
          </a:p>
          <a:p>
            <a:pPr algn="just"/>
            <a:r>
              <a:rPr lang="es-ES_tradnl" sz="2400" dirty="0"/>
              <a:t>La palabra “Arrepentimiento” </a:t>
            </a:r>
            <a:r>
              <a:rPr lang="es-ES_tradnl" sz="2400" dirty="0" smtClean="0"/>
              <a:t>se deriva de la palabra griega “</a:t>
            </a:r>
            <a:r>
              <a:rPr lang="es-ES_tradnl" sz="2400" dirty="0" err="1" smtClean="0"/>
              <a:t>repent</a:t>
            </a:r>
            <a:r>
              <a:rPr lang="es-ES_tradnl" sz="2400" dirty="0" smtClean="0"/>
              <a:t>” que </a:t>
            </a:r>
            <a:r>
              <a:rPr lang="es-ES_tradnl" sz="2400" dirty="0"/>
              <a:t>significa “Cambio de mente”. (Re = otra vez; </a:t>
            </a:r>
            <a:r>
              <a:rPr lang="es-ES_tradnl" sz="2400" dirty="0" err="1"/>
              <a:t>Pent</a:t>
            </a:r>
            <a:r>
              <a:rPr lang="es-ES_tradnl" sz="2400" dirty="0"/>
              <a:t> = Pensar). Por tanto, arrepentirse es cambiar de forma de pensar o adueñarse de una nueva mentalidad. </a:t>
            </a:r>
            <a:endParaRPr lang="es-ES_tradnl" sz="2400" dirty="0" smtClean="0"/>
          </a:p>
          <a:p>
            <a:pPr algn="just"/>
            <a:endParaRPr lang="es-ES_tradnl" sz="2400" dirty="0" smtClean="0"/>
          </a:p>
          <a:p>
            <a:pPr lvl="0"/>
            <a:r>
              <a:rPr lang="es-ES_tradnl" sz="2400" dirty="0"/>
              <a:t>El arrepentimiento es un acto de fe, mediante el cual el hombre cambia de opinión en cuanto a su vida de desobediencia y decide vivir en lo adelante haciendo la voluntad de Dios </a:t>
            </a:r>
            <a:r>
              <a:rPr lang="es-ES_tradnl" sz="2400" b="1" dirty="0" smtClean="0">
                <a:solidFill>
                  <a:srgbClr val="800000"/>
                </a:solidFill>
              </a:rPr>
              <a:t>(Hechos 3:19; </a:t>
            </a:r>
            <a:r>
              <a:rPr lang="es-ES_tradnl" sz="2400" b="1" dirty="0">
                <a:solidFill>
                  <a:srgbClr val="800000"/>
                </a:solidFill>
              </a:rPr>
              <a:t>Hechos </a:t>
            </a:r>
            <a:r>
              <a:rPr lang="es-ES_tradnl" sz="2400" b="1" dirty="0" smtClean="0">
                <a:solidFill>
                  <a:srgbClr val="800000"/>
                </a:solidFill>
              </a:rPr>
              <a:t>17:30-31)</a:t>
            </a:r>
            <a:r>
              <a:rPr lang="es-ES_tradnl" sz="2400" b="1" dirty="0">
                <a:solidFill>
                  <a:srgbClr val="800000"/>
                </a:solidFill>
              </a:rPr>
              <a:t>.</a:t>
            </a:r>
            <a:endParaRPr lang="en-US" sz="2400" b="1" dirty="0">
              <a:solidFill>
                <a:srgbClr val="800000"/>
              </a:solidFill>
            </a:endParaRPr>
          </a:p>
          <a:p>
            <a:pPr lvl="0" algn="just"/>
            <a:endParaRPr lang="en-US" sz="2400" dirty="0"/>
          </a:p>
        </p:txBody>
      </p:sp>
      <p:pic>
        <p:nvPicPr>
          <p:cNvPr id="4" name="Picture 3" descr="images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12894"/>
            <a:ext cx="1965512" cy="1934064"/>
          </a:xfrm>
          <a:prstGeom prst="rect">
            <a:avLst/>
          </a:prstGeom>
        </p:spPr>
      </p:pic>
      <p:pic>
        <p:nvPicPr>
          <p:cNvPr id="5" name="Picture 4" descr="images9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65" y="4691529"/>
            <a:ext cx="2787284" cy="1916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240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5374" cy="1325562"/>
          </a:xfrm>
        </p:spPr>
        <p:txBody>
          <a:bodyPr>
            <a:normAutofit/>
          </a:bodyPr>
          <a:lstStyle/>
          <a:p>
            <a:r>
              <a:rPr lang="es-ES_tradnl" dirty="0"/>
              <a:t>Que bebo hacer para ser salvo?</a:t>
            </a:r>
            <a:endParaRPr lang="es-ES_tradnl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696" y="1958660"/>
            <a:ext cx="8761878" cy="4649127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s-ES_tradnl" sz="2400" b="1" dirty="0" smtClean="0">
                <a:solidFill>
                  <a:srgbClr val="000090"/>
                </a:solidFill>
              </a:rPr>
              <a:t>3)  Confesar a Cristo</a:t>
            </a:r>
          </a:p>
          <a:p>
            <a:pPr marL="0" lvl="0" indent="0" algn="just">
              <a:buNone/>
            </a:pPr>
            <a:r>
              <a:rPr lang="es-ES_tradnl" sz="2400" dirty="0" smtClean="0"/>
              <a:t>Confesar </a:t>
            </a:r>
            <a:r>
              <a:rPr lang="es-ES_tradnl" sz="2400" dirty="0"/>
              <a:t>nuestra fe es simplemente hacer de conocimiento a los demás (Aunque sea un solo hombre) que hemos reconocido que Cristo es el Hijo de Dios</a:t>
            </a:r>
            <a:r>
              <a:rPr lang="es-ES_tradnl" sz="2400" b="1" dirty="0">
                <a:solidFill>
                  <a:srgbClr val="800000"/>
                </a:solidFill>
              </a:rPr>
              <a:t> (Hechos 8:35-38)</a:t>
            </a:r>
            <a:r>
              <a:rPr lang="es-ES_tradnl" sz="2400" dirty="0"/>
              <a:t>, es decir, que es el Mesías enviado por el Padre para salvarnos. Este reconocimiento significa que vamos a dejar que Cristo sea quien gobierne nuestras vidas como Señor (Romanos 10:9,10).</a:t>
            </a:r>
            <a:endParaRPr lang="en-US" sz="2400" dirty="0"/>
          </a:p>
          <a:p>
            <a:pPr lvl="0" algn="just"/>
            <a:endParaRPr lang="en-US" sz="2400" dirty="0" smtClean="0"/>
          </a:p>
          <a:p>
            <a:pPr lvl="0" algn="just"/>
            <a:endParaRPr lang="en-US" sz="2400" dirty="0"/>
          </a:p>
        </p:txBody>
      </p:sp>
      <p:pic>
        <p:nvPicPr>
          <p:cNvPr id="4" name="Picture 3" descr="images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3496" y="4835635"/>
            <a:ext cx="2244726" cy="1772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704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33" y="170049"/>
            <a:ext cx="8455374" cy="1325562"/>
          </a:xfrm>
        </p:spPr>
        <p:txBody>
          <a:bodyPr>
            <a:normAutofit/>
          </a:bodyPr>
          <a:lstStyle/>
          <a:p>
            <a:r>
              <a:rPr lang="es-ES_tradnl" dirty="0"/>
              <a:t>Que bebo hacer para ser salvo?</a:t>
            </a:r>
            <a:endParaRPr lang="es-ES_tradnl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329" y="1495611"/>
            <a:ext cx="8761878" cy="5108389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s-ES_tradnl" sz="2400" b="1" dirty="0" smtClean="0">
                <a:solidFill>
                  <a:srgbClr val="000090"/>
                </a:solidFill>
              </a:rPr>
              <a:t>4)  El bautismo</a:t>
            </a:r>
          </a:p>
          <a:p>
            <a:pPr lvl="0" algn="just"/>
            <a:endParaRPr lang="es-ES_tradnl" sz="2400" b="1" dirty="0" smtClean="0">
              <a:solidFill>
                <a:srgbClr val="000090"/>
              </a:solidFill>
            </a:endParaRPr>
          </a:p>
          <a:p>
            <a:pPr lvl="0"/>
            <a:r>
              <a:rPr lang="es-ES_tradnl" sz="2400" dirty="0" smtClean="0"/>
              <a:t>La </a:t>
            </a:r>
            <a:r>
              <a:rPr lang="es-ES_tradnl" sz="2400" dirty="0"/>
              <a:t>palabra bautizar viene de griego </a:t>
            </a:r>
            <a:r>
              <a:rPr lang="es-ES_tradnl" sz="2400" dirty="0" smtClean="0"/>
              <a:t>“</a:t>
            </a:r>
            <a:r>
              <a:rPr lang="es-ES_tradnl" sz="2400" dirty="0" err="1" smtClean="0"/>
              <a:t>bá·pti·sma</a:t>
            </a:r>
            <a:r>
              <a:rPr lang="es-ES_tradnl" sz="2400" dirty="0" smtClean="0"/>
              <a:t>” </a:t>
            </a:r>
            <a:r>
              <a:rPr lang="es-ES_tradnl" sz="2400" dirty="0"/>
              <a:t>que significa zambullir o </a:t>
            </a:r>
            <a:r>
              <a:rPr lang="es-ES_tradnl" sz="2400" dirty="0" smtClean="0"/>
              <a:t>sumergir.</a:t>
            </a:r>
            <a:endParaRPr lang="en-US" sz="2400" dirty="0">
              <a:effectLst>
                <a:outerShdw blurRad="50800" dist="38100" dir="2700000" algn="tl">
                  <a:srgbClr val="000000">
                    <a:alpha val="40000"/>
                  </a:srgbClr>
                </a:outerShdw>
              </a:effectLst>
            </a:endParaRPr>
          </a:p>
          <a:p>
            <a:pPr algn="just"/>
            <a:r>
              <a:rPr lang="es-ES_tradnl" sz="2400" dirty="0"/>
              <a:t>La Biblia describe el bautismo como una sepultura y resurrección (Colosenses 2:12). Como un símbolo de la muerte, sepultura y resurrección de Cristo (Romanos 6:3,4). </a:t>
            </a:r>
            <a:endParaRPr lang="es-ES_tradnl" sz="2400" dirty="0" smtClean="0"/>
          </a:p>
          <a:p>
            <a:pPr algn="just"/>
            <a:r>
              <a:rPr lang="es-ES_tradnl" sz="2400" dirty="0" smtClean="0"/>
              <a:t>El </a:t>
            </a:r>
            <a:r>
              <a:rPr lang="es-ES_tradnl" sz="2400" dirty="0"/>
              <a:t>candidato a ser bautizado decide morir con Cristo al mundo e identificarse con él en su sepultura y resurrección. Esto lo hace al ser sumergido en agua a modo de sepultura y ser sacado de las aguas a modo de una resurrección para andar una nueva vida con Cristo (Romanos 6:6-11).</a:t>
            </a:r>
            <a:endParaRPr lang="en-US" sz="2400" dirty="0"/>
          </a:p>
          <a:p>
            <a:pPr lvl="0" algn="just"/>
            <a:endParaRPr lang="en-US" sz="2400" dirty="0" smtClean="0"/>
          </a:p>
          <a:p>
            <a:pPr lvl="0"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48237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5374" cy="1325562"/>
          </a:xfrm>
        </p:spPr>
        <p:txBody>
          <a:bodyPr>
            <a:normAutofit/>
          </a:bodyPr>
          <a:lstStyle/>
          <a:p>
            <a:r>
              <a:rPr lang="es-ES_tradnl" dirty="0"/>
              <a:t>Que bebo hacer para ser salvo?</a:t>
            </a:r>
            <a:endParaRPr lang="es-ES_tradnl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329" y="1495611"/>
            <a:ext cx="8761878" cy="4649127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endParaRPr lang="es-ES_tradnl" sz="2400" dirty="0" smtClean="0"/>
          </a:p>
          <a:p>
            <a:pPr lvl="0" algn="just"/>
            <a:r>
              <a:rPr lang="es-ES_tradnl" sz="2400" b="1" dirty="0" smtClean="0">
                <a:solidFill>
                  <a:srgbClr val="000090"/>
                </a:solidFill>
              </a:rPr>
              <a:t>4)  El bautismo</a:t>
            </a:r>
          </a:p>
          <a:p>
            <a:pPr lvl="0" algn="just"/>
            <a:endParaRPr lang="es-ES_tradnl" sz="2400" b="1" dirty="0" smtClean="0">
              <a:solidFill>
                <a:srgbClr val="000090"/>
              </a:solidFill>
            </a:endParaRPr>
          </a:p>
          <a:p>
            <a:pPr lvl="0"/>
            <a:r>
              <a:rPr lang="es-ES_tradnl" sz="2400" dirty="0" smtClean="0"/>
              <a:t>El bautismo es imprescindible para la salvación</a:t>
            </a:r>
          </a:p>
          <a:p>
            <a:pPr lvl="0" algn="just"/>
            <a:r>
              <a:rPr lang="es-ES_tradnl" sz="2400" dirty="0" smtClean="0"/>
              <a:t>Hechos 2:38; Marcos 16:16; Hechos 8:36-38</a:t>
            </a:r>
            <a:endParaRPr lang="es-ES_tradnl" sz="2400" dirty="0"/>
          </a:p>
        </p:txBody>
      </p:sp>
      <p:pic>
        <p:nvPicPr>
          <p:cNvPr id="4" name="Picture 3" descr="images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411" y="3745753"/>
            <a:ext cx="3272118" cy="283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722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590</Words>
  <Application>Microsoft Macintosh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La pregunta mas importante de toda tu vida</vt:lpstr>
      <vt:lpstr>Que dice la Biblia del Pecado?</vt:lpstr>
      <vt:lpstr>Consecuencias del pecado</vt:lpstr>
      <vt:lpstr>Que bebo hacer para ser salvo?</vt:lpstr>
      <vt:lpstr>Que bebo hacer para ser salvo?</vt:lpstr>
      <vt:lpstr>Que bebo hacer para ser salvo?</vt:lpstr>
      <vt:lpstr>Que bebo hacer para ser salvo?</vt:lpstr>
      <vt:lpstr>Que bebo hacer para ser salvo?</vt:lpstr>
      <vt:lpstr>Que bebo hacer para ser salvo?</vt:lpstr>
      <vt:lpstr>Que bebo hacer para ser salvo?</vt:lpstr>
      <vt:lpstr>Que bebo hacer para ser salvo?</vt:lpstr>
    </vt:vector>
  </TitlesOfParts>
  <Company>Holasa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camino hacia la Salvación (Resumido)</dc:title>
  <dc:creator>Fausto Baez </dc:creator>
  <cp:lastModifiedBy>Fausto Baez </cp:lastModifiedBy>
  <cp:revision>26</cp:revision>
  <dcterms:created xsi:type="dcterms:W3CDTF">2014-11-10T13:39:58Z</dcterms:created>
  <dcterms:modified xsi:type="dcterms:W3CDTF">2017-01-29T21:07:43Z</dcterms:modified>
</cp:coreProperties>
</file>