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283" r:id="rId3"/>
    <p:sldId id="256" r:id="rId4"/>
    <p:sldId id="273" r:id="rId5"/>
    <p:sldId id="259" r:id="rId6"/>
    <p:sldId id="260" r:id="rId7"/>
    <p:sldId id="261" r:id="rId8"/>
    <p:sldId id="276" r:id="rId9"/>
    <p:sldId id="262" r:id="rId10"/>
    <p:sldId id="277" r:id="rId11"/>
    <p:sldId id="264" r:id="rId12"/>
    <p:sldId id="265" r:id="rId13"/>
    <p:sldId id="278" r:id="rId14"/>
    <p:sldId id="279" r:id="rId15"/>
    <p:sldId id="280" r:id="rId16"/>
    <p:sldId id="266" r:id="rId17"/>
    <p:sldId id="281" r:id="rId18"/>
    <p:sldId id="282" r:id="rId19"/>
    <p:sldId id="263" r:id="rId20"/>
    <p:sldId id="267" r:id="rId21"/>
    <p:sldId id="275" r:id="rId22"/>
    <p:sldId id="269" r:id="rId23"/>
    <p:sldId id="270" r:id="rId24"/>
    <p:sldId id="284" r:id="rId25"/>
  </p:sldIdLst>
  <p:sldSz cx="9144000" cy="6858000" type="screen4x3"/>
  <p:notesSz cx="6858000" cy="9144000"/>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D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149251-A126-4E5F-B108-A418EEE1E15C}" type="datetimeFigureOut">
              <a:rPr lang="es-DO" smtClean="0"/>
              <a:t>06/01/2018</a:t>
            </a:fld>
            <a:endParaRPr lang="es-D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D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D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29A4EC-B6A3-4FEF-878F-DDA8342ED43E}" type="slidenum">
              <a:rPr lang="es-DO" smtClean="0"/>
              <a:t>‹Nº›</a:t>
            </a:fld>
            <a:endParaRPr lang="es-DO"/>
          </a:p>
        </p:txBody>
      </p:sp>
    </p:spTree>
    <p:extLst>
      <p:ext uri="{BB962C8B-B14F-4D97-AF65-F5344CB8AC3E}">
        <p14:creationId xmlns:p14="http://schemas.microsoft.com/office/powerpoint/2010/main" val="2767671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DO" dirty="0" smtClean="0"/>
              <a:t>je</a:t>
            </a:r>
            <a:endParaRPr lang="es-DO" dirty="0"/>
          </a:p>
        </p:txBody>
      </p:sp>
      <p:sp>
        <p:nvSpPr>
          <p:cNvPr id="4" name="3 Marcador de número de diapositiva"/>
          <p:cNvSpPr>
            <a:spLocks noGrp="1"/>
          </p:cNvSpPr>
          <p:nvPr>
            <p:ph type="sldNum" sz="quarter" idx="10"/>
          </p:nvPr>
        </p:nvSpPr>
        <p:spPr/>
        <p:txBody>
          <a:bodyPr/>
          <a:lstStyle/>
          <a:p>
            <a:fld id="{E829A4EC-B6A3-4FEF-878F-DDA8342ED43E}" type="slidenum">
              <a:rPr lang="es-DO" smtClean="0"/>
              <a:t>19</a:t>
            </a:fld>
            <a:endParaRPr lang="es-D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D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DO"/>
          </a:p>
        </p:txBody>
      </p:sp>
      <p:sp>
        <p:nvSpPr>
          <p:cNvPr id="4" name="3 Marcador de fecha"/>
          <p:cNvSpPr>
            <a:spLocks noGrp="1"/>
          </p:cNvSpPr>
          <p:nvPr>
            <p:ph type="dt" sz="half" idx="10"/>
          </p:nvPr>
        </p:nvSpPr>
        <p:spPr/>
        <p:txBody>
          <a:bodyPr/>
          <a:lstStyle/>
          <a:p>
            <a:fld id="{3B2AD4D5-BAFE-45EC-8A21-5225FF19A55E}" type="datetimeFigureOut">
              <a:rPr lang="es-DO" smtClean="0"/>
              <a:t>06/01/2018</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0B3F4D09-126B-4A17-9FC4-F2463E20B1CA}" type="slidenum">
              <a:rPr lang="es-DO" smtClean="0"/>
              <a:t>‹Nº›</a:t>
            </a:fld>
            <a:endParaRPr lang="es-D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p>
            <a:fld id="{3B2AD4D5-BAFE-45EC-8A21-5225FF19A55E}" type="datetimeFigureOut">
              <a:rPr lang="es-DO" smtClean="0"/>
              <a:t>06/01/2018</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0B3F4D09-126B-4A17-9FC4-F2463E20B1CA}" type="slidenum">
              <a:rPr lang="es-DO" smtClean="0"/>
              <a:t>‹Nº›</a:t>
            </a:fld>
            <a:endParaRPr lang="es-D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D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p>
            <a:fld id="{3B2AD4D5-BAFE-45EC-8A21-5225FF19A55E}" type="datetimeFigureOut">
              <a:rPr lang="es-DO" smtClean="0"/>
              <a:t>06/01/2018</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0B3F4D09-126B-4A17-9FC4-F2463E20B1CA}" type="slidenum">
              <a:rPr lang="es-DO" smtClean="0"/>
              <a:t>‹Nº›</a:t>
            </a:fld>
            <a:endParaRPr lang="es-DO"/>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9" name="8 Rectángulo"/>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s-ES" smtClean="0"/>
              <a:t>Haga clic para modificar el estilo de título del patrón</a:t>
            </a:r>
            <a:endParaRPr kumimoji="0" lang="en-US"/>
          </a:p>
        </p:txBody>
      </p:sp>
      <p:sp>
        <p:nvSpPr>
          <p:cNvPr id="3" name="2 Subtítulo"/>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s-ES" smtClean="0"/>
              <a:t>Haga clic para modificar el estilo de subtítulo del patrón</a:t>
            </a:r>
            <a:endParaRPr kumimoji="0" lang="en-US"/>
          </a:p>
        </p:txBody>
      </p:sp>
      <p:sp>
        <p:nvSpPr>
          <p:cNvPr id="4" name="3 Marcador de fecha"/>
          <p:cNvSpPr>
            <a:spLocks noGrp="1"/>
          </p:cNvSpPr>
          <p:nvPr>
            <p:ph type="dt" sz="half" idx="10"/>
          </p:nvPr>
        </p:nvSpPr>
        <p:spPr/>
        <p:txBody>
          <a:bodyPr/>
          <a:lstStyle/>
          <a:p>
            <a:fld id="{3B2AD4D5-BAFE-45EC-8A21-5225FF19A55E}" type="datetimeFigureOut">
              <a:rPr lang="es-DO" smtClean="0"/>
              <a:t>06/01/2018</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0B3F4D09-126B-4A17-9FC4-F2463E20B1CA}" type="slidenum">
              <a:rPr lang="es-DO" smtClean="0"/>
              <a:t>‹Nº›</a:t>
            </a:fld>
            <a:endParaRPr lang="es-DO"/>
          </a:p>
        </p:txBody>
      </p:sp>
      <p:sp>
        <p:nvSpPr>
          <p:cNvPr id="10" name="9 Rectángulo"/>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5448"/>
            <a:ext cx="8229600" cy="1252728"/>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B2AD4D5-BAFE-45EC-8A21-5225FF19A55E}" type="datetimeFigureOut">
              <a:rPr lang="es-DO" smtClean="0"/>
              <a:t>06/01/2018</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0B3F4D09-126B-4A17-9FC4-F2463E20B1CA}" type="slidenum">
              <a:rPr lang="es-DO" smtClean="0"/>
              <a:t>‹Nº›</a:t>
            </a:fld>
            <a:endParaRPr lang="es-DO"/>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9" name="8 Rectángulo"/>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11 Rectángulo"/>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3B2AD4D5-BAFE-45EC-8A21-5225FF19A55E}" type="datetimeFigureOut">
              <a:rPr lang="es-DO" smtClean="0"/>
              <a:t>06/01/2018</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0B3F4D09-126B-4A17-9FC4-F2463E20B1CA}" type="slidenum">
              <a:rPr lang="es-DO" smtClean="0"/>
              <a:t>‹Nº›</a:t>
            </a:fld>
            <a:endParaRPr lang="es-DO"/>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3B2AD4D5-BAFE-45EC-8A21-5225FF19A55E}" type="datetimeFigureOut">
              <a:rPr lang="es-DO" smtClean="0"/>
              <a:t>06/01/2018</a:t>
            </a:fld>
            <a:endParaRPr lang="es-DO"/>
          </a:p>
        </p:txBody>
      </p:sp>
      <p:sp>
        <p:nvSpPr>
          <p:cNvPr id="6" name="5 Marcador de pie de página"/>
          <p:cNvSpPr>
            <a:spLocks noGrp="1"/>
          </p:cNvSpPr>
          <p:nvPr>
            <p:ph type="ftr" sz="quarter" idx="11"/>
          </p:nvPr>
        </p:nvSpPr>
        <p:spPr/>
        <p:txBody>
          <a:bodyPr/>
          <a:lstStyle/>
          <a:p>
            <a:endParaRPr lang="es-DO"/>
          </a:p>
        </p:txBody>
      </p:sp>
      <p:sp>
        <p:nvSpPr>
          <p:cNvPr id="7" name="6 Marcador de número de diapositiva"/>
          <p:cNvSpPr>
            <a:spLocks noGrp="1"/>
          </p:cNvSpPr>
          <p:nvPr>
            <p:ph type="sldNum" sz="quarter" idx="12"/>
          </p:nvPr>
        </p:nvSpPr>
        <p:spPr/>
        <p:txBody>
          <a:bodyPr/>
          <a:lstStyle/>
          <a:p>
            <a:fld id="{0B3F4D09-126B-4A17-9FC4-F2463E20B1CA}" type="slidenum">
              <a:rPr lang="es-DO" smtClean="0"/>
              <a:t>‹Nº›</a:t>
            </a:fld>
            <a:endParaRPr lang="es-DO"/>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texto"/>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s-ES" smtClean="0"/>
              <a:t>Haga clic para modificar el estilo de texto del patrón</a:t>
            </a:r>
          </a:p>
        </p:txBody>
      </p:sp>
      <p:sp>
        <p:nvSpPr>
          <p:cNvPr id="6" name="5 Marcador de contenido"/>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3B2AD4D5-BAFE-45EC-8A21-5225FF19A55E}" type="datetimeFigureOut">
              <a:rPr lang="es-DO" smtClean="0"/>
              <a:t>06/01/2018</a:t>
            </a:fld>
            <a:endParaRPr lang="es-DO"/>
          </a:p>
        </p:txBody>
      </p:sp>
      <p:sp>
        <p:nvSpPr>
          <p:cNvPr id="8" name="7 Marcador de pie de página"/>
          <p:cNvSpPr>
            <a:spLocks noGrp="1"/>
          </p:cNvSpPr>
          <p:nvPr>
            <p:ph type="ftr" sz="quarter" idx="11"/>
          </p:nvPr>
        </p:nvSpPr>
        <p:spPr/>
        <p:txBody>
          <a:bodyPr/>
          <a:lstStyle/>
          <a:p>
            <a:endParaRPr lang="es-DO"/>
          </a:p>
        </p:txBody>
      </p:sp>
      <p:sp>
        <p:nvSpPr>
          <p:cNvPr id="9" name="8 Marcador de número de diapositiva"/>
          <p:cNvSpPr>
            <a:spLocks noGrp="1"/>
          </p:cNvSpPr>
          <p:nvPr>
            <p:ph type="sldNum" sz="quarter" idx="12"/>
          </p:nvPr>
        </p:nvSpPr>
        <p:spPr/>
        <p:txBody>
          <a:bodyPr/>
          <a:lstStyle/>
          <a:p>
            <a:fld id="{0B3F4D09-126B-4A17-9FC4-F2463E20B1CA}" type="slidenum">
              <a:rPr lang="es-DO" smtClean="0"/>
              <a:t>‹Nº›</a:t>
            </a:fld>
            <a:endParaRPr lang="es-DO"/>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3B2AD4D5-BAFE-45EC-8A21-5225FF19A55E}" type="datetimeFigureOut">
              <a:rPr lang="es-DO" smtClean="0"/>
              <a:t>06/01/2018</a:t>
            </a:fld>
            <a:endParaRPr lang="es-DO"/>
          </a:p>
        </p:txBody>
      </p:sp>
      <p:sp>
        <p:nvSpPr>
          <p:cNvPr id="4" name="3 Marcador de pie de página"/>
          <p:cNvSpPr>
            <a:spLocks noGrp="1"/>
          </p:cNvSpPr>
          <p:nvPr>
            <p:ph type="ftr" sz="quarter" idx="11"/>
          </p:nvPr>
        </p:nvSpPr>
        <p:spPr/>
        <p:txBody>
          <a:bodyPr/>
          <a:lstStyle/>
          <a:p>
            <a:endParaRPr lang="es-DO"/>
          </a:p>
        </p:txBody>
      </p:sp>
      <p:sp>
        <p:nvSpPr>
          <p:cNvPr id="5" name="4 Marcador de número de diapositiva"/>
          <p:cNvSpPr>
            <a:spLocks noGrp="1"/>
          </p:cNvSpPr>
          <p:nvPr>
            <p:ph type="sldNum" sz="quarter" idx="12"/>
          </p:nvPr>
        </p:nvSpPr>
        <p:spPr/>
        <p:txBody>
          <a:bodyPr/>
          <a:lstStyle/>
          <a:p>
            <a:fld id="{0B3F4D09-126B-4A17-9FC4-F2463E20B1CA}" type="slidenum">
              <a:rPr lang="es-DO" smtClean="0"/>
              <a:t>‹Nº›</a:t>
            </a:fld>
            <a:endParaRPr lang="es-DO"/>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B2AD4D5-BAFE-45EC-8A21-5225FF19A55E}" type="datetimeFigureOut">
              <a:rPr lang="es-DO" smtClean="0"/>
              <a:t>06/01/2018</a:t>
            </a:fld>
            <a:endParaRPr lang="es-DO"/>
          </a:p>
        </p:txBody>
      </p:sp>
      <p:sp>
        <p:nvSpPr>
          <p:cNvPr id="3" name="2 Marcador de pie de página"/>
          <p:cNvSpPr>
            <a:spLocks noGrp="1"/>
          </p:cNvSpPr>
          <p:nvPr>
            <p:ph type="ftr" sz="quarter" idx="11"/>
          </p:nvPr>
        </p:nvSpPr>
        <p:spPr/>
        <p:txBody>
          <a:bodyPr/>
          <a:lstStyle/>
          <a:p>
            <a:endParaRPr lang="es-DO"/>
          </a:p>
        </p:txBody>
      </p:sp>
      <p:sp>
        <p:nvSpPr>
          <p:cNvPr id="4" name="3 Marcador de número de diapositiva"/>
          <p:cNvSpPr>
            <a:spLocks noGrp="1"/>
          </p:cNvSpPr>
          <p:nvPr>
            <p:ph type="sldNum" sz="quarter" idx="12"/>
          </p:nvPr>
        </p:nvSpPr>
        <p:spPr/>
        <p:txBody>
          <a:bodyPr/>
          <a:lstStyle/>
          <a:p>
            <a:fld id="{0B3F4D09-126B-4A17-9FC4-F2463E20B1CA}" type="slidenum">
              <a:rPr lang="es-DO" smtClean="0"/>
              <a:t>‹Nº›</a:t>
            </a:fld>
            <a:endParaRPr lang="es-DO"/>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texto"/>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3B2AD4D5-BAFE-45EC-8A21-5225FF19A55E}" type="datetimeFigureOut">
              <a:rPr lang="es-DO" smtClean="0"/>
              <a:t>06/01/2018</a:t>
            </a:fld>
            <a:endParaRPr lang="es-DO"/>
          </a:p>
        </p:txBody>
      </p:sp>
      <p:sp>
        <p:nvSpPr>
          <p:cNvPr id="6" name="5 Marcador de pie de página"/>
          <p:cNvSpPr>
            <a:spLocks noGrp="1"/>
          </p:cNvSpPr>
          <p:nvPr>
            <p:ph type="ftr" sz="quarter" idx="11"/>
          </p:nvPr>
        </p:nvSpPr>
        <p:spPr/>
        <p:txBody>
          <a:bodyPr/>
          <a:lstStyle/>
          <a:p>
            <a:endParaRPr lang="es-DO"/>
          </a:p>
        </p:txBody>
      </p:sp>
      <p:sp>
        <p:nvSpPr>
          <p:cNvPr id="7" name="6 Marcador de número de diapositiva"/>
          <p:cNvSpPr>
            <a:spLocks noGrp="1"/>
          </p:cNvSpPr>
          <p:nvPr>
            <p:ph type="sldNum" sz="quarter" idx="12"/>
          </p:nvPr>
        </p:nvSpPr>
        <p:spPr/>
        <p:txBody>
          <a:bodyPr/>
          <a:lstStyle/>
          <a:p>
            <a:fld id="{0B3F4D09-126B-4A17-9FC4-F2463E20B1CA}" type="slidenum">
              <a:rPr lang="es-DO" smtClean="0"/>
              <a:t>‹Nº›</a:t>
            </a:fld>
            <a:endParaRPr lang="es-DO"/>
          </a:p>
        </p:txBody>
      </p:sp>
      <p:sp>
        <p:nvSpPr>
          <p:cNvPr id="12" name="11 Rectángulo"/>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p>
            <a:fld id="{3B2AD4D5-BAFE-45EC-8A21-5225FF19A55E}" type="datetimeFigureOut">
              <a:rPr lang="es-DO" smtClean="0"/>
              <a:t>06/01/2018</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0B3F4D09-126B-4A17-9FC4-F2463E20B1CA}" type="slidenum">
              <a:rPr lang="es-DO" smtClean="0"/>
              <a:t>‹Nº›</a:t>
            </a:fld>
            <a:endParaRPr lang="es-DO"/>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164592" y="1170432"/>
            <a:ext cx="2523744" cy="201168"/>
          </a:xfrm>
        </p:spPr>
        <p:txBody>
          <a:bodyPr/>
          <a:lstStyle/>
          <a:p>
            <a:fld id="{3B2AD4D5-BAFE-45EC-8A21-5225FF19A55E}" type="datetimeFigureOut">
              <a:rPr lang="es-DO" smtClean="0"/>
              <a:t>06/01/2018</a:t>
            </a:fld>
            <a:endParaRPr lang="es-DO"/>
          </a:p>
        </p:txBody>
      </p:sp>
      <p:sp>
        <p:nvSpPr>
          <p:cNvPr id="11" name="10 Rectángulo"/>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5 Marcador de pie de página"/>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s-DO"/>
          </a:p>
        </p:txBody>
      </p:sp>
      <p:sp>
        <p:nvSpPr>
          <p:cNvPr id="7" name="6 Marcador de número de diapositiva"/>
          <p:cNvSpPr>
            <a:spLocks noGrp="1"/>
          </p:cNvSpPr>
          <p:nvPr>
            <p:ph type="sldNum" sz="quarter" idx="12"/>
          </p:nvPr>
        </p:nvSpPr>
        <p:spPr>
          <a:xfrm>
            <a:off x="8339328" y="1170432"/>
            <a:ext cx="733864" cy="201168"/>
          </a:xfrm>
        </p:spPr>
        <p:txBody>
          <a:bodyPr/>
          <a:lstStyle/>
          <a:p>
            <a:fld id="{0B3F4D09-126B-4A17-9FC4-F2463E20B1CA}" type="slidenum">
              <a:rPr lang="es-DO" smtClean="0"/>
              <a:t>‹Nº›</a:t>
            </a:fld>
            <a:endParaRPr lang="es-DO"/>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B2AD4D5-BAFE-45EC-8A21-5225FF19A55E}" type="datetimeFigureOut">
              <a:rPr lang="es-DO" smtClean="0"/>
              <a:t>06/01/2018</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0B3F4D09-126B-4A17-9FC4-F2463E20B1CA}" type="slidenum">
              <a:rPr lang="es-DO" smtClean="0"/>
              <a:t>‹Nº›</a:t>
            </a:fld>
            <a:endParaRPr lang="es-DO"/>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9" name="8 Rectángulo"/>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7 Rectángulo"/>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vertical"/>
          <p:cNvSpPr>
            <a:spLocks noGrp="1"/>
          </p:cNvSpPr>
          <p:nvPr>
            <p:ph type="title" orient="vert"/>
          </p:nvPr>
        </p:nvSpPr>
        <p:spPr>
          <a:xfrm>
            <a:off x="6781800" y="274640"/>
            <a:ext cx="19050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04800"/>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B2AD4D5-BAFE-45EC-8A21-5225FF19A55E}" type="datetimeFigureOut">
              <a:rPr lang="es-DO" smtClean="0"/>
              <a:t>06/01/2018</a:t>
            </a:fld>
            <a:endParaRPr lang="es-DO"/>
          </a:p>
        </p:txBody>
      </p:sp>
      <p:sp>
        <p:nvSpPr>
          <p:cNvPr id="5" name="4 Marcador de pie de página"/>
          <p:cNvSpPr>
            <a:spLocks noGrp="1"/>
          </p:cNvSpPr>
          <p:nvPr>
            <p:ph type="ftr" sz="quarter" idx="11"/>
          </p:nvPr>
        </p:nvSpPr>
        <p:spPr>
          <a:xfrm>
            <a:off x="2640597" y="6377459"/>
            <a:ext cx="3836404" cy="365125"/>
          </a:xfrm>
        </p:spPr>
        <p:txBody>
          <a:bodyPr/>
          <a:lstStyle/>
          <a:p>
            <a:endParaRPr lang="es-DO"/>
          </a:p>
        </p:txBody>
      </p:sp>
      <p:sp>
        <p:nvSpPr>
          <p:cNvPr id="6" name="5 Marcador de número de diapositiva"/>
          <p:cNvSpPr>
            <a:spLocks noGrp="1"/>
          </p:cNvSpPr>
          <p:nvPr>
            <p:ph type="sldNum" sz="quarter" idx="12"/>
          </p:nvPr>
        </p:nvSpPr>
        <p:spPr/>
        <p:txBody>
          <a:bodyPr/>
          <a:lstStyle/>
          <a:p>
            <a:fld id="{0B3F4D09-126B-4A17-9FC4-F2463E20B1CA}" type="slidenum">
              <a:rPr lang="es-DO" smtClean="0"/>
              <a:t>‹Nº›</a:t>
            </a:fld>
            <a:endParaRPr lang="es-D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B2AD4D5-BAFE-45EC-8A21-5225FF19A55E}" type="datetimeFigureOut">
              <a:rPr lang="es-DO" smtClean="0"/>
              <a:t>06/01/2018</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0B3F4D09-126B-4A17-9FC4-F2463E20B1CA}" type="slidenum">
              <a:rPr lang="es-DO" smtClean="0"/>
              <a:t>‹Nº›</a:t>
            </a:fld>
            <a:endParaRPr lang="es-D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4 Marcador de fecha"/>
          <p:cNvSpPr>
            <a:spLocks noGrp="1"/>
          </p:cNvSpPr>
          <p:nvPr>
            <p:ph type="dt" sz="half" idx="10"/>
          </p:nvPr>
        </p:nvSpPr>
        <p:spPr/>
        <p:txBody>
          <a:bodyPr/>
          <a:lstStyle/>
          <a:p>
            <a:fld id="{3B2AD4D5-BAFE-45EC-8A21-5225FF19A55E}" type="datetimeFigureOut">
              <a:rPr lang="es-DO" smtClean="0"/>
              <a:t>06/01/2018</a:t>
            </a:fld>
            <a:endParaRPr lang="es-DO"/>
          </a:p>
        </p:txBody>
      </p:sp>
      <p:sp>
        <p:nvSpPr>
          <p:cNvPr id="6" name="5 Marcador de pie de página"/>
          <p:cNvSpPr>
            <a:spLocks noGrp="1"/>
          </p:cNvSpPr>
          <p:nvPr>
            <p:ph type="ftr" sz="quarter" idx="11"/>
          </p:nvPr>
        </p:nvSpPr>
        <p:spPr/>
        <p:txBody>
          <a:bodyPr/>
          <a:lstStyle/>
          <a:p>
            <a:endParaRPr lang="es-DO"/>
          </a:p>
        </p:txBody>
      </p:sp>
      <p:sp>
        <p:nvSpPr>
          <p:cNvPr id="7" name="6 Marcador de número de diapositiva"/>
          <p:cNvSpPr>
            <a:spLocks noGrp="1"/>
          </p:cNvSpPr>
          <p:nvPr>
            <p:ph type="sldNum" sz="quarter" idx="12"/>
          </p:nvPr>
        </p:nvSpPr>
        <p:spPr/>
        <p:txBody>
          <a:bodyPr/>
          <a:lstStyle/>
          <a:p>
            <a:fld id="{0B3F4D09-126B-4A17-9FC4-F2463E20B1CA}" type="slidenum">
              <a:rPr lang="es-DO" smtClean="0"/>
              <a:t>‹Nº›</a:t>
            </a:fld>
            <a:endParaRPr lang="es-D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7" name="6 Marcador de fecha"/>
          <p:cNvSpPr>
            <a:spLocks noGrp="1"/>
          </p:cNvSpPr>
          <p:nvPr>
            <p:ph type="dt" sz="half" idx="10"/>
          </p:nvPr>
        </p:nvSpPr>
        <p:spPr/>
        <p:txBody>
          <a:bodyPr/>
          <a:lstStyle/>
          <a:p>
            <a:fld id="{3B2AD4D5-BAFE-45EC-8A21-5225FF19A55E}" type="datetimeFigureOut">
              <a:rPr lang="es-DO" smtClean="0"/>
              <a:t>06/01/2018</a:t>
            </a:fld>
            <a:endParaRPr lang="es-DO"/>
          </a:p>
        </p:txBody>
      </p:sp>
      <p:sp>
        <p:nvSpPr>
          <p:cNvPr id="8" name="7 Marcador de pie de página"/>
          <p:cNvSpPr>
            <a:spLocks noGrp="1"/>
          </p:cNvSpPr>
          <p:nvPr>
            <p:ph type="ftr" sz="quarter" idx="11"/>
          </p:nvPr>
        </p:nvSpPr>
        <p:spPr/>
        <p:txBody>
          <a:bodyPr/>
          <a:lstStyle/>
          <a:p>
            <a:endParaRPr lang="es-DO"/>
          </a:p>
        </p:txBody>
      </p:sp>
      <p:sp>
        <p:nvSpPr>
          <p:cNvPr id="9" name="8 Marcador de número de diapositiva"/>
          <p:cNvSpPr>
            <a:spLocks noGrp="1"/>
          </p:cNvSpPr>
          <p:nvPr>
            <p:ph type="sldNum" sz="quarter" idx="12"/>
          </p:nvPr>
        </p:nvSpPr>
        <p:spPr/>
        <p:txBody>
          <a:bodyPr/>
          <a:lstStyle/>
          <a:p>
            <a:fld id="{0B3F4D09-126B-4A17-9FC4-F2463E20B1CA}" type="slidenum">
              <a:rPr lang="es-DO" smtClean="0"/>
              <a:t>‹Nº›</a:t>
            </a:fld>
            <a:endParaRPr lang="es-D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fecha"/>
          <p:cNvSpPr>
            <a:spLocks noGrp="1"/>
          </p:cNvSpPr>
          <p:nvPr>
            <p:ph type="dt" sz="half" idx="10"/>
          </p:nvPr>
        </p:nvSpPr>
        <p:spPr/>
        <p:txBody>
          <a:bodyPr/>
          <a:lstStyle/>
          <a:p>
            <a:fld id="{3B2AD4D5-BAFE-45EC-8A21-5225FF19A55E}" type="datetimeFigureOut">
              <a:rPr lang="es-DO" smtClean="0"/>
              <a:t>06/01/2018</a:t>
            </a:fld>
            <a:endParaRPr lang="es-DO"/>
          </a:p>
        </p:txBody>
      </p:sp>
      <p:sp>
        <p:nvSpPr>
          <p:cNvPr id="4" name="3 Marcador de pie de página"/>
          <p:cNvSpPr>
            <a:spLocks noGrp="1"/>
          </p:cNvSpPr>
          <p:nvPr>
            <p:ph type="ftr" sz="quarter" idx="11"/>
          </p:nvPr>
        </p:nvSpPr>
        <p:spPr/>
        <p:txBody>
          <a:bodyPr/>
          <a:lstStyle/>
          <a:p>
            <a:endParaRPr lang="es-DO"/>
          </a:p>
        </p:txBody>
      </p:sp>
      <p:sp>
        <p:nvSpPr>
          <p:cNvPr id="5" name="4 Marcador de número de diapositiva"/>
          <p:cNvSpPr>
            <a:spLocks noGrp="1"/>
          </p:cNvSpPr>
          <p:nvPr>
            <p:ph type="sldNum" sz="quarter" idx="12"/>
          </p:nvPr>
        </p:nvSpPr>
        <p:spPr/>
        <p:txBody>
          <a:bodyPr/>
          <a:lstStyle/>
          <a:p>
            <a:fld id="{0B3F4D09-126B-4A17-9FC4-F2463E20B1CA}" type="slidenum">
              <a:rPr lang="es-DO" smtClean="0"/>
              <a:t>‹Nº›</a:t>
            </a:fld>
            <a:endParaRPr lang="es-D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B2AD4D5-BAFE-45EC-8A21-5225FF19A55E}" type="datetimeFigureOut">
              <a:rPr lang="es-DO" smtClean="0"/>
              <a:t>06/01/2018</a:t>
            </a:fld>
            <a:endParaRPr lang="es-DO"/>
          </a:p>
        </p:txBody>
      </p:sp>
      <p:sp>
        <p:nvSpPr>
          <p:cNvPr id="3" name="2 Marcador de pie de página"/>
          <p:cNvSpPr>
            <a:spLocks noGrp="1"/>
          </p:cNvSpPr>
          <p:nvPr>
            <p:ph type="ftr" sz="quarter" idx="11"/>
          </p:nvPr>
        </p:nvSpPr>
        <p:spPr/>
        <p:txBody>
          <a:bodyPr/>
          <a:lstStyle/>
          <a:p>
            <a:endParaRPr lang="es-DO"/>
          </a:p>
        </p:txBody>
      </p:sp>
      <p:sp>
        <p:nvSpPr>
          <p:cNvPr id="4" name="3 Marcador de número de diapositiva"/>
          <p:cNvSpPr>
            <a:spLocks noGrp="1"/>
          </p:cNvSpPr>
          <p:nvPr>
            <p:ph type="sldNum" sz="quarter" idx="12"/>
          </p:nvPr>
        </p:nvSpPr>
        <p:spPr/>
        <p:txBody>
          <a:bodyPr/>
          <a:lstStyle/>
          <a:p>
            <a:fld id="{0B3F4D09-126B-4A17-9FC4-F2463E20B1CA}" type="slidenum">
              <a:rPr lang="es-DO" smtClean="0"/>
              <a:t>‹Nº›</a:t>
            </a:fld>
            <a:endParaRPr lang="es-D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D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B2AD4D5-BAFE-45EC-8A21-5225FF19A55E}" type="datetimeFigureOut">
              <a:rPr lang="es-DO" smtClean="0"/>
              <a:t>06/01/2018</a:t>
            </a:fld>
            <a:endParaRPr lang="es-DO"/>
          </a:p>
        </p:txBody>
      </p:sp>
      <p:sp>
        <p:nvSpPr>
          <p:cNvPr id="6" name="5 Marcador de pie de página"/>
          <p:cNvSpPr>
            <a:spLocks noGrp="1"/>
          </p:cNvSpPr>
          <p:nvPr>
            <p:ph type="ftr" sz="quarter" idx="11"/>
          </p:nvPr>
        </p:nvSpPr>
        <p:spPr/>
        <p:txBody>
          <a:bodyPr/>
          <a:lstStyle/>
          <a:p>
            <a:endParaRPr lang="es-DO"/>
          </a:p>
        </p:txBody>
      </p:sp>
      <p:sp>
        <p:nvSpPr>
          <p:cNvPr id="7" name="6 Marcador de número de diapositiva"/>
          <p:cNvSpPr>
            <a:spLocks noGrp="1"/>
          </p:cNvSpPr>
          <p:nvPr>
            <p:ph type="sldNum" sz="quarter" idx="12"/>
          </p:nvPr>
        </p:nvSpPr>
        <p:spPr/>
        <p:txBody>
          <a:bodyPr/>
          <a:lstStyle/>
          <a:p>
            <a:fld id="{0B3F4D09-126B-4A17-9FC4-F2463E20B1CA}" type="slidenum">
              <a:rPr lang="es-DO" smtClean="0"/>
              <a:t>‹Nº›</a:t>
            </a:fld>
            <a:endParaRPr lang="es-D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D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B2AD4D5-BAFE-45EC-8A21-5225FF19A55E}" type="datetimeFigureOut">
              <a:rPr lang="es-DO" smtClean="0"/>
              <a:t>06/01/2018</a:t>
            </a:fld>
            <a:endParaRPr lang="es-DO"/>
          </a:p>
        </p:txBody>
      </p:sp>
      <p:sp>
        <p:nvSpPr>
          <p:cNvPr id="6" name="5 Marcador de pie de página"/>
          <p:cNvSpPr>
            <a:spLocks noGrp="1"/>
          </p:cNvSpPr>
          <p:nvPr>
            <p:ph type="ftr" sz="quarter" idx="11"/>
          </p:nvPr>
        </p:nvSpPr>
        <p:spPr/>
        <p:txBody>
          <a:bodyPr/>
          <a:lstStyle/>
          <a:p>
            <a:endParaRPr lang="es-DO"/>
          </a:p>
        </p:txBody>
      </p:sp>
      <p:sp>
        <p:nvSpPr>
          <p:cNvPr id="7" name="6 Marcador de número de diapositiva"/>
          <p:cNvSpPr>
            <a:spLocks noGrp="1"/>
          </p:cNvSpPr>
          <p:nvPr>
            <p:ph type="sldNum" sz="quarter" idx="12"/>
          </p:nvPr>
        </p:nvSpPr>
        <p:spPr/>
        <p:txBody>
          <a:bodyPr/>
          <a:lstStyle/>
          <a:p>
            <a:fld id="{0B3F4D09-126B-4A17-9FC4-F2463E20B1CA}" type="slidenum">
              <a:rPr lang="es-DO" smtClean="0"/>
              <a:t>‹Nº›</a:t>
            </a:fld>
            <a:endParaRPr lang="es-D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2AD4D5-BAFE-45EC-8A21-5225FF19A55E}" type="datetimeFigureOut">
              <a:rPr lang="es-DO" smtClean="0"/>
              <a:t>06/01/2018</a:t>
            </a:fld>
            <a:endParaRPr lang="es-D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3F4D09-126B-4A17-9FC4-F2463E20B1CA}" type="slidenum">
              <a:rPr lang="es-DO" smtClean="0"/>
              <a:t>‹Nº›</a:t>
            </a:fld>
            <a:endParaRPr lang="es-D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 Rectángulo"/>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6 Rectángulo"/>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Marcador de título"/>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4" name="3 Marcador de fecha"/>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3B2AD4D5-BAFE-45EC-8A21-5225FF19A55E}" type="datetimeFigureOut">
              <a:rPr lang="es-DO" smtClean="0"/>
              <a:t>06/01/2018</a:t>
            </a:fld>
            <a:endParaRPr lang="es-DO"/>
          </a:p>
        </p:txBody>
      </p:sp>
      <p:sp>
        <p:nvSpPr>
          <p:cNvPr id="5" name="4 Marcador de pie de página"/>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s-DO"/>
          </a:p>
        </p:txBody>
      </p:sp>
      <p:sp>
        <p:nvSpPr>
          <p:cNvPr id="6" name="5 Marcador de número de diapositiva"/>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0B3F4D09-126B-4A17-9FC4-F2463E20B1CA}" type="slidenum">
              <a:rPr lang="es-DO" smtClean="0"/>
              <a:t>‹Nº›</a:t>
            </a:fld>
            <a:endParaRPr lang="es-DO"/>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mujeres-jesus.jpg"/>
          <p:cNvPicPr>
            <a:picLocks noChangeAspect="1"/>
          </p:cNvPicPr>
          <p:nvPr/>
        </p:nvPicPr>
        <p:blipFill>
          <a:blip r:embed="rId2"/>
          <a:stretch>
            <a:fillRect/>
          </a:stretch>
        </p:blipFill>
        <p:spPr>
          <a:xfrm>
            <a:off x="107504" y="116632"/>
            <a:ext cx="8928992" cy="6552728"/>
          </a:xfrm>
          <a:prstGeom prst="rect">
            <a:avLst/>
          </a:prstGeom>
          <a:ln w="228600" cap="sq" cmpd="thickThin">
            <a:solidFill>
              <a:srgbClr val="000000"/>
            </a:solidFill>
            <a:prstDash val="solid"/>
            <a:miter lim="800000"/>
          </a:ln>
          <a:effectLst>
            <a:innerShdw blurRad="76200">
              <a:srgbClr val="000000"/>
            </a:innerShdw>
          </a:effectLst>
        </p:spPr>
      </p:pic>
      <p:sp>
        <p:nvSpPr>
          <p:cNvPr id="2" name="1 Título"/>
          <p:cNvSpPr>
            <a:spLocks noGrp="1"/>
          </p:cNvSpPr>
          <p:nvPr>
            <p:ph type="ctrTitle" idx="4294967295"/>
          </p:nvPr>
        </p:nvSpPr>
        <p:spPr>
          <a:xfrm>
            <a:off x="0" y="333375"/>
            <a:ext cx="7956376" cy="863600"/>
          </a:xfrm>
        </p:spPr>
        <p:txBody>
          <a:bodyPr>
            <a:normAutofit fontScale="90000"/>
          </a:bodyPr>
          <a:lstStyle/>
          <a:p>
            <a:pPr algn="l"/>
            <a:r>
              <a:rPr lang="es-DO" dirty="0" smtClean="0">
                <a:solidFill>
                  <a:srgbClr val="FFFF00"/>
                </a:solidFill>
              </a:rPr>
              <a:t>¿QUE DICE LA BIBLIA DE LA   MUJER CRISTIANA</a:t>
            </a:r>
            <a:r>
              <a:rPr lang="es-DO" dirty="0" smtClean="0">
                <a:solidFill>
                  <a:srgbClr val="FFFF00"/>
                </a:solidFill>
              </a:rPr>
              <a:t>?   (2da Parte)</a:t>
            </a:r>
            <a:endParaRPr lang="es-DO" dirty="0">
              <a:solidFill>
                <a:srgbClr val="FFFF00"/>
              </a:solidFill>
            </a:endParaRPr>
          </a:p>
        </p:txBody>
      </p:sp>
    </p:spTree>
    <p:extLst>
      <p:ext uri="{BB962C8B-B14F-4D97-AF65-F5344CB8AC3E}">
        <p14:creationId xmlns:p14="http://schemas.microsoft.com/office/powerpoint/2010/main" val="272209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DO" dirty="0" smtClean="0"/>
              <a:t>VESTIMENTA INAPROPIADA</a:t>
            </a:r>
            <a:endParaRPr lang="es-DO" dirty="0"/>
          </a:p>
        </p:txBody>
      </p:sp>
      <p:pic>
        <p:nvPicPr>
          <p:cNvPr id="7" name="6 Marcador de contenido" descr="VESTIDO 1.jpg"/>
          <p:cNvPicPr>
            <a:picLocks noGrp="1" noChangeAspect="1"/>
          </p:cNvPicPr>
          <p:nvPr>
            <p:ph sz="half" idx="1"/>
          </p:nvPr>
        </p:nvPicPr>
        <p:blipFill>
          <a:blip r:embed="rId2"/>
          <a:stretch>
            <a:fillRect/>
          </a:stretch>
        </p:blipFill>
        <p:spPr>
          <a:xfrm>
            <a:off x="457200" y="1357298"/>
            <a:ext cx="4038600" cy="4525183"/>
          </a:xfrm>
        </p:spPr>
      </p:pic>
      <p:pic>
        <p:nvPicPr>
          <p:cNvPr id="8" name="7 Marcador de contenido" descr="VESTIDO 2.jpg"/>
          <p:cNvPicPr>
            <a:picLocks noGrp="1" noChangeAspect="1"/>
          </p:cNvPicPr>
          <p:nvPr>
            <p:ph sz="half" idx="2"/>
          </p:nvPr>
        </p:nvPicPr>
        <p:blipFill>
          <a:blip r:embed="rId3"/>
          <a:stretch>
            <a:fillRect/>
          </a:stretch>
        </p:blipFill>
        <p:spPr>
          <a:xfrm>
            <a:off x="4648200" y="1357298"/>
            <a:ext cx="4038600" cy="4525183"/>
          </a:xfrm>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VESTIMENTA APROPIADA</a:t>
            </a:r>
            <a:endParaRPr lang="es-DO" dirty="0"/>
          </a:p>
        </p:txBody>
      </p:sp>
      <p:pic>
        <p:nvPicPr>
          <p:cNvPr id="6" name="5 Marcador de contenido" descr="VESTIDO 3.jpg"/>
          <p:cNvPicPr>
            <a:picLocks noGrp="1" noChangeAspect="1"/>
          </p:cNvPicPr>
          <p:nvPr>
            <p:ph sz="half" idx="1"/>
          </p:nvPr>
        </p:nvPicPr>
        <p:blipFill>
          <a:blip r:embed="rId2"/>
          <a:stretch>
            <a:fillRect/>
          </a:stretch>
        </p:blipFill>
        <p:spPr>
          <a:xfrm>
            <a:off x="428596" y="1785926"/>
            <a:ext cx="3714776" cy="4357718"/>
          </a:xfrm>
        </p:spPr>
      </p:pic>
      <p:pic>
        <p:nvPicPr>
          <p:cNvPr id="7" name="6 Marcador de contenido" descr="VESTIDO 4.gif"/>
          <p:cNvPicPr>
            <a:picLocks noGrp="1" noChangeAspect="1"/>
          </p:cNvPicPr>
          <p:nvPr>
            <p:ph sz="half" idx="2"/>
          </p:nvPr>
        </p:nvPicPr>
        <p:blipFill>
          <a:blip r:embed="rId3"/>
          <a:stretch>
            <a:fillRect/>
          </a:stretch>
        </p:blipFill>
        <p:spPr>
          <a:xfrm>
            <a:off x="4643438" y="1785926"/>
            <a:ext cx="4214842" cy="4357718"/>
          </a:xfrm>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82425"/>
            <a:ext cx="8964488" cy="666936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791936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88640"/>
            <a:ext cx="8784975" cy="648072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251269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88640"/>
            <a:ext cx="8784976" cy="648072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192148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DO" dirty="0" smtClean="0"/>
              <a:t>¿ Y DEUTERONOMIO 22:5?</a:t>
            </a:r>
            <a:endParaRPr lang="es-DO" dirty="0"/>
          </a:p>
        </p:txBody>
      </p:sp>
      <p:sp>
        <p:nvSpPr>
          <p:cNvPr id="6" name="5 Marcador de contenido"/>
          <p:cNvSpPr>
            <a:spLocks noGrp="1"/>
          </p:cNvSpPr>
          <p:nvPr>
            <p:ph idx="1"/>
          </p:nvPr>
        </p:nvSpPr>
        <p:spPr>
          <a:xfrm>
            <a:off x="457200" y="1340768"/>
            <a:ext cx="8229600" cy="5040560"/>
          </a:xfrm>
        </p:spPr>
        <p:style>
          <a:lnRef idx="1">
            <a:schemeClr val="accent6"/>
          </a:lnRef>
          <a:fillRef idx="2">
            <a:schemeClr val="accent6"/>
          </a:fillRef>
          <a:effectRef idx="1">
            <a:schemeClr val="accent6"/>
          </a:effectRef>
          <a:fontRef idx="minor">
            <a:schemeClr val="dk1"/>
          </a:fontRef>
        </p:style>
        <p:txBody>
          <a:bodyPr>
            <a:normAutofit fontScale="92500" lnSpcReduction="20000"/>
          </a:bodyPr>
          <a:lstStyle/>
          <a:p>
            <a:pPr algn="just"/>
            <a:r>
              <a:rPr lang="es-DO" dirty="0" smtClean="0"/>
              <a:t>Dice: </a:t>
            </a:r>
            <a:r>
              <a:rPr lang="es-DO" dirty="0" smtClean="0"/>
              <a:t>“</a:t>
            </a:r>
            <a:r>
              <a:rPr lang="es-DO" dirty="0" smtClean="0">
                <a:solidFill>
                  <a:srgbClr val="C00000"/>
                </a:solidFill>
              </a:rPr>
              <a:t>No </a:t>
            </a:r>
            <a:r>
              <a:rPr lang="es-DO" dirty="0">
                <a:solidFill>
                  <a:srgbClr val="C00000"/>
                </a:solidFill>
              </a:rPr>
              <a:t>vestirá la mujer traje de hombre, ni el hombre vestirá ropa de mujer; porque abominación es a Jehová tu Dios cualquiera que esto hace</a:t>
            </a:r>
            <a:r>
              <a:rPr lang="es-DO" dirty="0" smtClean="0"/>
              <a:t>.”</a:t>
            </a:r>
          </a:p>
          <a:p>
            <a:pPr algn="just"/>
            <a:r>
              <a:rPr lang="es-DO" dirty="0" smtClean="0"/>
              <a:t>No </a:t>
            </a:r>
            <a:r>
              <a:rPr lang="es-DO" dirty="0"/>
              <a:t>estaba hablando del pantalón. Ni </a:t>
            </a:r>
            <a:r>
              <a:rPr lang="es-DO" dirty="0" smtClean="0"/>
              <a:t> siquiera los </a:t>
            </a:r>
            <a:r>
              <a:rPr lang="es-DO" dirty="0"/>
              <a:t>hombres vestían pantalón en aquel </a:t>
            </a:r>
            <a:r>
              <a:rPr lang="es-DO" dirty="0" smtClean="0"/>
              <a:t>tiempo, </a:t>
            </a:r>
            <a:r>
              <a:rPr lang="es-DO" dirty="0"/>
              <a:t>sino que tanto los hombres como las mujeres </a:t>
            </a:r>
            <a:r>
              <a:rPr lang="es-DO" b="1" dirty="0">
                <a:solidFill>
                  <a:schemeClr val="accent6">
                    <a:lumMod val="75000"/>
                  </a:schemeClr>
                </a:solidFill>
              </a:rPr>
              <a:t>vestían </a:t>
            </a:r>
            <a:r>
              <a:rPr lang="es-DO" b="1" dirty="0" smtClean="0">
                <a:solidFill>
                  <a:schemeClr val="accent6">
                    <a:lumMod val="75000"/>
                  </a:schemeClr>
                </a:solidFill>
              </a:rPr>
              <a:t>túnicas.</a:t>
            </a:r>
            <a:endParaRPr lang="es-DO" b="1" dirty="0" smtClean="0">
              <a:solidFill>
                <a:schemeClr val="accent6">
                  <a:lumMod val="75000"/>
                </a:schemeClr>
              </a:solidFill>
            </a:endParaRPr>
          </a:p>
          <a:p>
            <a:pPr algn="just"/>
            <a:r>
              <a:rPr lang="es-DO" dirty="0" smtClean="0"/>
              <a:t>Si lo llevamos a la vestimenta de hoy diría: </a:t>
            </a:r>
            <a:r>
              <a:rPr lang="es-DO" dirty="0" smtClean="0"/>
              <a:t>“la </a:t>
            </a:r>
            <a:r>
              <a:rPr lang="es-DO" dirty="0"/>
              <a:t>mujer no debe vestir pantalón de hombre ni el hombre pantalón de mujer</a:t>
            </a:r>
            <a:r>
              <a:rPr lang="es-DO" dirty="0" smtClean="0"/>
              <a:t>.” PORQUE SON DISTINTOS.</a:t>
            </a:r>
            <a:endParaRPr lang="es-DO"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strips(downLeft)">
                                      <p:cBhvr>
                                        <p:cTn id="12" dur="500"/>
                                        <p:tgtEl>
                                          <p:spTgt spid="6">
                                            <p:bg/>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strips(downLeft)">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strips(downLeft)">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strips(downLeft)">
                                      <p:cBhvr>
                                        <p:cTn id="2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SOBRE EL PANTALON</a:t>
            </a:r>
            <a:endParaRPr lang="es-DO" dirty="0"/>
          </a:p>
        </p:txBody>
      </p:sp>
      <p:sp>
        <p:nvSpPr>
          <p:cNvPr id="3" name="2 Marcador de contenido"/>
          <p:cNvSpPr>
            <a:spLocks noGrp="1"/>
          </p:cNvSpPr>
          <p:nvPr>
            <p:ph idx="1"/>
          </p:nvPr>
        </p:nvSpPr>
        <p:spPr/>
        <p:txBody>
          <a:bodyPr/>
          <a:lstStyle/>
          <a:p>
            <a:pPr algn="just"/>
            <a:r>
              <a:rPr lang="es-DO" dirty="0"/>
              <a:t>El pantalón es de origen Celta. Su historia se remonta a hace 2.600 años.</a:t>
            </a:r>
          </a:p>
          <a:p>
            <a:pPr algn="just"/>
            <a:r>
              <a:rPr lang="es-DO" dirty="0"/>
              <a:t>La primera en querer introducir los pantalones como uso femenino fue la feminista Amelia </a:t>
            </a:r>
            <a:r>
              <a:rPr lang="es-DO" dirty="0" err="1"/>
              <a:t>Bloomer</a:t>
            </a:r>
            <a:r>
              <a:rPr lang="es-DO" dirty="0"/>
              <a:t> quién diseño una falda a la altura de la rodilla que se usaría con unos pantalones anchos debajo, inspirada en el traje tradicional turco</a:t>
            </a:r>
            <a:r>
              <a:rPr lang="es-DO" dirty="0" smtClean="0"/>
              <a:t>. </a:t>
            </a:r>
            <a:endParaRPr lang="es-DO" dirty="0"/>
          </a:p>
          <a:p>
            <a:endParaRPr lang="es-DO" dirty="0"/>
          </a:p>
        </p:txBody>
      </p:sp>
    </p:spTree>
    <p:extLst>
      <p:ext uri="{BB962C8B-B14F-4D97-AF65-F5344CB8AC3E}">
        <p14:creationId xmlns:p14="http://schemas.microsoft.com/office/powerpoint/2010/main" val="2258226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UN POCO MAS</a:t>
            </a:r>
            <a:endParaRPr lang="es-DO" dirty="0"/>
          </a:p>
        </p:txBody>
      </p:sp>
      <p:sp>
        <p:nvSpPr>
          <p:cNvPr id="3" name="2 Marcador de contenido"/>
          <p:cNvSpPr>
            <a:spLocks noGrp="1"/>
          </p:cNvSpPr>
          <p:nvPr>
            <p:ph idx="1"/>
          </p:nvPr>
        </p:nvSpPr>
        <p:spPr/>
        <p:txBody>
          <a:bodyPr>
            <a:normAutofit/>
          </a:bodyPr>
          <a:lstStyle/>
          <a:p>
            <a:pPr algn="just"/>
            <a:r>
              <a:rPr lang="es-DO" dirty="0"/>
              <a:t>El uso generalizado del pantalón en la mujer se lo debemos a la guerra. Se necesitaba a la mujer para trabajar en labores antes solo para hombres y se le dotaron de uniformes y overoles antes usados solo por hombres</a:t>
            </a:r>
            <a:r>
              <a:rPr lang="es-DO" dirty="0" smtClean="0"/>
              <a:t>.</a:t>
            </a:r>
            <a:r>
              <a:rPr lang="es-DO" dirty="0"/>
              <a:t/>
            </a:r>
            <a:br>
              <a:rPr lang="es-DO" dirty="0"/>
            </a:br>
            <a:r>
              <a:rPr lang="es-DO" dirty="0"/>
              <a:t>Cuando las mujeres regresaron al hogar y después de </a:t>
            </a:r>
            <a:r>
              <a:rPr lang="es-DO" dirty="0" smtClean="0"/>
              <a:t>probar, </a:t>
            </a:r>
            <a:r>
              <a:rPr lang="es-DO" dirty="0"/>
              <a:t>f</a:t>
            </a:r>
            <a:r>
              <a:rPr lang="es-DO" dirty="0" smtClean="0"/>
              <a:t>ue la diseñadora </a:t>
            </a:r>
            <a:r>
              <a:rPr lang="es-DO" dirty="0"/>
              <a:t>Coco </a:t>
            </a:r>
            <a:r>
              <a:rPr lang="es-DO" dirty="0" err="1"/>
              <a:t>Chanel</a:t>
            </a:r>
            <a:r>
              <a:rPr lang="es-DO" dirty="0"/>
              <a:t> quién le dio un toque femenino y lo popularizo en todas las clases sociales.</a:t>
            </a:r>
          </a:p>
          <a:p>
            <a:endParaRPr lang="es-DO" dirty="0"/>
          </a:p>
        </p:txBody>
      </p:sp>
    </p:spTree>
    <p:extLst>
      <p:ext uri="{BB962C8B-B14F-4D97-AF65-F5344CB8AC3E}">
        <p14:creationId xmlns:p14="http://schemas.microsoft.com/office/powerpoint/2010/main" val="109985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Título"/>
          <p:cNvSpPr>
            <a:spLocks noGrp="1"/>
          </p:cNvSpPr>
          <p:nvPr>
            <p:ph type="title"/>
          </p:nvPr>
        </p:nvSpPr>
        <p:spPr/>
        <p:txBody>
          <a:bodyPr>
            <a:normAutofit fontScale="90000"/>
          </a:bodyPr>
          <a:lstStyle/>
          <a:p>
            <a:pPr algn="ctr" eaLnBrk="1" fontAlgn="auto" hangingPunct="1">
              <a:spcAft>
                <a:spcPts val="0"/>
              </a:spcAft>
              <a:defRPr/>
            </a:pPr>
            <a:r>
              <a:rPr lang="es-VE" dirty="0" smtClean="0">
                <a:solidFill>
                  <a:schemeClr val="accent6">
                    <a:lumMod val="20000"/>
                    <a:lumOff val="80000"/>
                  </a:schemeClr>
                </a:solidFill>
              </a:rPr>
              <a:t>¿QUÉ DICE LA BIBLIA </a:t>
            </a:r>
            <a:r>
              <a:rPr lang="es-VE" dirty="0" smtClean="0">
                <a:solidFill>
                  <a:schemeClr val="accent6">
                    <a:lumMod val="20000"/>
                    <a:lumOff val="80000"/>
                  </a:schemeClr>
                </a:solidFill>
              </a:rPr>
              <a:t>A MUJER </a:t>
            </a:r>
            <a:r>
              <a:rPr lang="es-VE" dirty="0" smtClean="0">
                <a:solidFill>
                  <a:schemeClr val="accent6">
                    <a:lumMod val="20000"/>
                    <a:lumOff val="80000"/>
                  </a:schemeClr>
                </a:solidFill>
              </a:rPr>
              <a:t>CASADA?</a:t>
            </a:r>
          </a:p>
        </p:txBody>
      </p:sp>
      <p:sp>
        <p:nvSpPr>
          <p:cNvPr id="28675" name="2 Marcador de contenido"/>
          <p:cNvSpPr>
            <a:spLocks noGrp="1"/>
          </p:cNvSpPr>
          <p:nvPr>
            <p:ph idx="1"/>
          </p:nvPr>
        </p:nvSpPr>
        <p:spPr>
          <a:xfrm>
            <a:off x="179512" y="1412777"/>
            <a:ext cx="8507288" cy="4988024"/>
          </a:xfrm>
        </p:spPr>
        <p:txBody>
          <a:bodyPr rtlCol="0">
            <a:normAutofit/>
          </a:bodyPr>
          <a:lstStyle/>
          <a:p>
            <a:pPr algn="just" eaLnBrk="1" fontAlgn="auto" hangingPunct="1">
              <a:spcAft>
                <a:spcPts val="0"/>
              </a:spcAft>
              <a:buFont typeface="Arial" pitchFamily="34" charset="0"/>
              <a:buChar char="•"/>
              <a:defRPr/>
            </a:pPr>
            <a:r>
              <a:rPr lang="es-VE" b="1" dirty="0" smtClean="0">
                <a:solidFill>
                  <a:srgbClr val="FF0000"/>
                </a:solidFill>
              </a:rPr>
              <a:t>Que sea ayuda idónea (Génesis 2:18).Es difícil para la mujer moderna, con todos los condicionamientos que hoy existen, aceptar el papel de ayuda idónea del varón. Debe orar mucho para que Dios le muestre su perfecta voluntad.</a:t>
            </a:r>
          </a:p>
          <a:p>
            <a:pPr algn="just" eaLnBrk="1" fontAlgn="auto" hangingPunct="1">
              <a:spcAft>
                <a:spcPts val="0"/>
              </a:spcAft>
              <a:buFont typeface="Arial" pitchFamily="34" charset="0"/>
              <a:buChar char="•"/>
              <a:defRPr/>
            </a:pPr>
            <a:r>
              <a:rPr lang="es-VE" b="1" dirty="0" smtClean="0">
                <a:solidFill>
                  <a:srgbClr val="FF0000"/>
                </a:solidFill>
              </a:rPr>
              <a:t>Ser ayuda idónea significa que ella conoce y potencializa las virtudes de su marido, y fortalece sus puntos débiles. </a:t>
            </a:r>
            <a:r>
              <a:rPr lang="es-VE" b="1" dirty="0" smtClean="0">
                <a:solidFill>
                  <a:srgbClr val="FF0000"/>
                </a:solidFill>
              </a:rPr>
              <a:t>(Prov.31</a:t>
            </a:r>
            <a:r>
              <a:rPr lang="es-VE" b="1" dirty="0" smtClean="0">
                <a:solidFill>
                  <a:schemeClr val="accent6">
                    <a:lumMod val="60000"/>
                    <a:lumOff val="40000"/>
                  </a:schemeClr>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checkerboard(across)">
                                      <p:cBhvr>
                                        <p:cTn id="7" dur="500"/>
                                        <p:tgtEl>
                                          <p:spTgt spid="2867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8675">
                                            <p:txEl>
                                              <p:pRg st="0" end="0"/>
                                            </p:txEl>
                                          </p:spTgt>
                                        </p:tgtEl>
                                        <p:attrNameLst>
                                          <p:attrName>style.visibility</p:attrName>
                                        </p:attrNameLst>
                                      </p:cBhvr>
                                      <p:to>
                                        <p:strVal val="visible"/>
                                      </p:to>
                                    </p:set>
                                    <p:animEffect transition="in" filter="checkerboard(across)">
                                      <p:cBhvr>
                                        <p:cTn id="12" dur="500"/>
                                        <p:tgtEl>
                                          <p:spTgt spid="286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8675">
                                            <p:txEl>
                                              <p:pRg st="1" end="1"/>
                                            </p:txEl>
                                          </p:spTgt>
                                        </p:tgtEl>
                                        <p:attrNameLst>
                                          <p:attrName>style.visibility</p:attrName>
                                        </p:attrNameLst>
                                      </p:cBhvr>
                                      <p:to>
                                        <p:strVal val="visible"/>
                                      </p:to>
                                    </p:set>
                                    <p:animEffect transition="in" filter="checkerboard(across)">
                                      <p:cBhvr>
                                        <p:cTn id="17" dur="500"/>
                                        <p:tgtEl>
                                          <p:spTgt spid="286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LA MUJER AYUDA IDONEA</a:t>
            </a:r>
            <a:endParaRPr lang="es-DO" dirty="0"/>
          </a:p>
        </p:txBody>
      </p:sp>
      <p:sp>
        <p:nvSpPr>
          <p:cNvPr id="3" name="2 Marcador de contenido"/>
          <p:cNvSpPr>
            <a:spLocks noGrp="1"/>
          </p:cNvSpPr>
          <p:nvPr>
            <p:ph idx="1"/>
          </p:nvPr>
        </p:nvSpPr>
        <p:spPr/>
        <p:txBody>
          <a:bodyPr>
            <a:normAutofit lnSpcReduction="10000"/>
          </a:bodyPr>
          <a:lstStyle/>
          <a:p>
            <a:pPr algn="just"/>
            <a:r>
              <a:rPr lang="es-DO" dirty="0" smtClean="0"/>
              <a:t>El 64% de los estudiantes de la UASD son </a:t>
            </a:r>
            <a:r>
              <a:rPr lang="es-DO" dirty="0" smtClean="0"/>
              <a:t>mujeres al año 2016.</a:t>
            </a:r>
            <a:endParaRPr lang="es-DO" dirty="0" smtClean="0"/>
          </a:p>
          <a:p>
            <a:pPr algn="just"/>
            <a:r>
              <a:rPr lang="es-DO" dirty="0" smtClean="0"/>
              <a:t>Éstas se están preparando para trabajar en la calle, pero no para estar en la casa.</a:t>
            </a:r>
          </a:p>
          <a:p>
            <a:pPr algn="just"/>
            <a:r>
              <a:rPr lang="es-DO" dirty="0" smtClean="0"/>
              <a:t>Esto supone un gran desafío para la mujer cristiana, ya que Dios desea que ella sea ayuda idónea de su marido, pero muchas veces ella está mejor preparada que él y quiere que él sea la ayuda idónea de ella.</a:t>
            </a:r>
            <a:endParaRPr lang="es-DO"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 name="3 Título"/>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a:bodyPr>
          <a:lstStyle/>
          <a:p>
            <a:r>
              <a:rPr lang="es-DO" sz="3600" dirty="0" smtClean="0"/>
              <a:t>¿QUÉ DICE LA BIBLIA A LAS ANCIANAS?</a:t>
            </a:r>
            <a:endParaRPr lang="es-DO" sz="3600" dirty="0"/>
          </a:p>
        </p:txBody>
      </p:sp>
      <p:sp>
        <p:nvSpPr>
          <p:cNvPr id="5" name="4 Marcador de contenido"/>
          <p:cNvSpPr>
            <a:spLocks noGrp="1"/>
          </p:cNvSpPr>
          <p:nvPr>
            <p:ph idx="1"/>
          </p:nvPr>
        </p:nvSpPr>
        <p:spPr>
          <a:xfrm>
            <a:off x="467544" y="1484784"/>
            <a:ext cx="8208912" cy="5112568"/>
          </a:xfrm>
        </p:spPr>
        <p:txBody>
          <a:bodyPr>
            <a:normAutofit fontScale="92500" lnSpcReduction="10000"/>
          </a:bodyPr>
          <a:lstStyle/>
          <a:p>
            <a:pPr algn="just"/>
            <a:endParaRPr lang="es-DO" dirty="0" smtClean="0"/>
          </a:p>
          <a:p>
            <a:pPr algn="just"/>
            <a:r>
              <a:rPr lang="es-DO" dirty="0" smtClean="0"/>
              <a:t>“</a:t>
            </a:r>
            <a:r>
              <a:rPr lang="es-DO" dirty="0" smtClean="0"/>
              <a:t>Las </a:t>
            </a:r>
            <a:r>
              <a:rPr lang="es-DO" dirty="0"/>
              <a:t>ancianas asimismo sean reverentes en su porte; no calumniadoras, no esclavas del vino, </a:t>
            </a:r>
            <a:r>
              <a:rPr lang="es-DO" dirty="0">
                <a:solidFill>
                  <a:srgbClr val="C00000"/>
                </a:solidFill>
              </a:rPr>
              <a:t>maestras del bien</a:t>
            </a:r>
            <a:r>
              <a:rPr lang="es-DO" dirty="0"/>
              <a:t>; </a:t>
            </a:r>
            <a:r>
              <a:rPr lang="es-DO" dirty="0" smtClean="0"/>
              <a:t> </a:t>
            </a:r>
            <a:r>
              <a:rPr lang="es-DO" dirty="0">
                <a:solidFill>
                  <a:schemeClr val="accent6">
                    <a:lumMod val="75000"/>
                  </a:schemeClr>
                </a:solidFill>
              </a:rPr>
              <a:t>que enseñen a las mujeres jóvenes a amar a sus maridos y a sus hijos</a:t>
            </a:r>
            <a:r>
              <a:rPr lang="es-DO" dirty="0"/>
              <a:t>, </a:t>
            </a:r>
            <a:r>
              <a:rPr lang="es-DO" dirty="0" smtClean="0"/>
              <a:t/>
            </a:r>
            <a:br>
              <a:rPr lang="es-DO" dirty="0" smtClean="0"/>
            </a:br>
            <a:r>
              <a:rPr lang="es-DO" dirty="0" smtClean="0"/>
              <a:t>a </a:t>
            </a:r>
            <a:r>
              <a:rPr lang="es-DO" dirty="0"/>
              <a:t>ser prudentes, castas, cuidadosas de su casa, buenas, sujetas a sus maridos, para que la palabra de Dios no sea blasfemada</a:t>
            </a:r>
            <a:r>
              <a:rPr lang="es-DO" dirty="0" smtClean="0"/>
              <a:t>.”(</a:t>
            </a:r>
            <a:r>
              <a:rPr lang="es-DO" dirty="0" smtClean="0"/>
              <a:t>Tito 2:3-5</a:t>
            </a:r>
            <a:r>
              <a:rPr lang="es-DO" dirty="0" smtClean="0"/>
              <a:t>).</a:t>
            </a:r>
          </a:p>
          <a:p>
            <a:pPr>
              <a:buNone/>
            </a:pPr>
            <a:r>
              <a:rPr lang="es-DO" dirty="0" smtClean="0"/>
              <a:t>    </a:t>
            </a:r>
            <a:r>
              <a:rPr lang="es-DO" dirty="0" smtClean="0"/>
              <a:t>El Señor espera una conducta irreprochable de la mujer </a:t>
            </a:r>
            <a:r>
              <a:rPr lang="es-DO" dirty="0" smtClean="0"/>
              <a:t>anciana, que sea </a:t>
            </a:r>
            <a:r>
              <a:rPr lang="es-DO" dirty="0" smtClean="0">
                <a:solidFill>
                  <a:srgbClr val="C00000"/>
                </a:solidFill>
              </a:rPr>
              <a:t>«maestra del bien»</a:t>
            </a:r>
            <a:r>
              <a:rPr lang="es-DO" dirty="0" smtClean="0"/>
              <a:t>. </a:t>
            </a:r>
            <a:r>
              <a:rPr lang="es-DO" dirty="0"/>
              <a:t> </a:t>
            </a:r>
            <a:r>
              <a:rPr lang="es-DO" dirty="0" smtClean="0"/>
              <a:t/>
            </a:r>
            <a:br>
              <a:rPr lang="es-DO" dirty="0" smtClean="0"/>
            </a:br>
            <a:endParaRPr lang="es-DO"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strips(down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strips(downLeft)">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50106"/>
          </a:xfrm>
        </p:spPr>
        <p:txBody>
          <a:bodyPr/>
          <a:lstStyle/>
          <a:p>
            <a:r>
              <a:rPr lang="es-DO" dirty="0" smtClean="0"/>
              <a:t>AYUDA IDONEA.</a:t>
            </a:r>
            <a:endParaRPr lang="es-DO" dirty="0"/>
          </a:p>
        </p:txBody>
      </p:sp>
      <p:pic>
        <p:nvPicPr>
          <p:cNvPr id="4" name="3 Marcador de contenido" descr="ayuda idonea.JPG"/>
          <p:cNvPicPr>
            <a:picLocks noGrp="1" noChangeAspect="1"/>
          </p:cNvPicPr>
          <p:nvPr>
            <p:ph idx="1"/>
          </p:nvPr>
        </p:nvPicPr>
        <p:blipFill>
          <a:blip r:embed="rId2"/>
          <a:stretch>
            <a:fillRect/>
          </a:stretch>
        </p:blipFill>
        <p:spPr>
          <a:xfrm>
            <a:off x="611560" y="1077099"/>
            <a:ext cx="8208912" cy="5143536"/>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7410" name="1 Título"/>
          <p:cNvSpPr>
            <a:spLocks noGrp="1"/>
          </p:cNvSpPr>
          <p:nvPr>
            <p:ph type="title"/>
          </p:nvPr>
        </p:nvSpPr>
        <p:spPr/>
        <p:txBody>
          <a:bodyPr/>
          <a:lstStyle/>
          <a:p>
            <a:pPr eaLnBrk="1" hangingPunct="1"/>
            <a:r>
              <a:rPr lang="es-VE" dirty="0" smtClean="0"/>
              <a:t> LA REINA DEL HOGAR</a:t>
            </a:r>
          </a:p>
        </p:txBody>
      </p:sp>
      <p:sp>
        <p:nvSpPr>
          <p:cNvPr id="17411" name="2 Marcador de contenido"/>
          <p:cNvSpPr>
            <a:spLocks noGrp="1"/>
          </p:cNvSpPr>
          <p:nvPr>
            <p:ph idx="1"/>
          </p:nvPr>
        </p:nvSpPr>
        <p:spPr>
          <a:xfrm>
            <a:off x="467544" y="1556792"/>
            <a:ext cx="8352928" cy="5040560"/>
          </a:xfrm>
        </p:spPr>
        <p:txBody>
          <a:bodyPr/>
          <a:lstStyle/>
          <a:p>
            <a:pPr algn="just" eaLnBrk="1" hangingPunct="1"/>
            <a:r>
              <a:rPr lang="es-DO" sz="2800" dirty="0" smtClean="0"/>
              <a:t>Dios le asigna a la mujer como su papel principal el papel domestico (De la casa).</a:t>
            </a:r>
          </a:p>
          <a:p>
            <a:pPr algn="just" eaLnBrk="1" hangingPunct="1"/>
            <a:r>
              <a:rPr lang="es-VE" sz="2800" dirty="0" smtClean="0"/>
              <a:t>“Quiero pues, que las que son jóvenes se casen, </a:t>
            </a:r>
            <a:r>
              <a:rPr lang="es-VE" sz="2800" dirty="0" smtClean="0">
                <a:solidFill>
                  <a:srgbClr val="FF0000"/>
                </a:solidFill>
              </a:rPr>
              <a:t>críen hijos</a:t>
            </a:r>
            <a:r>
              <a:rPr lang="es-VE" sz="2800" dirty="0" smtClean="0"/>
              <a:t>, </a:t>
            </a:r>
            <a:r>
              <a:rPr lang="es-VE" sz="2800" b="1" dirty="0" smtClean="0">
                <a:solidFill>
                  <a:srgbClr val="C00000"/>
                </a:solidFill>
              </a:rPr>
              <a:t>gobiernen la casa</a:t>
            </a:r>
            <a:r>
              <a:rPr lang="es-VE" sz="2800" dirty="0" smtClean="0"/>
              <a:t>; que ninguna ocasión den al adversario para maldecir”. (1Timoteo 5:14).</a:t>
            </a:r>
          </a:p>
          <a:p>
            <a:pPr algn="just" eaLnBrk="1" hangingPunct="1"/>
            <a:r>
              <a:rPr lang="es-VE" sz="2800" dirty="0" smtClean="0"/>
              <a:t>…instruir </a:t>
            </a:r>
            <a:r>
              <a:rPr lang="es-VE" sz="2800" dirty="0" smtClean="0"/>
              <a:t>a las jóvenes</a:t>
            </a:r>
            <a:r>
              <a:rPr lang="es-VE" sz="2800" dirty="0" smtClean="0"/>
              <a:t>…, a </a:t>
            </a:r>
            <a:r>
              <a:rPr lang="es-VE" sz="2800" dirty="0" smtClean="0"/>
              <a:t>que sean prudentes, puras, </a:t>
            </a:r>
            <a:r>
              <a:rPr lang="es-VE" sz="2800" dirty="0" smtClean="0">
                <a:solidFill>
                  <a:srgbClr val="FF0000"/>
                </a:solidFill>
              </a:rPr>
              <a:t>hacendosas en el hogar</a:t>
            </a:r>
            <a:r>
              <a:rPr lang="es-VE" sz="2800" dirty="0" smtClean="0"/>
              <a:t>, amables, sujetas a sus maridos, para que la palabra de Dios no sea blasfemada. (Tito 2:4,5).</a:t>
            </a:r>
            <a:endParaRPr lang="es-DO" sz="2800" dirty="0" smtClean="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blinds(horizontal)">
                                      <p:cBhvr>
                                        <p:cTn id="7" dur="500"/>
                                        <p:tgtEl>
                                          <p:spTgt spid="174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411">
                                            <p:txEl>
                                              <p:pRg st="0" end="0"/>
                                            </p:txEl>
                                          </p:spTgt>
                                        </p:tgtEl>
                                        <p:attrNameLst>
                                          <p:attrName>style.visibility</p:attrName>
                                        </p:attrNameLst>
                                      </p:cBhvr>
                                      <p:to>
                                        <p:strVal val="visible"/>
                                      </p:to>
                                    </p:set>
                                    <p:animEffect transition="in" filter="blinds(horizontal)">
                                      <p:cBhvr>
                                        <p:cTn id="12" dur="500"/>
                                        <p:tgtEl>
                                          <p:spTgt spid="174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411">
                                            <p:txEl>
                                              <p:pRg st="1" end="1"/>
                                            </p:txEl>
                                          </p:spTgt>
                                        </p:tgtEl>
                                        <p:attrNameLst>
                                          <p:attrName>style.visibility</p:attrName>
                                        </p:attrNameLst>
                                      </p:cBhvr>
                                      <p:to>
                                        <p:strVal val="visible"/>
                                      </p:to>
                                    </p:set>
                                    <p:animEffect transition="in" filter="blinds(horizontal)">
                                      <p:cBhvr>
                                        <p:cTn id="17" dur="500"/>
                                        <p:tgtEl>
                                          <p:spTgt spid="174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411">
                                            <p:txEl>
                                              <p:pRg st="2" end="2"/>
                                            </p:txEl>
                                          </p:spTgt>
                                        </p:tgtEl>
                                        <p:attrNameLst>
                                          <p:attrName>style.visibility</p:attrName>
                                        </p:attrNameLst>
                                      </p:cBhvr>
                                      <p:to>
                                        <p:strVal val="visible"/>
                                      </p:to>
                                    </p:set>
                                    <p:animEffect transition="in" filter="blinds(horizontal)">
                                      <p:cBhvr>
                                        <p:cTn id="22" dur="500"/>
                                        <p:tgtEl>
                                          <p:spTgt spid="174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Título"/>
          <p:cNvSpPr>
            <a:spLocks noGrp="1"/>
          </p:cNvSpPr>
          <p:nvPr>
            <p:ph type="title"/>
          </p:nvPr>
        </p:nvSpPr>
        <p:spPr/>
        <p:txBody>
          <a:bodyPr/>
          <a:lstStyle/>
          <a:p>
            <a:pPr eaLnBrk="1" hangingPunct="1"/>
            <a:r>
              <a:rPr lang="es-VE" smtClean="0"/>
              <a:t>AGRADENSE UNO AL OTRO</a:t>
            </a:r>
          </a:p>
        </p:txBody>
      </p:sp>
      <p:sp>
        <p:nvSpPr>
          <p:cNvPr id="30723" name="2 Marcador de contenido"/>
          <p:cNvSpPr>
            <a:spLocks noGrp="1"/>
          </p:cNvSpPr>
          <p:nvPr>
            <p:ph idx="1"/>
          </p:nvPr>
        </p:nvSpPr>
        <p:spPr/>
        <p:txBody>
          <a:bodyPr rtlCol="0">
            <a:normAutofit lnSpcReduction="10000"/>
          </a:bodyPr>
          <a:lstStyle/>
          <a:p>
            <a:pPr algn="just" eaLnBrk="1" fontAlgn="auto" hangingPunct="1">
              <a:spcAft>
                <a:spcPts val="0"/>
              </a:spcAft>
              <a:buFont typeface="Arial" pitchFamily="34" charset="0"/>
              <a:buChar char="•"/>
              <a:defRPr/>
            </a:pPr>
            <a:r>
              <a:rPr lang="es-VE" smtClean="0"/>
              <a:t>“pero el casado tiene cuidado de las cosas del mundo, de </a:t>
            </a:r>
            <a:r>
              <a:rPr lang="es-VE" u="sng" smtClean="0"/>
              <a:t>cómo agradar a su mujer</a:t>
            </a:r>
            <a:r>
              <a:rPr lang="es-VE" smtClean="0"/>
              <a:t>. </a:t>
            </a:r>
            <a:br>
              <a:rPr lang="es-VE" smtClean="0"/>
            </a:br>
            <a:r>
              <a:rPr lang="es-VE" smtClean="0"/>
              <a:t>… pero la casada tiene cuidado de las cosas del mundo, de </a:t>
            </a:r>
            <a:r>
              <a:rPr lang="es-VE" u="sng" smtClean="0"/>
              <a:t>cómo agradar a su marido.</a:t>
            </a:r>
            <a:r>
              <a:rPr lang="es-VE" smtClean="0"/>
              <a:t> (1Corintios 7:33-35). </a:t>
            </a:r>
          </a:p>
          <a:p>
            <a:pPr algn="just" eaLnBrk="1" fontAlgn="auto" hangingPunct="1">
              <a:spcAft>
                <a:spcPts val="0"/>
              </a:spcAft>
              <a:buFont typeface="Arial" pitchFamily="34" charset="0"/>
              <a:buChar char="•"/>
              <a:defRPr/>
            </a:pPr>
            <a:r>
              <a:rPr lang="es-VE" smtClean="0"/>
              <a:t>Agradarse implica  conocer los gustos y preferencias de uno y otro, y estar CONCENTRANDO EN SUS NECESIDADES </a:t>
            </a:r>
            <a:r>
              <a:rPr lang="es-VE" b="1" smtClean="0">
                <a:solidFill>
                  <a:srgbClr val="C00000"/>
                </a:solidFill>
              </a:rPr>
              <a:t>CAMBIANTES.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checkerboard(across)">
                                      <p:cBhvr>
                                        <p:cTn id="7" dur="500"/>
                                        <p:tgtEl>
                                          <p:spTgt spid="307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723">
                                            <p:txEl>
                                              <p:pRg st="0" end="0"/>
                                            </p:txEl>
                                          </p:spTgt>
                                        </p:tgtEl>
                                        <p:attrNameLst>
                                          <p:attrName>style.visibility</p:attrName>
                                        </p:attrNameLst>
                                      </p:cBhvr>
                                      <p:to>
                                        <p:strVal val="visible"/>
                                      </p:to>
                                    </p:set>
                                    <p:animEffect transition="in" filter="blinds(horizontal)">
                                      <p:cBhvr>
                                        <p:cTn id="12" dur="500"/>
                                        <p:tgtEl>
                                          <p:spTgt spid="307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723">
                                            <p:txEl>
                                              <p:pRg st="1" end="1"/>
                                            </p:txEl>
                                          </p:spTgt>
                                        </p:tgtEl>
                                        <p:attrNameLst>
                                          <p:attrName>style.visibility</p:attrName>
                                        </p:attrNameLst>
                                      </p:cBhvr>
                                      <p:to>
                                        <p:strVal val="visible"/>
                                      </p:to>
                                    </p:set>
                                    <p:animEffect transition="in" filter="blinds(horizontal)">
                                      <p:cBhvr>
                                        <p:cTn id="17" dur="500"/>
                                        <p:tgtEl>
                                          <p:spTgt spid="307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422"/>
            <a:ext cx="9144000" cy="6718221"/>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2383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DO" dirty="0" smtClean="0"/>
              <a:t>Las ancianas aconsejando las mas jóvenes.</a:t>
            </a:r>
            <a:endParaRPr lang="es-DO" dirty="0"/>
          </a:p>
        </p:txBody>
      </p:sp>
      <p:pic>
        <p:nvPicPr>
          <p:cNvPr id="4" name="3 Marcador de contenido" descr="ancianas.JPG"/>
          <p:cNvPicPr>
            <a:picLocks noGrp="1" noChangeAspect="1"/>
          </p:cNvPicPr>
          <p:nvPr>
            <p:ph idx="1"/>
          </p:nvPr>
        </p:nvPicPr>
        <p:blipFill>
          <a:blip r:embed="rId2"/>
          <a:stretch>
            <a:fillRect/>
          </a:stretch>
        </p:blipFill>
        <p:spPr>
          <a:xfrm>
            <a:off x="467544" y="1600200"/>
            <a:ext cx="8280919" cy="4781128"/>
          </a:xfrm>
        </p:spPr>
      </p:pic>
    </p:spTree>
  </p:cSld>
  <p:clrMapOvr>
    <a:overrideClrMapping bg1="lt1" tx1="dk1" bg2="lt2" tx2="dk2" accent1="accent1" accent2="accent2" accent3="accent3" accent4="accent4" accent5="accent5" accent6="accent6" hlink="hlink" folHlink="folHlink"/>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DO" sz="4000" dirty="0" smtClean="0"/>
              <a:t>¿QUÉ DICE LA BIBLIA DE LA VESTIMENTA DE LA MUJER</a:t>
            </a:r>
            <a:r>
              <a:rPr lang="es-DO" dirty="0" smtClean="0"/>
              <a:t>?</a:t>
            </a:r>
            <a:endParaRPr lang="es-DO" dirty="0"/>
          </a:p>
        </p:txBody>
      </p:sp>
      <p:sp>
        <p:nvSpPr>
          <p:cNvPr id="3" name="2 Marcador de contenido"/>
          <p:cNvSpPr>
            <a:spLocks noGrp="1"/>
          </p:cNvSpPr>
          <p:nvPr>
            <p:ph idx="1"/>
          </p:nvPr>
        </p:nvSpPr>
        <p:spPr/>
        <p:txBody>
          <a:bodyPr>
            <a:normAutofit fontScale="92500" lnSpcReduction="20000"/>
          </a:bodyPr>
          <a:lstStyle/>
          <a:p>
            <a:pPr algn="just"/>
            <a:r>
              <a:rPr lang="es-DO" dirty="0"/>
              <a:t>La Biblia nos revela que en un tiempo cierto vestuario señalaba a la </a:t>
            </a:r>
            <a:r>
              <a:rPr lang="es-DO" dirty="0" smtClean="0"/>
              <a:t>ramera</a:t>
            </a:r>
            <a:r>
              <a:rPr lang="es-DO" dirty="0" smtClean="0"/>
              <a:t>:</a:t>
            </a:r>
          </a:p>
          <a:p>
            <a:pPr algn="just"/>
            <a:r>
              <a:rPr lang="es-DO" dirty="0" smtClean="0"/>
              <a:t>“</a:t>
            </a:r>
            <a:r>
              <a:rPr lang="es-DO" i="1" dirty="0" smtClean="0"/>
              <a:t>Cuando </a:t>
            </a:r>
            <a:r>
              <a:rPr lang="es-DO" i="1" dirty="0"/>
              <a:t>he aquí, una mujer le sale al encuentro, </a:t>
            </a:r>
            <a:r>
              <a:rPr lang="es-DO" dirty="0" smtClean="0"/>
              <a:t/>
            </a:r>
            <a:br>
              <a:rPr lang="es-DO" dirty="0" smtClean="0"/>
            </a:br>
            <a:r>
              <a:rPr lang="es-DO" i="1" dirty="0">
                <a:solidFill>
                  <a:srgbClr val="FF0000"/>
                </a:solidFill>
              </a:rPr>
              <a:t>Con atavío de ramera </a:t>
            </a:r>
            <a:r>
              <a:rPr lang="es-DO" i="1" dirty="0"/>
              <a:t>y astuta de corazón. </a:t>
            </a:r>
            <a:r>
              <a:rPr lang="es-DO" i="1" dirty="0" smtClean="0"/>
              <a:t>” (Proverbios 7:10).</a:t>
            </a:r>
          </a:p>
          <a:p>
            <a:pPr algn="just"/>
            <a:r>
              <a:rPr lang="es-DO" i="1" dirty="0" smtClean="0"/>
              <a:t>También ciertos vestidos lo usaban las viudas. Hablando de </a:t>
            </a:r>
            <a:r>
              <a:rPr lang="es-DO" i="1" dirty="0" err="1" smtClean="0"/>
              <a:t>Tamar</a:t>
            </a:r>
            <a:r>
              <a:rPr lang="es-DO" i="1" dirty="0" smtClean="0"/>
              <a:t> dice la Biblia: “</a:t>
            </a:r>
            <a:r>
              <a:rPr lang="es-DO" dirty="0"/>
              <a:t>Entonces se quitó ella </a:t>
            </a:r>
            <a:r>
              <a:rPr lang="es-DO" dirty="0">
                <a:solidFill>
                  <a:srgbClr val="FF0000"/>
                </a:solidFill>
              </a:rPr>
              <a:t>los vestidos de su </a:t>
            </a:r>
            <a:r>
              <a:rPr lang="es-DO" dirty="0" smtClean="0">
                <a:solidFill>
                  <a:srgbClr val="FF0000"/>
                </a:solidFill>
              </a:rPr>
              <a:t>viudez</a:t>
            </a:r>
            <a:r>
              <a:rPr lang="es-DO" dirty="0" smtClean="0"/>
              <a:t>…” </a:t>
            </a:r>
            <a:r>
              <a:rPr lang="es-DO" dirty="0" smtClean="0"/>
              <a:t>(Génesis 38:14).</a:t>
            </a:r>
          </a:p>
          <a:p>
            <a:pPr algn="just"/>
            <a:r>
              <a:rPr lang="es-DO" dirty="0"/>
              <a:t>Mateo 21:11 hace referencia a la costumbre de un vestido de boda.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trips(down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trips(down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strips(downLeft)">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22114"/>
          </a:xfrm>
        </p:spPr>
        <p:txBody>
          <a:bodyPr>
            <a:normAutofit fontScale="90000"/>
          </a:bodyPr>
          <a:lstStyle/>
          <a:p>
            <a:r>
              <a:rPr lang="es-DO" sz="4000" dirty="0" smtClean="0"/>
              <a:t>¿DEBE LA CRISTIANA LLEVAR UN VESTIDO ESPECIAL</a:t>
            </a:r>
            <a:r>
              <a:rPr lang="es-DO" dirty="0" smtClean="0"/>
              <a:t>?</a:t>
            </a:r>
            <a:endParaRPr lang="es-DO" dirty="0"/>
          </a:p>
        </p:txBody>
      </p:sp>
      <p:sp>
        <p:nvSpPr>
          <p:cNvPr id="3" name="2 Marcador de contenido"/>
          <p:cNvSpPr>
            <a:spLocks noGrp="1"/>
          </p:cNvSpPr>
          <p:nvPr>
            <p:ph idx="1"/>
          </p:nvPr>
        </p:nvSpPr>
        <p:spPr>
          <a:xfrm>
            <a:off x="457200" y="1412776"/>
            <a:ext cx="8229600" cy="4713387"/>
          </a:xfrm>
        </p:spPr>
        <p:txBody>
          <a:bodyPr>
            <a:normAutofit fontScale="92500" lnSpcReduction="20000"/>
          </a:bodyPr>
          <a:lstStyle/>
          <a:p>
            <a:pPr algn="just"/>
            <a:r>
              <a:rPr lang="es-DO" dirty="0"/>
              <a:t>Ya que cierto vestuario puede tener un significado especial, nos debemos preguntar si la cristiana (o el cristiano) debe llevar un vestuario especial para darse a conocer como seguidor de Cristo y así distinguirse del mundo. La respuesta es </a:t>
            </a:r>
            <a:r>
              <a:rPr lang="es-DO" dirty="0" smtClean="0"/>
              <a:t>SI. Pero ¿Cuál?</a:t>
            </a:r>
            <a:endParaRPr lang="es-DO" dirty="0" smtClean="0"/>
          </a:p>
          <a:p>
            <a:pPr algn="just"/>
            <a:r>
              <a:rPr lang="es-DO" dirty="0" smtClean="0">
                <a:solidFill>
                  <a:srgbClr val="FF0000"/>
                </a:solidFill>
              </a:rPr>
              <a:t>Romanos 13:14</a:t>
            </a:r>
            <a:r>
              <a:rPr lang="es-DO" dirty="0" smtClean="0"/>
              <a:t>: “</a:t>
            </a:r>
            <a:r>
              <a:rPr lang="es-DO" dirty="0"/>
              <a:t> </a:t>
            </a:r>
            <a:r>
              <a:rPr lang="es-DO" dirty="0">
                <a:solidFill>
                  <a:schemeClr val="accent6">
                    <a:lumMod val="75000"/>
                  </a:schemeClr>
                </a:solidFill>
              </a:rPr>
              <a:t>sino vestíos del Señor </a:t>
            </a:r>
            <a:r>
              <a:rPr lang="es-DO" dirty="0" smtClean="0">
                <a:solidFill>
                  <a:schemeClr val="accent6">
                    <a:lumMod val="75000"/>
                  </a:schemeClr>
                </a:solidFill>
              </a:rPr>
              <a:t>Jesucristo</a:t>
            </a:r>
            <a:r>
              <a:rPr lang="es-DO" dirty="0" smtClean="0"/>
              <a:t>”</a:t>
            </a:r>
          </a:p>
          <a:p>
            <a:pPr algn="just"/>
            <a:r>
              <a:rPr lang="es-DO" dirty="0" smtClean="0">
                <a:solidFill>
                  <a:srgbClr val="FF0000"/>
                </a:solidFill>
              </a:rPr>
              <a:t>Colosenses 3:12</a:t>
            </a:r>
            <a:r>
              <a:rPr lang="es-DO" dirty="0" smtClean="0"/>
              <a:t>: “</a:t>
            </a:r>
            <a:r>
              <a:rPr lang="es-DO" b="1" dirty="0">
                <a:solidFill>
                  <a:srgbClr val="7030A0"/>
                </a:solidFill>
              </a:rPr>
              <a:t>Vestíos, pues, como escogidos de Dios, </a:t>
            </a:r>
            <a:r>
              <a:rPr lang="es-DO" dirty="0"/>
              <a:t>santos y amados, de entrañable misericordia, de benignidad, de humildad, de mansedumbre, de </a:t>
            </a:r>
            <a:r>
              <a:rPr lang="es-DO" dirty="0" smtClean="0"/>
              <a:t>paciencia”</a:t>
            </a:r>
          </a:p>
          <a:p>
            <a:endParaRPr lang="es-DO"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trips(down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trips(downLeft)">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DO" dirty="0" smtClean="0"/>
              <a:t>¿CÓMO DISTINGUIR UNA VESTIMENTA DE UNA CRISTIANA?</a:t>
            </a:r>
            <a:endParaRPr lang="es-DO" dirty="0"/>
          </a:p>
        </p:txBody>
      </p:sp>
      <p:sp>
        <p:nvSpPr>
          <p:cNvPr id="3" name="2 Marcador de contenido"/>
          <p:cNvSpPr>
            <a:spLocks noGrp="1"/>
          </p:cNvSpPr>
          <p:nvPr>
            <p:ph idx="1"/>
          </p:nvPr>
        </p:nvSpPr>
        <p:spPr/>
        <p:txBody>
          <a:bodyPr/>
          <a:lstStyle/>
          <a:p>
            <a:pPr algn="just"/>
            <a:r>
              <a:rPr lang="es-DO" dirty="0"/>
              <a:t>La cristiana debe </a:t>
            </a:r>
            <a:r>
              <a:rPr lang="es-DO" dirty="0">
                <a:solidFill>
                  <a:srgbClr val="FF0000"/>
                </a:solidFill>
              </a:rPr>
              <a:t>vestirse de “un espíritu afable y apacible” y “con buenas obras, como corresponde a mujeres que profesan piedad</a:t>
            </a:r>
            <a:r>
              <a:rPr lang="es-DO" dirty="0"/>
              <a:t>” (</a:t>
            </a:r>
            <a:r>
              <a:rPr lang="es-DO" dirty="0" smtClean="0"/>
              <a:t>1 </a:t>
            </a:r>
            <a:r>
              <a:rPr lang="es-DO" dirty="0"/>
              <a:t>Pedro 3:4; </a:t>
            </a:r>
            <a:r>
              <a:rPr lang="es-DO" dirty="0" smtClean="0"/>
              <a:t>1 </a:t>
            </a:r>
            <a:r>
              <a:rPr lang="es-DO" dirty="0"/>
              <a:t>Timoteo 2:10). </a:t>
            </a:r>
            <a:endParaRPr lang="es-DO" dirty="0" smtClean="0"/>
          </a:p>
          <a:p>
            <a:pPr algn="just"/>
            <a:r>
              <a:rPr lang="es-DO" dirty="0" smtClean="0"/>
              <a:t>Según </a:t>
            </a:r>
            <a:r>
              <a:rPr lang="es-DO" dirty="0"/>
              <a:t>la Biblia la manera en que la cristiana debe distinguirse del mundo no es con un vestuario especial sino con sus </a:t>
            </a:r>
            <a:r>
              <a:rPr lang="es-DO" b="1" dirty="0">
                <a:solidFill>
                  <a:schemeClr val="accent2">
                    <a:lumMod val="75000"/>
                  </a:schemeClr>
                </a:solidFill>
              </a:rPr>
              <a:t>HECHOS</a:t>
            </a:r>
            <a:r>
              <a:rPr lang="es-DO" dirty="0"/>
              <a:t> </a:t>
            </a:r>
            <a:r>
              <a:rPr lang="es-DO" dirty="0">
                <a:solidFill>
                  <a:srgbClr val="00B050"/>
                </a:solidFill>
              </a:rPr>
              <a:t>y sus ACTITUDES CRISTIANAS</a:t>
            </a:r>
            <a:r>
              <a:rPr lang="es-DO"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trips(downLeft)">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16632"/>
            <a:ext cx="8784976" cy="655272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7586228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¿Y </a:t>
            </a:r>
            <a:r>
              <a:rPr lang="es-DO" dirty="0" smtClean="0"/>
              <a:t>QUE DE LA ROPA EXTERIOR</a:t>
            </a:r>
            <a:r>
              <a:rPr lang="es-DO" dirty="0" smtClean="0"/>
              <a:t>?</a:t>
            </a:r>
            <a:endParaRPr lang="es-DO" dirty="0"/>
          </a:p>
        </p:txBody>
      </p:sp>
      <p:sp>
        <p:nvSpPr>
          <p:cNvPr id="3" name="2 Marcador de contenido"/>
          <p:cNvSpPr>
            <a:spLocks noGrp="1"/>
          </p:cNvSpPr>
          <p:nvPr>
            <p:ph idx="1"/>
          </p:nvPr>
        </p:nvSpPr>
        <p:spPr>
          <a:xfrm>
            <a:off x="457200" y="1484784"/>
            <a:ext cx="8363272" cy="5112568"/>
          </a:xfrm>
        </p:spPr>
        <p:txBody>
          <a:bodyPr>
            <a:normAutofit fontScale="92500" lnSpcReduction="20000"/>
          </a:bodyPr>
          <a:lstStyle/>
          <a:p>
            <a:pPr algn="just"/>
            <a:r>
              <a:rPr lang="es-DO" dirty="0" smtClean="0"/>
              <a:t>1 Timoteo 2:9,10. </a:t>
            </a:r>
            <a:r>
              <a:rPr lang="es-DO" dirty="0" smtClean="0">
                <a:solidFill>
                  <a:srgbClr val="FF0000"/>
                </a:solidFill>
              </a:rPr>
              <a:t>El </a:t>
            </a:r>
            <a:r>
              <a:rPr lang="es-DO" dirty="0">
                <a:solidFill>
                  <a:srgbClr val="FF0000"/>
                </a:solidFill>
              </a:rPr>
              <a:t>atavío de la mujer debe ser BIEN ORDENADO </a:t>
            </a:r>
            <a:r>
              <a:rPr lang="es-DO" dirty="0"/>
              <a:t>(“se atavíen de ropa decorosa”). La ropa es para CUBRIR y DECORAR el </a:t>
            </a:r>
            <a:r>
              <a:rPr lang="es-DO" dirty="0" smtClean="0"/>
              <a:t>cuerpo, </a:t>
            </a:r>
            <a:r>
              <a:rPr lang="es-DO" dirty="0"/>
              <a:t>NO ES PARA </a:t>
            </a:r>
            <a:r>
              <a:rPr lang="es-DO" dirty="0" smtClean="0"/>
              <a:t>REVELARLO.</a:t>
            </a:r>
          </a:p>
          <a:p>
            <a:pPr algn="just"/>
            <a:r>
              <a:rPr lang="es-DO" dirty="0">
                <a:solidFill>
                  <a:srgbClr val="FF0000"/>
                </a:solidFill>
              </a:rPr>
              <a:t>El atavío de la mujer debe ser DISCRETO </a:t>
            </a:r>
            <a:r>
              <a:rPr lang="es-DO" dirty="0" smtClean="0">
                <a:solidFill>
                  <a:srgbClr val="FF0000"/>
                </a:solidFill>
              </a:rPr>
              <a:t>(“con pudor</a:t>
            </a:r>
            <a:r>
              <a:rPr lang="es-DO" dirty="0">
                <a:solidFill>
                  <a:srgbClr val="FF0000"/>
                </a:solidFill>
              </a:rPr>
              <a:t>”)</a:t>
            </a:r>
            <a:r>
              <a:rPr lang="es-DO" dirty="0"/>
              <a:t>. La mujer debe ser honesta y casta en su forma de vestir. Debe sentir vergüenza al contemplar un vestido que llama la atención a su cuerpo. </a:t>
            </a:r>
            <a:endParaRPr lang="es-DO" dirty="0" smtClean="0"/>
          </a:p>
          <a:p>
            <a:pPr algn="just"/>
            <a:r>
              <a:rPr lang="es-DO" dirty="0" smtClean="0">
                <a:solidFill>
                  <a:srgbClr val="FF0000"/>
                </a:solidFill>
              </a:rPr>
              <a:t>El </a:t>
            </a:r>
            <a:r>
              <a:rPr lang="es-DO" dirty="0">
                <a:solidFill>
                  <a:srgbClr val="FF0000"/>
                </a:solidFill>
              </a:rPr>
              <a:t>atavío de la mujer debe ser MODERADO </a:t>
            </a:r>
            <a:r>
              <a:rPr lang="es-DO" dirty="0"/>
              <a:t>y sabio </a:t>
            </a:r>
            <a:r>
              <a:rPr lang="es-DO" dirty="0" smtClean="0"/>
              <a:t>(“con modestia</a:t>
            </a:r>
            <a:r>
              <a:rPr lang="es-DO" dirty="0"/>
              <a:t>”). La modestia es la sanidad de mente que domina los deseos desordenados y todas acciones</a:t>
            </a:r>
            <a:endParaRPr lang="es-DO" dirty="0" smtClean="0"/>
          </a:p>
          <a:p>
            <a:endParaRPr lang="es-DO"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trips(down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trips(downLeft)">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26" y="116632"/>
            <a:ext cx="8892480" cy="674136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990512732"/>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ódulo">
  <a:themeElements>
    <a:clrScheme name="Mó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ódulo">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ódul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TotalTime>
  <Words>789</Words>
  <Application>Microsoft Office PowerPoint</Application>
  <PresentationFormat>Presentación en pantalla (4:3)</PresentationFormat>
  <Paragraphs>50</Paragraphs>
  <Slides>23</Slides>
  <Notes>1</Notes>
  <HiddenSlides>0</HiddenSlides>
  <MMClips>0</MMClips>
  <ScaleCrop>false</ScaleCrop>
  <HeadingPairs>
    <vt:vector size="4" baseType="variant">
      <vt:variant>
        <vt:lpstr>Tema</vt:lpstr>
      </vt:variant>
      <vt:variant>
        <vt:i4>2</vt:i4>
      </vt:variant>
      <vt:variant>
        <vt:lpstr>Títulos de diapositiva</vt:lpstr>
      </vt:variant>
      <vt:variant>
        <vt:i4>23</vt:i4>
      </vt:variant>
    </vt:vector>
  </HeadingPairs>
  <TitlesOfParts>
    <vt:vector size="25" baseType="lpstr">
      <vt:lpstr>Tema de Office</vt:lpstr>
      <vt:lpstr>Módulo</vt:lpstr>
      <vt:lpstr>¿QUE DICE LA BIBLIA DE LA   MUJER CRISTIANA?   (2da Parte)</vt:lpstr>
      <vt:lpstr>¿QUÉ DICE LA BIBLIA A LAS ANCIANAS?</vt:lpstr>
      <vt:lpstr>Las ancianas aconsejando las mas jóvenes.</vt:lpstr>
      <vt:lpstr>¿QUÉ DICE LA BIBLIA DE LA VESTIMENTA DE LA MUJER?</vt:lpstr>
      <vt:lpstr>¿DEBE LA CRISTIANA LLEVAR UN VESTIDO ESPECIAL?</vt:lpstr>
      <vt:lpstr>¿CÓMO DISTINGUIR UNA VESTIMENTA DE UNA CRISTIANA?</vt:lpstr>
      <vt:lpstr>Presentación de PowerPoint</vt:lpstr>
      <vt:lpstr>¿Y QUE DE LA ROPA EXTERIOR?</vt:lpstr>
      <vt:lpstr>Presentación de PowerPoint</vt:lpstr>
      <vt:lpstr>VESTIMENTA INAPROPIADA</vt:lpstr>
      <vt:lpstr>VESTIMENTA APROPIADA</vt:lpstr>
      <vt:lpstr>Presentación de PowerPoint</vt:lpstr>
      <vt:lpstr>Presentación de PowerPoint</vt:lpstr>
      <vt:lpstr>Presentación de PowerPoint</vt:lpstr>
      <vt:lpstr>¿ Y DEUTERONOMIO 22:5?</vt:lpstr>
      <vt:lpstr>SOBRE EL PANTALON</vt:lpstr>
      <vt:lpstr>UN POCO MAS</vt:lpstr>
      <vt:lpstr>¿QUÉ DICE LA BIBLIA A MUJER CASADA?</vt:lpstr>
      <vt:lpstr>LA MUJER AYUDA IDONEA</vt:lpstr>
      <vt:lpstr>AYUDA IDONEA.</vt:lpstr>
      <vt:lpstr> LA REINA DEL HOGAR</vt:lpstr>
      <vt:lpstr>AGRADENSE UNO AL OTRO</vt:lpstr>
      <vt:lpstr>Presentación de PowerPoint</vt:lpstr>
    </vt:vector>
  </TitlesOfParts>
  <Company>RevolucionUnattended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 DICE LA BIBLIA DE LA MUJER CRISTIANA</dc:title>
  <dc:creator>Antonio Saleme Ozuna</dc:creator>
  <cp:lastModifiedBy>Usuario</cp:lastModifiedBy>
  <cp:revision>21</cp:revision>
  <dcterms:created xsi:type="dcterms:W3CDTF">2013-10-09T21:16:30Z</dcterms:created>
  <dcterms:modified xsi:type="dcterms:W3CDTF">2018-01-06T14:51:46Z</dcterms:modified>
</cp:coreProperties>
</file>