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83" r:id="rId6"/>
    <p:sldId id="276" r:id="rId7"/>
    <p:sldId id="277" r:id="rId8"/>
    <p:sldId id="259" r:id="rId9"/>
    <p:sldId id="278" r:id="rId10"/>
    <p:sldId id="257" r:id="rId11"/>
    <p:sldId id="272" r:id="rId12"/>
    <p:sldId id="270" r:id="rId13"/>
    <p:sldId id="271" r:id="rId14"/>
    <p:sldId id="273" r:id="rId15"/>
    <p:sldId id="260" r:id="rId16"/>
    <p:sldId id="261" r:id="rId17"/>
    <p:sldId id="268" r:id="rId18"/>
    <p:sldId id="262" r:id="rId19"/>
    <p:sldId id="269" r:id="rId20"/>
    <p:sldId id="274" r:id="rId21"/>
    <p:sldId id="265" r:id="rId22"/>
    <p:sldId id="310" r:id="rId23"/>
    <p:sldId id="275" r:id="rId24"/>
    <p:sldId id="267" r:id="rId25"/>
    <p:sldId id="266" r:id="rId26"/>
    <p:sldId id="263" r:id="rId27"/>
    <p:sldId id="288" r:id="rId28"/>
    <p:sldId id="285" r:id="rId29"/>
    <p:sldId id="284" r:id="rId30"/>
    <p:sldId id="289" r:id="rId31"/>
    <p:sldId id="264" r:id="rId32"/>
    <p:sldId id="280" r:id="rId33"/>
    <p:sldId id="279" r:id="rId34"/>
    <p:sldId id="291" r:id="rId35"/>
    <p:sldId id="292" r:id="rId36"/>
    <p:sldId id="290" r:id="rId37"/>
    <p:sldId id="286" r:id="rId38"/>
    <p:sldId id="287" r:id="rId39"/>
    <p:sldId id="281" r:id="rId40"/>
    <p:sldId id="294" r:id="rId41"/>
    <p:sldId id="295" r:id="rId42"/>
    <p:sldId id="297" r:id="rId43"/>
    <p:sldId id="296" r:id="rId44"/>
    <p:sldId id="301" r:id="rId45"/>
    <p:sldId id="298" r:id="rId46"/>
    <p:sldId id="299" r:id="rId47"/>
    <p:sldId id="300" r:id="rId48"/>
    <p:sldId id="293" r:id="rId49"/>
    <p:sldId id="303" r:id="rId50"/>
    <p:sldId id="304" r:id="rId51"/>
    <p:sldId id="305" r:id="rId52"/>
    <p:sldId id="306" r:id="rId53"/>
    <p:sldId id="307" r:id="rId54"/>
    <p:sldId id="302" r:id="rId55"/>
    <p:sldId id="308" r:id="rId56"/>
    <p:sldId id="309" r:id="rId57"/>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36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738785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222858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15495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572921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B6E8A895-9878-4226-8685-BB30E66F6652}" type="datetimeFigureOut">
              <a:rPr lang="es-DO" smtClean="0"/>
              <a:t>30/03/2017</a:t>
            </a:fld>
            <a:endParaRPr lang="es-DO"/>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DO"/>
          </a:p>
        </p:txBody>
      </p:sp>
      <p:sp>
        <p:nvSpPr>
          <p:cNvPr id="7" name="6 Marcador de número de diapositiva"/>
          <p:cNvSpPr>
            <a:spLocks noGrp="1"/>
          </p:cNvSpPr>
          <p:nvPr>
            <p:ph type="sldNum" sz="quarter" idx="12"/>
          </p:nvPr>
        </p:nvSpPr>
        <p:spPr>
          <a:xfrm>
            <a:off x="8339328" y="1170432"/>
            <a:ext cx="733864" cy="201168"/>
          </a:xfrm>
        </p:spPr>
        <p:txBody>
          <a:bodyPr/>
          <a:lstStyle/>
          <a:p>
            <a:fld id="{1F2030C2-2120-4C1A-B917-744B36079728}" type="slidenum">
              <a:rPr lang="es-DO" smtClean="0"/>
              <a:t>‹Nº›</a:t>
            </a:fld>
            <a:endParaRPr lang="es-DO"/>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a:xfrm>
            <a:off x="2640597" y="6377459"/>
            <a:ext cx="3836404" cy="365125"/>
          </a:xfrm>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10308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60905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879184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452242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52544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028890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58789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4045412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763720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188026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919251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37502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158523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15015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164393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84928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233142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E8A895-9878-4226-8685-BB30E66F6652}" type="datetimeFigureOut">
              <a:rPr lang="es-DO" smtClean="0"/>
              <a:t>30/03/2017</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1F2030C2-2120-4C1A-B917-744B36079728}" type="slidenum">
              <a:rPr lang="es-DO" smtClean="0"/>
              <a:t>‹Nº›</a:t>
            </a:fld>
            <a:endParaRPr lang="es-DO"/>
          </a:p>
        </p:txBody>
      </p:sp>
    </p:spTree>
    <p:extLst>
      <p:ext uri="{BB962C8B-B14F-4D97-AF65-F5344CB8AC3E}">
        <p14:creationId xmlns:p14="http://schemas.microsoft.com/office/powerpoint/2010/main" val="103347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8A895-9878-4226-8685-BB30E66F6652}" type="datetimeFigureOut">
              <a:rPr lang="es-DO" smtClean="0"/>
              <a:t>30/03/2017</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030C2-2120-4C1A-B917-744B36079728}" type="slidenum">
              <a:rPr lang="es-DO" smtClean="0"/>
              <a:t>‹Nº›</a:t>
            </a:fld>
            <a:endParaRPr lang="es-DO"/>
          </a:p>
        </p:txBody>
      </p:sp>
    </p:spTree>
    <p:extLst>
      <p:ext uri="{BB962C8B-B14F-4D97-AF65-F5344CB8AC3E}">
        <p14:creationId xmlns:p14="http://schemas.microsoft.com/office/powerpoint/2010/main" val="37666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E8A895-9878-4226-8685-BB30E66F6652}" type="datetimeFigureOut">
              <a:rPr lang="es-DO" smtClean="0"/>
              <a:t>30/03/2017</a:t>
            </a:fld>
            <a:endParaRPr lang="es-DO"/>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DO"/>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F2030C2-2120-4C1A-B917-744B36079728}" type="slidenum">
              <a:rPr lang="es-DO" smtClean="0"/>
              <a:t>‹Nº›</a:t>
            </a:fld>
            <a:endParaRPr lang="es-D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8A895-9878-4226-8685-BB30E66F6652}" type="datetimeFigureOut">
              <a:rPr lang="es-DO" smtClean="0">
                <a:solidFill>
                  <a:prstClr val="black">
                    <a:tint val="75000"/>
                  </a:prstClr>
                </a:solidFill>
              </a:rPr>
              <a:pPr/>
              <a:t>30/03/2017</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030C2-2120-4C1A-B917-744B36079728}"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676120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bibliaparalela.com/exodus/15-24.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1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907704" y="4797152"/>
            <a:ext cx="5486400" cy="936104"/>
          </a:xfrm>
        </p:spPr>
        <p:txBody>
          <a:bodyPr>
            <a:noAutofit/>
          </a:bodyPr>
          <a:lstStyle/>
          <a:p>
            <a:pPr algn="ctr"/>
            <a:r>
              <a:rPr lang="es-DO" sz="2400" dirty="0" smtClean="0"/>
              <a:t/>
            </a:r>
            <a:br>
              <a:rPr lang="es-DO" sz="2400" dirty="0" smtClean="0"/>
            </a:br>
            <a:r>
              <a:rPr lang="es-DO" sz="2400" dirty="0"/>
              <a:t/>
            </a:r>
            <a:br>
              <a:rPr lang="es-DO" sz="2400" dirty="0"/>
            </a:br>
            <a:r>
              <a:rPr lang="es-DO" sz="2400" dirty="0" smtClean="0"/>
              <a:t>Salmos 141:3</a:t>
            </a:r>
            <a:br>
              <a:rPr lang="es-DO" sz="2400" dirty="0" smtClean="0"/>
            </a:br>
            <a:endParaRPr lang="es-DO" sz="2400" dirty="0"/>
          </a:p>
        </p:txBody>
      </p:sp>
      <p:pic>
        <p:nvPicPr>
          <p:cNvPr id="7" name="6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5385" r="5385"/>
          <a:stretch>
            <a:fillRect/>
          </a:stretch>
        </p:blipFill>
        <p:spPr/>
      </p:pic>
      <p:sp>
        <p:nvSpPr>
          <p:cNvPr id="6" name="5 Marcador de texto"/>
          <p:cNvSpPr>
            <a:spLocks noGrp="1"/>
          </p:cNvSpPr>
          <p:nvPr>
            <p:ph type="body" sz="half" idx="2"/>
          </p:nvPr>
        </p:nvSpPr>
        <p:spPr>
          <a:xfrm>
            <a:off x="1792288" y="5367338"/>
            <a:ext cx="5486400" cy="1085998"/>
          </a:xfrm>
        </p:spPr>
        <p:txBody>
          <a:bodyPr>
            <a:normAutofit/>
          </a:bodyPr>
          <a:lstStyle/>
          <a:p>
            <a:pPr algn="ctr"/>
            <a:r>
              <a:rPr lang="es-DO" sz="2400" b="1" dirty="0" smtClean="0">
                <a:solidFill>
                  <a:srgbClr val="FF0000"/>
                </a:solidFill>
              </a:rPr>
              <a:t>PON GUARDA A MI BOCA OH SEÑOR, Y GUARDA LA PUERTA DE MIS LABIOS</a:t>
            </a:r>
            <a:endParaRPr lang="es-DO" sz="2400" b="1" dirty="0">
              <a:solidFill>
                <a:srgbClr val="FF0000"/>
              </a:solidFill>
            </a:endParaRPr>
          </a:p>
        </p:txBody>
      </p:sp>
    </p:spTree>
    <p:extLst>
      <p:ext uri="{BB962C8B-B14F-4D97-AF65-F5344CB8AC3E}">
        <p14:creationId xmlns:p14="http://schemas.microsoft.com/office/powerpoint/2010/main" val="17051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MALOS USOS </a:t>
            </a:r>
            <a:r>
              <a:rPr lang="es-DO" dirty="0" smtClean="0"/>
              <a:t>DE LA LENGUA</a:t>
            </a:r>
            <a:endParaRPr lang="es-DO" dirty="0"/>
          </a:p>
        </p:txBody>
      </p:sp>
      <p:sp>
        <p:nvSpPr>
          <p:cNvPr id="3" name="2 Marcador de contenido"/>
          <p:cNvSpPr>
            <a:spLocks noGrp="1"/>
          </p:cNvSpPr>
          <p:nvPr>
            <p:ph idx="1"/>
          </p:nvPr>
        </p:nvSpPr>
        <p:spPr>
          <a:xfrm>
            <a:off x="457200" y="1628800"/>
            <a:ext cx="8229600" cy="4497363"/>
          </a:xfrm>
        </p:spPr>
        <p:txBody>
          <a:bodyPr/>
          <a:lstStyle/>
          <a:p>
            <a:pPr algn="just"/>
            <a:r>
              <a:rPr lang="es-DO" u="sng" dirty="0" smtClean="0">
                <a:solidFill>
                  <a:srgbClr val="FF0000"/>
                </a:solidFill>
              </a:rPr>
              <a:t>Ser Testigo Falso </a:t>
            </a:r>
            <a:r>
              <a:rPr lang="es-DO" dirty="0" smtClean="0"/>
              <a:t>= Dar una declaración contraria a la verdad o torcida para lograr la condena de alguien inocente.</a:t>
            </a:r>
          </a:p>
          <a:p>
            <a:pPr algn="just"/>
            <a:r>
              <a:rPr lang="es-DO" u="sng" dirty="0" smtClean="0">
                <a:solidFill>
                  <a:srgbClr val="FF0000"/>
                </a:solidFill>
              </a:rPr>
              <a:t>Exagerar</a:t>
            </a:r>
            <a:r>
              <a:rPr lang="es-DO" dirty="0" smtClean="0"/>
              <a:t> = Abultar, hacer parecer mas grande.</a:t>
            </a:r>
          </a:p>
          <a:p>
            <a:pPr algn="just"/>
            <a:r>
              <a:rPr lang="es-DO" u="sng" dirty="0" smtClean="0">
                <a:solidFill>
                  <a:srgbClr val="FF0000"/>
                </a:solidFill>
              </a:rPr>
              <a:t>Ser Locuaz </a:t>
            </a:r>
            <a:r>
              <a:rPr lang="es-DO" dirty="0" smtClean="0"/>
              <a:t>= Que habla mucho y no se sabe contener ni ser discreto</a:t>
            </a:r>
            <a:r>
              <a:rPr lang="es-DO" dirty="0" smtClean="0"/>
              <a:t>.</a:t>
            </a:r>
          </a:p>
          <a:p>
            <a:pPr algn="just"/>
            <a:r>
              <a:rPr lang="es-DO" dirty="0" smtClean="0"/>
              <a:t>«</a:t>
            </a:r>
            <a:r>
              <a:rPr lang="es-DO" dirty="0"/>
              <a:t>El que mucho habla, mucho yerra</a:t>
            </a:r>
            <a:r>
              <a:rPr lang="es-DO" dirty="0" smtClean="0"/>
              <a:t>; </a:t>
            </a:r>
            <a:r>
              <a:rPr lang="es-DO" dirty="0"/>
              <a:t> el que es sabio refrena su lengua</a:t>
            </a:r>
            <a:r>
              <a:rPr lang="es-DO" dirty="0" smtClean="0"/>
              <a:t>.» (Proverbios 10:19)</a:t>
            </a:r>
            <a:endParaRPr lang="es-DO" dirty="0" smtClean="0"/>
          </a:p>
          <a:p>
            <a:pPr algn="just"/>
            <a:endParaRPr lang="es-DO" dirty="0"/>
          </a:p>
        </p:txBody>
      </p:sp>
    </p:spTree>
    <p:extLst>
      <p:ext uri="{BB962C8B-B14F-4D97-AF65-F5344CB8AC3E}">
        <p14:creationId xmlns:p14="http://schemas.microsoft.com/office/powerpoint/2010/main" val="31731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t>«¿</a:t>
            </a:r>
            <a:r>
              <a:rPr lang="es-DO" dirty="0"/>
              <a:t>Adónde subiremos? Nuestros hermanos </a:t>
            </a:r>
            <a:r>
              <a:rPr lang="es-DO" dirty="0">
                <a:solidFill>
                  <a:srgbClr val="FF0000"/>
                </a:solidFill>
              </a:rPr>
              <a:t>nos han atemorizado</a:t>
            </a:r>
            <a:r>
              <a:rPr lang="es-DO" dirty="0"/>
              <a:t>, diciendo: `El pueblo es más grande y más alto que nosotros; las ciudades son grandes y </a:t>
            </a:r>
            <a:r>
              <a:rPr lang="es-DO" u="sng" dirty="0">
                <a:solidFill>
                  <a:srgbClr val="FF0000"/>
                </a:solidFill>
              </a:rPr>
              <a:t>fortificadas hasta el cielo</a:t>
            </a:r>
            <a:r>
              <a:rPr lang="es-DO" dirty="0"/>
              <a:t>. Y además vimos allí a los hijos de </a:t>
            </a:r>
            <a:r>
              <a:rPr lang="es-DO" dirty="0" err="1"/>
              <a:t>Anac</a:t>
            </a:r>
            <a:r>
              <a:rPr lang="es-DO" dirty="0" smtClean="0"/>
              <a:t>.» </a:t>
            </a:r>
            <a:r>
              <a:rPr lang="es-DO" dirty="0" smtClean="0"/>
              <a:t>(Deuteronomio 1:28)</a:t>
            </a:r>
          </a:p>
          <a:p>
            <a:pPr algn="just"/>
            <a:r>
              <a:rPr lang="es-DO" dirty="0" smtClean="0"/>
              <a:t>«El </a:t>
            </a:r>
            <a:r>
              <a:rPr lang="es-DO" dirty="0"/>
              <a:t>testigo falso no quedará sin castigo, y el que cuenta mentiras no escapará</a:t>
            </a:r>
            <a:r>
              <a:rPr lang="es-DO" dirty="0" smtClean="0"/>
              <a:t>.» (Proverbios 19:5)</a:t>
            </a:r>
          </a:p>
          <a:p>
            <a:pPr algn="just"/>
            <a:endParaRPr lang="es-DO" dirty="0"/>
          </a:p>
        </p:txBody>
      </p:sp>
    </p:spTree>
    <p:extLst>
      <p:ext uri="{BB962C8B-B14F-4D97-AF65-F5344CB8AC3E}">
        <p14:creationId xmlns:p14="http://schemas.microsoft.com/office/powerpoint/2010/main" val="23187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lstStyle/>
          <a:p>
            <a:pPr algn="just"/>
            <a:r>
              <a:rPr lang="es-DO" dirty="0"/>
              <a:t>“El que guarda su boca guarda su vida, pero </a:t>
            </a:r>
            <a:r>
              <a:rPr lang="es-DO" dirty="0">
                <a:solidFill>
                  <a:srgbClr val="FF0000"/>
                </a:solidFill>
              </a:rPr>
              <a:t>el que mucho abre sus labios acaba en desastre</a:t>
            </a:r>
            <a:r>
              <a:rPr lang="es-DO" dirty="0"/>
              <a:t>” (Proverbios 13:3).</a:t>
            </a:r>
          </a:p>
          <a:p>
            <a:pPr algn="just"/>
            <a:r>
              <a:rPr lang="es-DO" dirty="0"/>
              <a:t>“El que guarda su boca y su lengua, su vida guarda de angustias” (Proverbios 21:23</a:t>
            </a:r>
            <a:r>
              <a:rPr lang="es-DO" dirty="0" smtClean="0"/>
              <a:t>).</a:t>
            </a:r>
          </a:p>
          <a:p>
            <a:pPr algn="just"/>
            <a:r>
              <a:rPr lang="es-DO" dirty="0"/>
              <a:t>“</a:t>
            </a:r>
            <a:r>
              <a:rPr lang="es-DO" b="1" dirty="0">
                <a:solidFill>
                  <a:srgbClr val="7030A0"/>
                </a:solidFill>
              </a:rPr>
              <a:t>El hombre deslenguado no será firme </a:t>
            </a:r>
            <a:r>
              <a:rPr lang="es-DO" dirty="0"/>
              <a:t>en la tierra; el mal cazará al hombre injusto para derribarlo” (Salmos 140:11).</a:t>
            </a:r>
          </a:p>
          <a:p>
            <a:endParaRPr lang="es-DO" dirty="0"/>
          </a:p>
          <a:p>
            <a:endParaRPr lang="es-DO" dirty="0"/>
          </a:p>
        </p:txBody>
      </p:sp>
    </p:spTree>
    <p:extLst>
      <p:ext uri="{BB962C8B-B14F-4D97-AF65-F5344CB8AC3E}">
        <p14:creationId xmlns:p14="http://schemas.microsoft.com/office/powerpoint/2010/main" val="33771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OTROS PECADOS </a:t>
            </a:r>
            <a:r>
              <a:rPr lang="es-DO" dirty="0" smtClean="0"/>
              <a:t>QUE SE PUEDEN COMETER CON LA LENGUA</a:t>
            </a:r>
            <a:endParaRPr lang="es-DO" dirty="0"/>
          </a:p>
        </p:txBody>
      </p:sp>
      <p:sp>
        <p:nvSpPr>
          <p:cNvPr id="3" name="2 Marcador de contenido"/>
          <p:cNvSpPr>
            <a:spLocks noGrp="1"/>
          </p:cNvSpPr>
          <p:nvPr>
            <p:ph idx="1"/>
          </p:nvPr>
        </p:nvSpPr>
        <p:spPr/>
        <p:txBody>
          <a:bodyPr>
            <a:normAutofit/>
          </a:bodyPr>
          <a:lstStyle/>
          <a:p>
            <a:pPr algn="just"/>
            <a:r>
              <a:rPr lang="es-DO" u="sng" dirty="0" smtClean="0">
                <a:solidFill>
                  <a:srgbClr val="FF0000"/>
                </a:solidFill>
              </a:rPr>
              <a:t>Blasfemar</a:t>
            </a:r>
            <a:r>
              <a:rPr lang="es-DO" dirty="0" smtClean="0"/>
              <a:t> = Difamar o mostrar poca reverencia por Dios o por las cosas sagradas como la Biblia</a:t>
            </a:r>
          </a:p>
          <a:p>
            <a:pPr algn="just"/>
            <a:r>
              <a:rPr lang="es-DO" u="sng" dirty="0" smtClean="0">
                <a:solidFill>
                  <a:srgbClr val="FF0000"/>
                </a:solidFill>
              </a:rPr>
              <a:t>Difamar</a:t>
            </a:r>
            <a:r>
              <a:rPr lang="es-DO" dirty="0" smtClean="0"/>
              <a:t> = Destruir la buena reputación de alguien por medio de divulgar información sobre él. </a:t>
            </a:r>
            <a:r>
              <a:rPr lang="es-DO" b="1" dirty="0" smtClean="0">
                <a:solidFill>
                  <a:schemeClr val="accent2">
                    <a:lumMod val="75000"/>
                  </a:schemeClr>
                </a:solidFill>
              </a:rPr>
              <a:t>Pudiera ser información cierta</a:t>
            </a:r>
            <a:r>
              <a:rPr lang="es-DO" dirty="0" smtClean="0"/>
              <a:t>, pero la intención es corregir dañar.</a:t>
            </a:r>
            <a:endParaRPr lang="es-DO" dirty="0"/>
          </a:p>
        </p:txBody>
      </p:sp>
    </p:spTree>
    <p:extLst>
      <p:ext uri="{BB962C8B-B14F-4D97-AF65-F5344CB8AC3E}">
        <p14:creationId xmlns:p14="http://schemas.microsoft.com/office/powerpoint/2010/main" val="29118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PECADOS DE LA LENGUA</a:t>
            </a:r>
            <a:endParaRPr lang="es-DO" dirty="0"/>
          </a:p>
        </p:txBody>
      </p:sp>
      <p:sp>
        <p:nvSpPr>
          <p:cNvPr id="3" name="2 Marcador de contenido"/>
          <p:cNvSpPr>
            <a:spLocks noGrp="1"/>
          </p:cNvSpPr>
          <p:nvPr>
            <p:ph idx="1"/>
          </p:nvPr>
        </p:nvSpPr>
        <p:spPr/>
        <p:txBody>
          <a:bodyPr>
            <a:normAutofit lnSpcReduction="10000"/>
          </a:bodyPr>
          <a:lstStyle/>
          <a:p>
            <a:pPr algn="just"/>
            <a:r>
              <a:rPr lang="es-DO" u="sng" dirty="0" smtClean="0">
                <a:solidFill>
                  <a:srgbClr val="FF0000"/>
                </a:solidFill>
              </a:rPr>
              <a:t>Lisonjear</a:t>
            </a:r>
            <a:r>
              <a:rPr lang="es-DO" dirty="0" smtClean="0"/>
              <a:t> = Alabar a una persona</a:t>
            </a:r>
            <a:r>
              <a:rPr lang="es-DO" dirty="0"/>
              <a:t> </a:t>
            </a:r>
            <a:r>
              <a:rPr lang="es-DO" dirty="0" smtClean="0"/>
              <a:t>de forma exagerada y con el interés de conseguir algo de ella.</a:t>
            </a:r>
            <a:r>
              <a:rPr lang="es-DO" dirty="0"/>
              <a:t> </a:t>
            </a:r>
            <a:endParaRPr lang="es-DO" dirty="0" smtClean="0"/>
          </a:p>
          <a:p>
            <a:pPr algn="just"/>
            <a:r>
              <a:rPr lang="es-DO" dirty="0" smtClean="0"/>
              <a:t>También significa expresar irritación hacia una persona, situación o cosa.</a:t>
            </a:r>
          </a:p>
          <a:p>
            <a:pPr algn="just"/>
            <a:r>
              <a:rPr lang="es-DO" u="sng" dirty="0" smtClean="0">
                <a:solidFill>
                  <a:srgbClr val="FF0000"/>
                </a:solidFill>
              </a:rPr>
              <a:t>Murmurar</a:t>
            </a:r>
            <a:r>
              <a:rPr lang="es-DO" dirty="0" smtClean="0"/>
              <a:t> = Hablar mal de una persona que no está presente.</a:t>
            </a:r>
          </a:p>
          <a:p>
            <a:pPr algn="just"/>
            <a:r>
              <a:rPr lang="es-DO" u="sng" dirty="0" smtClean="0">
                <a:solidFill>
                  <a:srgbClr val="FF0000"/>
                </a:solidFill>
              </a:rPr>
              <a:t>Menospreciar</a:t>
            </a:r>
            <a:r>
              <a:rPr lang="es-DO" dirty="0" smtClean="0"/>
              <a:t> = Conceder a las perdonas o cosas menor valor del que tienen. </a:t>
            </a:r>
          </a:p>
          <a:p>
            <a:pPr algn="just"/>
            <a:endParaRPr lang="es-DO" dirty="0"/>
          </a:p>
        </p:txBody>
      </p:sp>
    </p:spTree>
    <p:extLst>
      <p:ext uri="{BB962C8B-B14F-4D97-AF65-F5344CB8AC3E}">
        <p14:creationId xmlns:p14="http://schemas.microsoft.com/office/powerpoint/2010/main" val="2658302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lstStyle/>
          <a:p>
            <a:r>
              <a:rPr lang="es-DO" dirty="0"/>
              <a:t>Prov. 26:28 "</a:t>
            </a:r>
            <a:r>
              <a:rPr lang="es-DO" b="1" dirty="0">
                <a:solidFill>
                  <a:schemeClr val="accent3">
                    <a:lumMod val="75000"/>
                  </a:schemeClr>
                </a:solidFill>
              </a:rPr>
              <a:t>la boca lisonjera hace resbalar</a:t>
            </a:r>
            <a:r>
              <a:rPr lang="es-DO" dirty="0"/>
              <a:t>".</a:t>
            </a:r>
          </a:p>
          <a:p>
            <a:pPr algn="just"/>
            <a:r>
              <a:rPr lang="es-DO" dirty="0" smtClean="0"/>
              <a:t>«Pero yo os digo que todo aquel que esté enojado con su hermano</a:t>
            </a:r>
            <a:r>
              <a:rPr lang="es-DO" baseline="30000" dirty="0" smtClean="0"/>
              <a:t> </a:t>
            </a:r>
            <a:r>
              <a:rPr lang="es-DO" dirty="0" smtClean="0"/>
              <a:t> será culpable ante la corte; y </a:t>
            </a:r>
            <a:r>
              <a:rPr lang="es-DO" b="1" dirty="0" smtClean="0">
                <a:solidFill>
                  <a:srgbClr val="7030A0"/>
                </a:solidFill>
              </a:rPr>
              <a:t>cualquiera que diga: “</a:t>
            </a:r>
            <a:r>
              <a:rPr lang="es-DO" b="1" dirty="0" smtClean="0">
                <a:solidFill>
                  <a:srgbClr val="7030A0"/>
                </a:solidFill>
              </a:rPr>
              <a:t>Raca-</a:t>
            </a:r>
            <a:r>
              <a:rPr lang="es-DO" b="1" dirty="0" smtClean="0">
                <a:solidFill>
                  <a:schemeClr val="accent6">
                    <a:lumMod val="75000"/>
                  </a:schemeClr>
                </a:solidFill>
              </a:rPr>
              <a:t>INUTIL</a:t>
            </a:r>
            <a:r>
              <a:rPr lang="es-DO" b="1" dirty="0" smtClean="0">
                <a:solidFill>
                  <a:srgbClr val="7030A0"/>
                </a:solidFill>
              </a:rPr>
              <a:t>-</a:t>
            </a:r>
            <a:r>
              <a:rPr lang="es-DO" dirty="0" smtClean="0"/>
              <a:t>” </a:t>
            </a:r>
            <a:r>
              <a:rPr lang="es-DO" dirty="0" smtClean="0"/>
              <a:t>a su hermano, será culpable delante de la corte suprema</a:t>
            </a:r>
            <a:r>
              <a:rPr lang="es-DO" baseline="30000" dirty="0" smtClean="0"/>
              <a:t> </a:t>
            </a:r>
            <a:r>
              <a:rPr lang="es-DO" dirty="0" smtClean="0"/>
              <a:t>; </a:t>
            </a:r>
            <a:r>
              <a:rPr lang="es-DO" b="1" dirty="0" smtClean="0">
                <a:solidFill>
                  <a:srgbClr val="7030A0"/>
                </a:solidFill>
              </a:rPr>
              <a:t>y cualquiera que diga: “Idiota</a:t>
            </a:r>
            <a:r>
              <a:rPr lang="es-DO" dirty="0" smtClean="0"/>
              <a:t>”, será reo del infierno</a:t>
            </a:r>
            <a:r>
              <a:rPr lang="es-DO" baseline="30000" dirty="0" smtClean="0"/>
              <a:t> </a:t>
            </a:r>
            <a:r>
              <a:rPr lang="es-DO" dirty="0" smtClean="0"/>
              <a:t>de fuego.» (Mateo 5:22)</a:t>
            </a:r>
          </a:p>
          <a:p>
            <a:pPr algn="just"/>
            <a:endParaRPr lang="es-DO" dirty="0"/>
          </a:p>
        </p:txBody>
      </p:sp>
    </p:spTree>
    <p:extLst>
      <p:ext uri="{BB962C8B-B14F-4D97-AF65-F5344CB8AC3E}">
        <p14:creationId xmlns:p14="http://schemas.microsoft.com/office/powerpoint/2010/main" val="1370678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MALOS USOS </a:t>
            </a:r>
            <a:r>
              <a:rPr lang="es-DO" dirty="0" smtClean="0"/>
              <a:t>DE LA LENGUA</a:t>
            </a:r>
            <a:endParaRPr lang="es-DO" dirty="0"/>
          </a:p>
        </p:txBody>
      </p:sp>
      <p:sp>
        <p:nvSpPr>
          <p:cNvPr id="3" name="2 Marcador de contenido"/>
          <p:cNvSpPr>
            <a:spLocks noGrp="1"/>
          </p:cNvSpPr>
          <p:nvPr>
            <p:ph idx="1"/>
          </p:nvPr>
        </p:nvSpPr>
        <p:spPr/>
        <p:txBody>
          <a:bodyPr/>
          <a:lstStyle/>
          <a:p>
            <a:pPr algn="just"/>
            <a:r>
              <a:rPr lang="es-DO" u="sng" dirty="0" smtClean="0">
                <a:solidFill>
                  <a:srgbClr val="FF0000"/>
                </a:solidFill>
              </a:rPr>
              <a:t>Chismear</a:t>
            </a:r>
            <a:r>
              <a:rPr lang="es-DO" dirty="0" smtClean="0"/>
              <a:t> =  Hacer circular entre los demás,  un comentario </a:t>
            </a:r>
            <a:r>
              <a:rPr lang="es-DO" dirty="0"/>
              <a:t>o noticia no verificada </a:t>
            </a:r>
            <a:r>
              <a:rPr lang="es-DO" dirty="0" smtClean="0"/>
              <a:t>, por lo general de carácter </a:t>
            </a:r>
            <a:r>
              <a:rPr lang="es-DO" dirty="0"/>
              <a:t>negativo</a:t>
            </a:r>
            <a:r>
              <a:rPr lang="es-DO" dirty="0" smtClean="0"/>
              <a:t>.</a:t>
            </a:r>
          </a:p>
          <a:p>
            <a:pPr algn="just"/>
            <a:r>
              <a:rPr lang="es-DO" u="sng" dirty="0" smtClean="0">
                <a:solidFill>
                  <a:srgbClr val="FF0000"/>
                </a:solidFill>
              </a:rPr>
              <a:t>Manipular</a:t>
            </a:r>
            <a:r>
              <a:rPr lang="es-DO" dirty="0" smtClean="0"/>
              <a:t> = Presionar a los demás con artimañas sicológicas  para lograr fines egoístas.</a:t>
            </a:r>
            <a:endParaRPr lang="es-DO" dirty="0"/>
          </a:p>
          <a:p>
            <a:r>
              <a:rPr lang="es-DO" u="sng" dirty="0" smtClean="0">
                <a:solidFill>
                  <a:srgbClr val="FF0000"/>
                </a:solidFill>
              </a:rPr>
              <a:t>Quejumbroso</a:t>
            </a:r>
            <a:r>
              <a:rPr lang="es-DO" u="sng" dirty="0" smtClean="0"/>
              <a:t> </a:t>
            </a:r>
            <a:r>
              <a:rPr lang="es-DO" dirty="0" smtClean="0"/>
              <a:t>= Persona que expresa queja todo el tiempo por todas las cosas.</a:t>
            </a:r>
            <a:endParaRPr lang="es-DO" dirty="0"/>
          </a:p>
        </p:txBody>
      </p:sp>
    </p:spTree>
    <p:extLst>
      <p:ext uri="{BB962C8B-B14F-4D97-AF65-F5344CB8AC3E}">
        <p14:creationId xmlns:p14="http://schemas.microsoft.com/office/powerpoint/2010/main" val="3958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«El </a:t>
            </a:r>
            <a:r>
              <a:rPr lang="es-DO" dirty="0"/>
              <a:t>hombre perverso levanta contienda,</a:t>
            </a:r>
            <a:r>
              <a:rPr lang="es-DO" dirty="0" smtClean="0"/>
              <a:t/>
            </a:r>
            <a:br>
              <a:rPr lang="es-DO" dirty="0" smtClean="0"/>
            </a:br>
            <a:r>
              <a:rPr lang="es-DO" dirty="0">
                <a:solidFill>
                  <a:srgbClr val="FF0000"/>
                </a:solidFill>
              </a:rPr>
              <a:t>Y el chismoso aparta a los mejores amigos</a:t>
            </a:r>
            <a:r>
              <a:rPr lang="es-DO" dirty="0" smtClean="0"/>
              <a:t>.» (Proverbios 16:28).</a:t>
            </a:r>
          </a:p>
          <a:p>
            <a:pPr algn="just"/>
            <a:r>
              <a:rPr lang="es-DO" u="sng" dirty="0" smtClean="0"/>
              <a:t>Veamos como Dalila manipuló a </a:t>
            </a:r>
            <a:r>
              <a:rPr lang="es-DO" u="sng" dirty="0" smtClean="0"/>
              <a:t>Sansón</a:t>
            </a:r>
            <a:r>
              <a:rPr lang="es-DO" dirty="0" smtClean="0"/>
              <a:t>. </a:t>
            </a:r>
            <a:r>
              <a:rPr lang="es-DO" dirty="0" smtClean="0"/>
              <a:t>«Entonces </a:t>
            </a:r>
            <a:r>
              <a:rPr lang="es-DO" dirty="0"/>
              <a:t>ella le dijo: </a:t>
            </a:r>
            <a:r>
              <a:rPr lang="es-DO" b="1" dirty="0">
                <a:solidFill>
                  <a:srgbClr val="53682A"/>
                </a:solidFill>
              </a:rPr>
              <a:t>«¿Cómo puedes decir que me amas, si no confías en mí? </a:t>
            </a:r>
            <a:r>
              <a:rPr lang="es-DO" dirty="0"/>
              <a:t>Ya van tres veces que te burlas de mí, y aún no me has dicho el secreto de tu tremenda fuerza</a:t>
            </a:r>
            <a:r>
              <a:rPr lang="es-DO" dirty="0" smtClean="0"/>
              <a:t>» (Jueces 16:15)</a:t>
            </a:r>
          </a:p>
          <a:p>
            <a:pPr algn="just"/>
            <a:r>
              <a:rPr lang="es-DO" dirty="0" smtClean="0"/>
              <a:t>«Hagan </a:t>
            </a:r>
            <a:r>
              <a:rPr lang="es-DO" dirty="0"/>
              <a:t>todo </a:t>
            </a:r>
            <a:r>
              <a:rPr lang="es-DO" dirty="0">
                <a:solidFill>
                  <a:srgbClr val="FF0000"/>
                </a:solidFill>
              </a:rPr>
              <a:t>sin quejarse </a:t>
            </a:r>
            <a:r>
              <a:rPr lang="es-DO" dirty="0"/>
              <a:t>y sin </a:t>
            </a:r>
            <a:r>
              <a:rPr lang="es-DO" dirty="0" smtClean="0"/>
              <a:t>discutir» (Filipenses 2:14)</a:t>
            </a:r>
          </a:p>
          <a:p>
            <a:pPr algn="just"/>
            <a:endParaRPr lang="es-DO" dirty="0" smtClean="0"/>
          </a:p>
          <a:p>
            <a:endParaRPr lang="es-DO" dirty="0"/>
          </a:p>
        </p:txBody>
      </p:sp>
    </p:spTree>
    <p:extLst>
      <p:ext uri="{BB962C8B-B14F-4D97-AF65-F5344CB8AC3E}">
        <p14:creationId xmlns:p14="http://schemas.microsoft.com/office/powerpoint/2010/main" val="22072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a:t>
            </a:r>
            <a:r>
              <a:rPr lang="es-DO" dirty="0" smtClean="0"/>
              <a:t>BIBLICOS SOBRE QUEJARSE</a:t>
            </a:r>
            <a:endParaRPr lang="es-DO" dirty="0"/>
          </a:p>
        </p:txBody>
      </p:sp>
      <p:sp>
        <p:nvSpPr>
          <p:cNvPr id="3" name="2 Marcador de contenido"/>
          <p:cNvSpPr>
            <a:spLocks noGrp="1"/>
          </p:cNvSpPr>
          <p:nvPr>
            <p:ph idx="1"/>
          </p:nvPr>
        </p:nvSpPr>
        <p:spPr>
          <a:xfrm>
            <a:off x="457200" y="1412776"/>
            <a:ext cx="8229600" cy="5040560"/>
          </a:xfrm>
        </p:spPr>
        <p:txBody>
          <a:bodyPr>
            <a:normAutofit fontScale="85000" lnSpcReduction="10000"/>
          </a:bodyPr>
          <a:lstStyle/>
          <a:p>
            <a:pPr algn="just"/>
            <a:r>
              <a:rPr lang="es-DO" dirty="0" smtClean="0"/>
              <a:t>«</a:t>
            </a:r>
            <a:r>
              <a:rPr lang="es-DO" b="1" dirty="0" smtClean="0"/>
              <a:t>Y </a:t>
            </a:r>
            <a:r>
              <a:rPr lang="es-DO" b="1" dirty="0"/>
              <a:t>murmuró el pueblo contra Moisés</a:t>
            </a:r>
            <a:r>
              <a:rPr lang="es-DO" dirty="0"/>
              <a:t>, diciendo: ¿Qué beberemos</a:t>
            </a:r>
            <a:r>
              <a:rPr lang="es-DO" dirty="0" smtClean="0"/>
              <a:t>?» (</a:t>
            </a:r>
            <a:r>
              <a:rPr lang="es-DO" b="1" dirty="0" smtClean="0">
                <a:hlinkClick r:id="rId2"/>
              </a:rPr>
              <a:t>Éxodo 15:24</a:t>
            </a:r>
            <a:r>
              <a:rPr lang="es-DO" b="1" dirty="0" smtClean="0"/>
              <a:t>)</a:t>
            </a:r>
            <a:endParaRPr lang="es-DO" dirty="0" smtClean="0"/>
          </a:p>
          <a:p>
            <a:pPr algn="just"/>
            <a:r>
              <a:rPr lang="es-DO" dirty="0" smtClean="0"/>
              <a:t>«Pero </a:t>
            </a:r>
            <a:r>
              <a:rPr lang="es-DO" dirty="0"/>
              <a:t>el pueblo </a:t>
            </a:r>
            <a:r>
              <a:rPr lang="es-DO" dirty="0">
                <a:solidFill>
                  <a:srgbClr val="FF0000"/>
                </a:solidFill>
              </a:rPr>
              <a:t>tuvo allí sed</a:t>
            </a:r>
            <a:r>
              <a:rPr lang="es-DO" dirty="0"/>
              <a:t>, </a:t>
            </a:r>
            <a:r>
              <a:rPr lang="es-DO" dirty="0">
                <a:solidFill>
                  <a:srgbClr val="FF0000"/>
                </a:solidFill>
              </a:rPr>
              <a:t>y murmuró </a:t>
            </a:r>
            <a:r>
              <a:rPr lang="es-DO" dirty="0"/>
              <a:t>el pueblo contra Moisés, y dijo: ¿Por qué nos has hecho subir de Egipto para </a:t>
            </a:r>
            <a:r>
              <a:rPr lang="es-DO" dirty="0">
                <a:solidFill>
                  <a:srgbClr val="FF0000"/>
                </a:solidFill>
              </a:rPr>
              <a:t>matarnos de sed</a:t>
            </a:r>
            <a:r>
              <a:rPr lang="es-DO" dirty="0"/>
              <a:t> </a:t>
            </a:r>
            <a:r>
              <a:rPr lang="es-DO" i="1" dirty="0"/>
              <a:t>a nosotros,</a:t>
            </a:r>
            <a:r>
              <a:rPr lang="es-DO" dirty="0"/>
              <a:t> a nuestros hijos y a nuestros ganados</a:t>
            </a:r>
            <a:r>
              <a:rPr lang="es-DO" dirty="0" smtClean="0"/>
              <a:t>?» (Éxodo 17:3)</a:t>
            </a:r>
          </a:p>
          <a:p>
            <a:pPr algn="just"/>
            <a:r>
              <a:rPr lang="es-DO" dirty="0" smtClean="0"/>
              <a:t>«Y </a:t>
            </a:r>
            <a:r>
              <a:rPr lang="es-DO" dirty="0"/>
              <a:t>toda la congregación de los hijos de Israel murmuró contra Moisés y contra Aarón en el desierto</a:t>
            </a:r>
            <a:r>
              <a:rPr lang="es-DO" dirty="0" smtClean="0"/>
              <a:t>.</a:t>
            </a:r>
            <a:r>
              <a:rPr lang="es-DO" dirty="0"/>
              <a:t> Les dijeron</a:t>
            </a:r>
            <a:r>
              <a:rPr lang="es-DO" dirty="0" smtClean="0"/>
              <a:t>: —Hubiéramos </a:t>
            </a:r>
            <a:r>
              <a:rPr lang="es-DO" dirty="0"/>
              <a:t>preferido que el SEÑOR nos matara en Egipto. Al menos allá teníamos suficiente comida, toda la que necesitábamos. Ahora nos trajeron a este desierto </a:t>
            </a:r>
            <a:r>
              <a:rPr lang="es-DO" dirty="0">
                <a:solidFill>
                  <a:srgbClr val="FF0000"/>
                </a:solidFill>
              </a:rPr>
              <a:t>a matarnos de hambre</a:t>
            </a:r>
            <a:r>
              <a:rPr lang="es-DO" dirty="0" smtClean="0"/>
              <a:t>.» (Éxodo 16:2-3)</a:t>
            </a:r>
          </a:p>
          <a:p>
            <a:endParaRPr lang="es-DO" dirty="0"/>
          </a:p>
        </p:txBody>
      </p:sp>
    </p:spTree>
    <p:extLst>
      <p:ext uri="{BB962C8B-B14F-4D97-AF65-F5344CB8AC3E}">
        <p14:creationId xmlns:p14="http://schemas.microsoft.com/office/powerpoint/2010/main" val="274874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a:xfrm>
            <a:off x="323528" y="1600200"/>
            <a:ext cx="8363272" cy="4853136"/>
          </a:xfrm>
        </p:spPr>
        <p:txBody>
          <a:bodyPr>
            <a:normAutofit fontScale="92500" lnSpcReduction="20000"/>
          </a:bodyPr>
          <a:lstStyle/>
          <a:p>
            <a:pPr algn="just"/>
            <a:r>
              <a:rPr lang="es-DO" dirty="0" smtClean="0"/>
              <a:t>«Y </a:t>
            </a:r>
            <a:r>
              <a:rPr lang="es-DO" dirty="0"/>
              <a:t>el pueblo </a:t>
            </a:r>
            <a:r>
              <a:rPr lang="es-DO" b="1" dirty="0">
                <a:solidFill>
                  <a:srgbClr val="7030A0"/>
                </a:solidFill>
              </a:rPr>
              <a:t>comenzó a quejarse </a:t>
            </a:r>
            <a:r>
              <a:rPr lang="es-DO" dirty="0"/>
              <a:t>en la adversidad a oídos del </a:t>
            </a:r>
            <a:r>
              <a:rPr lang="es-DO" dirty="0" smtClean="0"/>
              <a:t>SEÑOR…</a:t>
            </a:r>
            <a:r>
              <a:rPr lang="es-DO" dirty="0"/>
              <a:t> y los hijos de Israel también volvieron a llorar y dijeron: !!</a:t>
            </a:r>
            <a:r>
              <a:rPr lang="es-DO" dirty="0">
                <a:solidFill>
                  <a:srgbClr val="FF0000"/>
                </a:solidFill>
              </a:rPr>
              <a:t>Quién nos diera a comer carne</a:t>
            </a:r>
            <a:r>
              <a:rPr lang="es-DO" dirty="0" smtClean="0"/>
              <a:t>!» (Números 11:1,4 </a:t>
            </a:r>
            <a:r>
              <a:rPr lang="es-DO" dirty="0" smtClean="0"/>
              <a:t>…</a:t>
            </a:r>
            <a:r>
              <a:rPr lang="es-DO" u="sng" dirty="0"/>
              <a:t>r</a:t>
            </a:r>
            <a:r>
              <a:rPr lang="es-DO" u="sng" dirty="0" smtClean="0"/>
              <a:t>esumido</a:t>
            </a:r>
            <a:r>
              <a:rPr lang="es-DO" dirty="0" smtClean="0"/>
              <a:t>).</a:t>
            </a:r>
          </a:p>
          <a:p>
            <a:pPr algn="just"/>
            <a:r>
              <a:rPr lang="es-DO" dirty="0" smtClean="0"/>
              <a:t>«</a:t>
            </a:r>
            <a:r>
              <a:rPr lang="es-DO" dirty="0"/>
              <a:t>Entonces toda la congregación gritó, y dio voces; y el pueblo lloró aquella </a:t>
            </a:r>
            <a:r>
              <a:rPr lang="es-DO" dirty="0" smtClean="0"/>
              <a:t>noche.</a:t>
            </a:r>
            <a:r>
              <a:rPr lang="es-DO" b="1" baseline="30000" dirty="0"/>
              <a:t> </a:t>
            </a:r>
            <a:r>
              <a:rPr lang="es-DO" dirty="0">
                <a:solidFill>
                  <a:srgbClr val="FF0000"/>
                </a:solidFill>
              </a:rPr>
              <a:t>Y se quejaron contra Moisés y contra Aarón</a:t>
            </a:r>
            <a:r>
              <a:rPr lang="es-DO" dirty="0"/>
              <a:t> todos los hijos de </a:t>
            </a:r>
            <a:r>
              <a:rPr lang="es-DO" dirty="0" smtClean="0"/>
              <a:t>Israel…</a:t>
            </a:r>
            <a:r>
              <a:rPr lang="es-DO" b="1" baseline="30000" dirty="0"/>
              <a:t> </a:t>
            </a:r>
            <a:r>
              <a:rPr lang="es-DO" dirty="0"/>
              <a:t>¿</a:t>
            </a:r>
            <a:r>
              <a:rPr lang="es-DO" b="1" dirty="0">
                <a:solidFill>
                  <a:srgbClr val="7030A0"/>
                </a:solidFill>
              </a:rPr>
              <a:t>Y por qué nos trae </a:t>
            </a:r>
            <a:r>
              <a:rPr lang="es-DO" b="1" dirty="0" smtClean="0">
                <a:solidFill>
                  <a:srgbClr val="7030A0"/>
                </a:solidFill>
              </a:rPr>
              <a:t>El Señor</a:t>
            </a:r>
            <a:r>
              <a:rPr lang="es-DO" b="1" dirty="0" smtClean="0">
                <a:solidFill>
                  <a:srgbClr val="7030A0"/>
                </a:solidFill>
              </a:rPr>
              <a:t> </a:t>
            </a:r>
            <a:r>
              <a:rPr lang="es-DO" b="1" dirty="0">
                <a:solidFill>
                  <a:srgbClr val="7030A0"/>
                </a:solidFill>
              </a:rPr>
              <a:t>a esta tierra para caer a espada, </a:t>
            </a:r>
            <a:r>
              <a:rPr lang="es-DO" dirty="0"/>
              <a:t>y que nuestras mujeres y nuestros niños sean por presa? ¿No nos sería mejor volvernos a Egipto</a:t>
            </a:r>
            <a:r>
              <a:rPr lang="es-DO" dirty="0" smtClean="0"/>
              <a:t>?» (</a:t>
            </a:r>
            <a:r>
              <a:rPr lang="es-DO" dirty="0" err="1" smtClean="0"/>
              <a:t>Numeros</a:t>
            </a:r>
            <a:r>
              <a:rPr lang="es-DO" dirty="0" smtClean="0"/>
              <a:t> 14:1-4 </a:t>
            </a:r>
            <a:r>
              <a:rPr lang="es-DO" u="sng" dirty="0" smtClean="0"/>
              <a:t>resumido</a:t>
            </a:r>
            <a:r>
              <a:rPr lang="es-DO" dirty="0" smtClean="0"/>
              <a:t>)</a:t>
            </a:r>
            <a:endParaRPr lang="es-DO" dirty="0"/>
          </a:p>
          <a:p>
            <a:pPr algn="just"/>
            <a:endParaRPr lang="es-DO" dirty="0"/>
          </a:p>
        </p:txBody>
      </p:sp>
    </p:spTree>
    <p:extLst>
      <p:ext uri="{BB962C8B-B14F-4D97-AF65-F5344CB8AC3E}">
        <p14:creationId xmlns:p14="http://schemas.microsoft.com/office/powerpoint/2010/main" val="27136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ORACION: </a:t>
            </a:r>
            <a:r>
              <a:rPr lang="es-DO" dirty="0" smtClean="0">
                <a:solidFill>
                  <a:srgbClr val="C00000"/>
                </a:solidFill>
              </a:rPr>
              <a:t>SEÑOR CUIDA MI LENGUA</a:t>
            </a:r>
            <a:endParaRPr lang="es-DO" dirty="0">
              <a:solidFill>
                <a:srgbClr val="C00000"/>
              </a:solidFill>
            </a:endParaRPr>
          </a:p>
        </p:txBody>
      </p:sp>
      <p:sp>
        <p:nvSpPr>
          <p:cNvPr id="3" name="2 Marcador de contenido"/>
          <p:cNvSpPr>
            <a:spLocks noGrp="1"/>
          </p:cNvSpPr>
          <p:nvPr>
            <p:ph idx="1"/>
          </p:nvPr>
        </p:nvSpPr>
        <p:spPr/>
        <p:txBody>
          <a:bodyPr>
            <a:normAutofit fontScale="92500" lnSpcReduction="20000"/>
          </a:bodyPr>
          <a:lstStyle/>
          <a:p>
            <a:pPr algn="just"/>
            <a:r>
              <a:rPr lang="es-DO" dirty="0" smtClean="0"/>
              <a:t>Si nuestro interés es ser santos y servir a Dios cada vez mejor, debemos poner sumo interés en el uso que hacemos de nuestra lengua, pues con ella se pueden cometer un gran numero de pecados.</a:t>
            </a:r>
          </a:p>
          <a:p>
            <a:pPr algn="just"/>
            <a:r>
              <a:rPr lang="es-DO" dirty="0" smtClean="0"/>
              <a:t>La </a:t>
            </a:r>
            <a:r>
              <a:rPr lang="es-DO" dirty="0"/>
              <a:t>lengua humana ha producido más guerras, más muerte y más sufrimiento que cualquier arma nuclear</a:t>
            </a:r>
            <a:r>
              <a:rPr lang="es-DO" dirty="0" smtClean="0"/>
              <a:t>.</a:t>
            </a:r>
          </a:p>
          <a:p>
            <a:pPr algn="just"/>
            <a:r>
              <a:rPr lang="es-DO" dirty="0" smtClean="0"/>
              <a:t>También con ella podemos hacer mucho bien.</a:t>
            </a:r>
          </a:p>
          <a:p>
            <a:pPr algn="just"/>
            <a:r>
              <a:rPr lang="es-DO" dirty="0" smtClean="0"/>
              <a:t>«</a:t>
            </a:r>
            <a:r>
              <a:rPr lang="es-DO" b="1" dirty="0">
                <a:solidFill>
                  <a:schemeClr val="accent2">
                    <a:lumMod val="75000"/>
                  </a:schemeClr>
                </a:solidFill>
              </a:rPr>
              <a:t>La muerte y la vida están en poder de la </a:t>
            </a:r>
            <a:r>
              <a:rPr lang="es-DO" b="1" dirty="0" smtClean="0">
                <a:solidFill>
                  <a:schemeClr val="accent2">
                    <a:lumMod val="75000"/>
                  </a:schemeClr>
                </a:solidFill>
              </a:rPr>
              <a:t>lengua</a:t>
            </a:r>
            <a:r>
              <a:rPr lang="es-DO" dirty="0" smtClean="0"/>
              <a:t>…» (Proverbios 18:21)</a:t>
            </a:r>
            <a:endParaRPr lang="es-DO" dirty="0"/>
          </a:p>
        </p:txBody>
      </p:sp>
    </p:spTree>
    <p:extLst>
      <p:ext uri="{BB962C8B-B14F-4D97-AF65-F5344CB8AC3E}">
        <p14:creationId xmlns:p14="http://schemas.microsoft.com/office/powerpoint/2010/main" val="30722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8424936" cy="62646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6453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NUMEROS 14:20-24</a:t>
            </a:r>
            <a:endParaRPr lang="es-DO" dirty="0"/>
          </a:p>
        </p:txBody>
      </p:sp>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s-DO" dirty="0" smtClean="0"/>
              <a:t>«Entonces </a:t>
            </a:r>
            <a:r>
              <a:rPr lang="es-DO" dirty="0"/>
              <a:t>Jehová dijo: Yo lo he perdonado conforme a tu dicho</a:t>
            </a:r>
            <a:r>
              <a:rPr lang="es-DO" dirty="0" smtClean="0"/>
              <a:t>. </a:t>
            </a:r>
            <a:r>
              <a:rPr lang="es-DO" b="1" baseline="30000" dirty="0"/>
              <a:t> </a:t>
            </a:r>
            <a:r>
              <a:rPr lang="es-DO" dirty="0"/>
              <a:t>Mas tan ciertamente como vivo yo, y mi gloria llena toda la tierra</a:t>
            </a:r>
            <a:r>
              <a:rPr lang="es-DO" dirty="0" smtClean="0"/>
              <a:t>, </a:t>
            </a:r>
            <a:r>
              <a:rPr lang="es-DO" b="1" baseline="30000" dirty="0"/>
              <a:t> </a:t>
            </a:r>
            <a:r>
              <a:rPr lang="es-DO" dirty="0"/>
              <a:t>todos los que vieron mi gloria y mis señales que he hecho en Egipto y en el desierto, y </a:t>
            </a:r>
            <a:r>
              <a:rPr lang="es-DO" u="sng" dirty="0">
                <a:solidFill>
                  <a:srgbClr val="FF0000"/>
                </a:solidFill>
              </a:rPr>
              <a:t>me han tentado ya diez veces</a:t>
            </a:r>
            <a:r>
              <a:rPr lang="es-DO" dirty="0">
                <a:solidFill>
                  <a:srgbClr val="FF0000"/>
                </a:solidFill>
              </a:rPr>
              <a:t>, y no han oído mi voz</a:t>
            </a:r>
            <a:r>
              <a:rPr lang="es-DO" dirty="0" smtClean="0">
                <a:solidFill>
                  <a:srgbClr val="FF0000"/>
                </a:solidFill>
              </a:rPr>
              <a:t>, </a:t>
            </a:r>
            <a:r>
              <a:rPr lang="es-DO" b="1" baseline="30000" dirty="0">
                <a:solidFill>
                  <a:srgbClr val="FF0000"/>
                </a:solidFill>
              </a:rPr>
              <a:t> </a:t>
            </a:r>
            <a:r>
              <a:rPr lang="es-DO" dirty="0">
                <a:solidFill>
                  <a:srgbClr val="FF0000"/>
                </a:solidFill>
              </a:rPr>
              <a:t>no verán la tierra de la cual juré a sus padres</a:t>
            </a:r>
            <a:r>
              <a:rPr lang="es-DO" dirty="0"/>
              <a:t>; no, ninguno de los que me han irritado la verá</a:t>
            </a:r>
            <a:r>
              <a:rPr lang="es-DO" dirty="0" smtClean="0"/>
              <a:t>. </a:t>
            </a:r>
            <a:r>
              <a:rPr lang="es-DO" b="1" baseline="30000" dirty="0"/>
              <a:t> </a:t>
            </a:r>
            <a:r>
              <a:rPr lang="es-DO" dirty="0"/>
              <a:t>Pero a </a:t>
            </a:r>
            <a:r>
              <a:rPr lang="es-DO" dirty="0">
                <a:solidFill>
                  <a:srgbClr val="FF0000"/>
                </a:solidFill>
              </a:rPr>
              <a:t>mi siervo Caleb, por cuanto hubo en él otro espíritu</a:t>
            </a:r>
            <a:r>
              <a:rPr lang="es-DO" dirty="0"/>
              <a:t>, y decidió ir en pos de mí, yo le meteré en la tierra donde entró, y su descendencia la tendrá en posesión</a:t>
            </a:r>
            <a:r>
              <a:rPr lang="es-DO" dirty="0" smtClean="0"/>
              <a:t>.»</a:t>
            </a:r>
            <a:endParaRPr lang="es-DO" dirty="0"/>
          </a:p>
          <a:p>
            <a:endParaRPr lang="es-DO" dirty="0"/>
          </a:p>
        </p:txBody>
      </p:sp>
    </p:spTree>
    <p:extLst>
      <p:ext uri="{BB962C8B-B14F-4D97-AF65-F5344CB8AC3E}">
        <p14:creationId xmlns:p14="http://schemas.microsoft.com/office/powerpoint/2010/main" val="28691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 USO DE LA LENGUA</a:t>
            </a:r>
            <a:endParaRPr lang="es-DO" dirty="0"/>
          </a:p>
        </p:txBody>
      </p:sp>
      <p:sp>
        <p:nvSpPr>
          <p:cNvPr id="3" name="2 Marcador de contenido"/>
          <p:cNvSpPr>
            <a:spLocks noGrp="1"/>
          </p:cNvSpPr>
          <p:nvPr>
            <p:ph idx="1"/>
          </p:nvPr>
        </p:nvSpPr>
        <p:spPr/>
        <p:txBody>
          <a:bodyPr/>
          <a:lstStyle/>
          <a:p>
            <a:r>
              <a:rPr lang="es-DO" u="sng" dirty="0" smtClean="0">
                <a:solidFill>
                  <a:srgbClr val="FF0000"/>
                </a:solidFill>
              </a:rPr>
              <a:t>Maldecir</a:t>
            </a:r>
            <a:r>
              <a:rPr lang="es-DO" dirty="0" smtClean="0"/>
              <a:t> = Pedir que a alguien le ocurra un mal.</a:t>
            </a:r>
          </a:p>
          <a:p>
            <a:pPr algn="just"/>
            <a:r>
              <a:rPr lang="es-DO" u="sng" dirty="0" smtClean="0">
                <a:solidFill>
                  <a:srgbClr val="FF0000"/>
                </a:solidFill>
              </a:rPr>
              <a:t>Tomar el nombre de Dios en vano </a:t>
            </a:r>
            <a:r>
              <a:rPr lang="es-DO" dirty="0" smtClean="0"/>
              <a:t>=  usar de forma frívola o ligera su nombre. </a:t>
            </a:r>
          </a:p>
          <a:p>
            <a:pPr algn="just"/>
            <a:r>
              <a:rPr lang="es-DO" dirty="0" smtClean="0"/>
              <a:t>Dios no quiere que su nombre sea usado como si fuera otra palabra común y corriente, sino que guardemos el debido respeto cuando nos dirigimos a él.</a:t>
            </a:r>
          </a:p>
          <a:p>
            <a:endParaRPr lang="es-DO" dirty="0"/>
          </a:p>
        </p:txBody>
      </p:sp>
    </p:spTree>
    <p:extLst>
      <p:ext uri="{BB962C8B-B14F-4D97-AF65-F5344CB8AC3E}">
        <p14:creationId xmlns:p14="http://schemas.microsoft.com/office/powerpoint/2010/main" val="17811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b="1" baseline="30000" dirty="0" smtClean="0"/>
              <a:t>«</a:t>
            </a:r>
            <a:r>
              <a:rPr lang="es-DO" dirty="0" smtClean="0"/>
              <a:t>Bendecid </a:t>
            </a:r>
            <a:r>
              <a:rPr lang="es-DO" dirty="0"/>
              <a:t>a los que </a:t>
            </a:r>
            <a:r>
              <a:rPr lang="es-DO" dirty="0" smtClean="0"/>
              <a:t>os</a:t>
            </a:r>
            <a:r>
              <a:rPr lang="es-DO" dirty="0"/>
              <a:t> persiguen; bendecid, y </a:t>
            </a:r>
            <a:r>
              <a:rPr lang="es-DO" dirty="0" smtClean="0"/>
              <a:t>  </a:t>
            </a:r>
            <a:r>
              <a:rPr lang="es-DO" dirty="0" smtClean="0">
                <a:solidFill>
                  <a:srgbClr val="FF0000"/>
                </a:solidFill>
              </a:rPr>
              <a:t>no </a:t>
            </a:r>
            <a:r>
              <a:rPr lang="es-DO" dirty="0">
                <a:solidFill>
                  <a:srgbClr val="FF0000"/>
                </a:solidFill>
              </a:rPr>
              <a:t>maldigáis</a:t>
            </a:r>
            <a:r>
              <a:rPr lang="es-DO" dirty="0" smtClean="0"/>
              <a:t>.» (Romanos 12:14)</a:t>
            </a:r>
          </a:p>
          <a:p>
            <a:pPr algn="just"/>
            <a:r>
              <a:rPr lang="es-DO" b="1" baseline="30000" dirty="0" smtClean="0"/>
              <a:t>«</a:t>
            </a:r>
            <a:r>
              <a:rPr lang="es-DO" dirty="0" smtClean="0"/>
              <a:t>quien </a:t>
            </a:r>
            <a:r>
              <a:rPr lang="es-DO" dirty="0"/>
              <a:t>cuando le maldecían, </a:t>
            </a:r>
            <a:r>
              <a:rPr lang="es-DO" dirty="0">
                <a:solidFill>
                  <a:srgbClr val="FF0000"/>
                </a:solidFill>
              </a:rPr>
              <a:t>no respondía con maldición</a:t>
            </a:r>
            <a:r>
              <a:rPr lang="es-DO" dirty="0"/>
              <a:t>; cuando padecía, no amenazaba, sino encomendaba la causa al que juzga </a:t>
            </a:r>
            <a:r>
              <a:rPr lang="es-DO" dirty="0" smtClean="0"/>
              <a:t>justamente» (1 Pedro 2:23)</a:t>
            </a:r>
          </a:p>
          <a:p>
            <a:pPr algn="just"/>
            <a:r>
              <a:rPr lang="es-DO" dirty="0" smtClean="0"/>
              <a:t>``</a:t>
            </a:r>
            <a:r>
              <a:rPr lang="es-DO" dirty="0">
                <a:solidFill>
                  <a:srgbClr val="FF0000"/>
                </a:solidFill>
              </a:rPr>
              <a:t>No tomarás en vano el nombre del SEÑOR </a:t>
            </a:r>
            <a:r>
              <a:rPr lang="es-DO" dirty="0"/>
              <a:t>tu Dios, porque el SEÑOR no tendrá por inocente a quien tome su nombre en </a:t>
            </a:r>
            <a:r>
              <a:rPr lang="es-DO" dirty="0" smtClean="0"/>
              <a:t>vano» (Deuteronomio 5:11).</a:t>
            </a:r>
          </a:p>
          <a:p>
            <a:pPr algn="just"/>
            <a:endParaRPr lang="es-DO" dirty="0" smtClean="0"/>
          </a:p>
        </p:txBody>
      </p:sp>
    </p:spTree>
    <p:extLst>
      <p:ext uri="{BB962C8B-B14F-4D97-AF65-F5344CB8AC3E}">
        <p14:creationId xmlns:p14="http://schemas.microsoft.com/office/powerpoint/2010/main" val="20425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MALOS USOS </a:t>
            </a:r>
            <a:r>
              <a:rPr lang="es-DO" dirty="0" smtClean="0"/>
              <a:t>DE LA LENGUA</a:t>
            </a:r>
            <a:endParaRPr lang="es-DO" dirty="0"/>
          </a:p>
        </p:txBody>
      </p:sp>
      <p:sp>
        <p:nvSpPr>
          <p:cNvPr id="3" name="2 Marcador de contenido"/>
          <p:cNvSpPr>
            <a:spLocks noGrp="1"/>
          </p:cNvSpPr>
          <p:nvPr>
            <p:ph idx="1"/>
          </p:nvPr>
        </p:nvSpPr>
        <p:spPr/>
        <p:txBody>
          <a:bodyPr/>
          <a:lstStyle/>
          <a:p>
            <a:pPr algn="just"/>
            <a:r>
              <a:rPr lang="es-DO" u="sng" dirty="0" smtClean="0">
                <a:solidFill>
                  <a:srgbClr val="FF0000"/>
                </a:solidFill>
              </a:rPr>
              <a:t>Entrometido</a:t>
            </a:r>
            <a:r>
              <a:rPr lang="es-DO" dirty="0" smtClean="0">
                <a:solidFill>
                  <a:srgbClr val="FF0000"/>
                </a:solidFill>
              </a:rPr>
              <a:t> </a:t>
            </a:r>
            <a:r>
              <a:rPr lang="es-DO" dirty="0" smtClean="0"/>
              <a:t>(metiche) = Interviene y se involucra en asuntos que no son de su incumbencia. </a:t>
            </a:r>
          </a:p>
          <a:p>
            <a:pPr algn="just"/>
            <a:r>
              <a:rPr lang="es-DO" b="1" dirty="0" smtClean="0">
                <a:solidFill>
                  <a:srgbClr val="0070C0"/>
                </a:solidFill>
              </a:rPr>
              <a:t>Sinónimos</a:t>
            </a:r>
            <a:r>
              <a:rPr lang="es-DO" dirty="0" smtClean="0"/>
              <a:t> son intruso y atrevido.</a:t>
            </a:r>
          </a:p>
          <a:p>
            <a:pPr algn="just"/>
            <a:r>
              <a:rPr lang="es-DO" u="sng" dirty="0" smtClean="0">
                <a:solidFill>
                  <a:srgbClr val="FF0000"/>
                </a:solidFill>
              </a:rPr>
              <a:t>Indiscreto</a:t>
            </a:r>
            <a:r>
              <a:rPr lang="es-DO" dirty="0" smtClean="0">
                <a:solidFill>
                  <a:srgbClr val="FF0000"/>
                </a:solidFill>
              </a:rPr>
              <a:t> </a:t>
            </a:r>
            <a:r>
              <a:rPr lang="es-DO" dirty="0" smtClean="0"/>
              <a:t>= Incapaz de guardar un secreto o que cuenta todo lo que sabe sin necesidad de que otros lo sepan. </a:t>
            </a:r>
            <a:endParaRPr lang="es-DO" dirty="0"/>
          </a:p>
          <a:p>
            <a:pPr algn="just"/>
            <a:r>
              <a:rPr lang="es-DO" dirty="0" smtClean="0">
                <a:solidFill>
                  <a:srgbClr val="0070C0"/>
                </a:solidFill>
              </a:rPr>
              <a:t>Sinónimos</a:t>
            </a:r>
            <a:r>
              <a:rPr lang="es-DO" dirty="0" smtClean="0"/>
              <a:t>: imprudente, inmoderado.</a:t>
            </a:r>
          </a:p>
          <a:p>
            <a:endParaRPr lang="es-DO" dirty="0" smtClean="0"/>
          </a:p>
          <a:p>
            <a:endParaRPr lang="es-DO" dirty="0"/>
          </a:p>
        </p:txBody>
      </p:sp>
    </p:spTree>
    <p:extLst>
      <p:ext uri="{BB962C8B-B14F-4D97-AF65-F5344CB8AC3E}">
        <p14:creationId xmlns:p14="http://schemas.microsoft.com/office/powerpoint/2010/main" val="39669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t>«Cuando </a:t>
            </a:r>
            <a:r>
              <a:rPr lang="es-DO" dirty="0"/>
              <a:t>Pedro lo vio, preguntó a Jesús:</a:t>
            </a:r>
          </a:p>
          <a:p>
            <a:pPr algn="just"/>
            <a:r>
              <a:rPr lang="es-DO" dirty="0"/>
              <a:t>—Señor, y a éste, ¿qué le va a pasar?</a:t>
            </a:r>
          </a:p>
          <a:p>
            <a:pPr algn="just"/>
            <a:r>
              <a:rPr lang="es-DO" dirty="0" smtClean="0"/>
              <a:t>Jesús </a:t>
            </a:r>
            <a:r>
              <a:rPr lang="es-DO" dirty="0"/>
              <a:t>le contestó</a:t>
            </a:r>
            <a:r>
              <a:rPr lang="es-DO" dirty="0" smtClean="0"/>
              <a:t>: —</a:t>
            </a:r>
            <a:r>
              <a:rPr lang="es-DO" dirty="0"/>
              <a:t>Si quiero que él permanezca hasta que yo vuelva, ¿qué te importa a ti? Tú sígueme</a:t>
            </a:r>
            <a:r>
              <a:rPr lang="es-DO" dirty="0" smtClean="0"/>
              <a:t>. </a:t>
            </a:r>
            <a:r>
              <a:rPr lang="es-DO" b="1" baseline="30000" dirty="0"/>
              <a:t> </a:t>
            </a:r>
            <a:r>
              <a:rPr lang="es-DO" dirty="0"/>
              <a:t>Por esto corrió entre los hermanos el rumor de que aquel discípulo no moriría. Pero Jesús no dijo que no moriría. Lo que dijo fue: «</a:t>
            </a:r>
            <a:r>
              <a:rPr lang="es-DO" dirty="0">
                <a:solidFill>
                  <a:srgbClr val="FF0000"/>
                </a:solidFill>
              </a:rPr>
              <a:t>Si quiero que él permanezca hasta que yo vuelva, ¿qué te importa a ti</a:t>
            </a:r>
            <a:r>
              <a:rPr lang="es-DO" dirty="0" smtClean="0">
                <a:solidFill>
                  <a:srgbClr val="FF0000"/>
                </a:solidFill>
              </a:rPr>
              <a:t>?» </a:t>
            </a:r>
            <a:r>
              <a:rPr lang="es-DO" dirty="0" smtClean="0"/>
              <a:t>(Juan 20:21-23)</a:t>
            </a:r>
            <a:endParaRPr lang="es-DO" dirty="0"/>
          </a:p>
        </p:txBody>
      </p:sp>
    </p:spTree>
    <p:extLst>
      <p:ext uri="{BB962C8B-B14F-4D97-AF65-F5344CB8AC3E}">
        <p14:creationId xmlns:p14="http://schemas.microsoft.com/office/powerpoint/2010/main" val="11034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a:xfrm>
            <a:off x="467544" y="1556792"/>
            <a:ext cx="8229600" cy="4525963"/>
          </a:xfrm>
        </p:spPr>
        <p:txBody>
          <a:bodyPr>
            <a:normAutofit fontScale="92500" lnSpcReduction="10000"/>
          </a:bodyPr>
          <a:lstStyle/>
          <a:p>
            <a:pPr algn="just"/>
            <a:r>
              <a:rPr lang="es-DO" dirty="0" smtClean="0"/>
              <a:t>«Así </a:t>
            </a:r>
            <a:r>
              <a:rPr lang="es-DO" dirty="0"/>
              <a:t>que, ninguno de vosotros padezca como homicida, ladrón o malhechor, </a:t>
            </a:r>
            <a:r>
              <a:rPr lang="es-DO" b="1" dirty="0">
                <a:solidFill>
                  <a:schemeClr val="accent6">
                    <a:lumMod val="75000"/>
                  </a:schemeClr>
                </a:solidFill>
              </a:rPr>
              <a:t>o por entrometerse en lo ajeno</a:t>
            </a:r>
            <a:r>
              <a:rPr lang="es-DO" dirty="0"/>
              <a:t>; </a:t>
            </a:r>
            <a:r>
              <a:rPr lang="es-DO" b="1" baseline="30000" dirty="0"/>
              <a:t> </a:t>
            </a:r>
            <a:r>
              <a:rPr lang="es-DO" dirty="0"/>
              <a:t>pero si alguno padece como cristiano, no se avergüence, sino glorifique a Dios por </a:t>
            </a:r>
            <a:r>
              <a:rPr lang="es-DO" dirty="0" smtClean="0"/>
              <a:t>ello.» (1 Pedro 4:15,16)</a:t>
            </a:r>
          </a:p>
          <a:p>
            <a:pPr algn="just" fontAlgn="base"/>
            <a:r>
              <a:rPr lang="es-DO" dirty="0" smtClean="0"/>
              <a:t>El </a:t>
            </a:r>
            <a:r>
              <a:rPr lang="es-DO" dirty="0"/>
              <a:t>que </a:t>
            </a:r>
            <a:r>
              <a:rPr lang="es-DO" b="1" dirty="0">
                <a:solidFill>
                  <a:srgbClr val="00B050"/>
                </a:solidFill>
              </a:rPr>
              <a:t>responde antes de escuchar</a:t>
            </a:r>
            <a:r>
              <a:rPr lang="es-DO" dirty="0"/>
              <a:t>, cosecha necedad y vergüenza</a:t>
            </a:r>
            <a:r>
              <a:rPr lang="es-DO" dirty="0" smtClean="0"/>
              <a:t>. (Proverbios 18:13)</a:t>
            </a:r>
          </a:p>
          <a:p>
            <a:pPr algn="just" fontAlgn="base"/>
            <a:r>
              <a:rPr lang="es-DO" dirty="0" smtClean="0"/>
              <a:t>«</a:t>
            </a:r>
            <a:r>
              <a:rPr lang="es-DO" dirty="0"/>
              <a:t>Lazo es para el hombre decir a la ligera: </a:t>
            </a:r>
            <a:r>
              <a:rPr lang="es-DO" dirty="0">
                <a:solidFill>
                  <a:srgbClr val="FF0000"/>
                </a:solidFill>
              </a:rPr>
              <a:t>Es santo, y después de los votos investigar</a:t>
            </a:r>
            <a:r>
              <a:rPr lang="es-DO" dirty="0" smtClean="0"/>
              <a:t>.» (Proverbios 20:25)</a:t>
            </a:r>
            <a:endParaRPr lang="es-DO" dirty="0"/>
          </a:p>
          <a:p>
            <a:pPr algn="just"/>
            <a:endParaRPr lang="es-DO" dirty="0"/>
          </a:p>
        </p:txBody>
      </p:sp>
    </p:spTree>
    <p:extLst>
      <p:ext uri="{BB962C8B-B14F-4D97-AF65-F5344CB8AC3E}">
        <p14:creationId xmlns:p14="http://schemas.microsoft.com/office/powerpoint/2010/main" val="279093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alpha val="4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DO" dirty="0" smtClean="0"/>
              <a:t>TEXTOS BIBLICOS </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a:t>
            </a:r>
            <a:r>
              <a:rPr lang="es-DO" dirty="0" smtClean="0">
                <a:solidFill>
                  <a:srgbClr val="FF0000"/>
                </a:solidFill>
              </a:rPr>
              <a:t>El </a:t>
            </a:r>
            <a:r>
              <a:rPr lang="es-DO" dirty="0">
                <a:solidFill>
                  <a:srgbClr val="FF0000"/>
                </a:solidFill>
              </a:rPr>
              <a:t>que mucho habla, mucho yerra</a:t>
            </a:r>
            <a:r>
              <a:rPr lang="es-DO" dirty="0"/>
              <a:t>;</a:t>
            </a:r>
            <a:br>
              <a:rPr lang="es-DO" dirty="0"/>
            </a:br>
            <a:r>
              <a:rPr lang="es-DO" dirty="0"/>
              <a:t>el que es sabio refrena su lengua</a:t>
            </a:r>
            <a:r>
              <a:rPr lang="es-DO" dirty="0" smtClean="0"/>
              <a:t>.» (Proverbios 10:19)</a:t>
            </a:r>
          </a:p>
          <a:p>
            <a:pPr algn="just"/>
            <a:r>
              <a:rPr lang="es-DO" dirty="0" smtClean="0"/>
              <a:t>En boca cerrada no entran moscas (Dicho popular)</a:t>
            </a:r>
          </a:p>
          <a:p>
            <a:pPr algn="just"/>
            <a:r>
              <a:rPr lang="es-DO" b="1" dirty="0" smtClean="0"/>
              <a:t>«</a:t>
            </a:r>
            <a:r>
              <a:rPr lang="es-DO" dirty="0">
                <a:solidFill>
                  <a:srgbClr val="FF0000"/>
                </a:solidFill>
              </a:rPr>
              <a:t>Si el ignorante calla, pasa por sabio</a:t>
            </a:r>
            <a:r>
              <a:rPr lang="es-DO" dirty="0" smtClean="0"/>
              <a:t>; si </a:t>
            </a:r>
            <a:r>
              <a:rPr lang="es-DO" dirty="0"/>
              <a:t>no abre la boca, pasa por inteligente. </a:t>
            </a:r>
            <a:r>
              <a:rPr lang="es-DO" dirty="0" smtClean="0"/>
              <a:t>(Proverbios 17:28)</a:t>
            </a:r>
          </a:p>
          <a:p>
            <a:pPr algn="just"/>
            <a:r>
              <a:rPr lang="es-DO" dirty="0" smtClean="0"/>
              <a:t>«Si </a:t>
            </a:r>
            <a:r>
              <a:rPr lang="es-DO" dirty="0"/>
              <a:t>trabajas duro, sacarás provecho,</a:t>
            </a:r>
            <a:br>
              <a:rPr lang="es-DO" dirty="0"/>
            </a:br>
            <a:r>
              <a:rPr lang="es-DO" dirty="0" smtClean="0"/>
              <a:t>pero </a:t>
            </a:r>
            <a:r>
              <a:rPr lang="es-DO" b="1" dirty="0">
                <a:solidFill>
                  <a:srgbClr val="0070C0"/>
                </a:solidFill>
              </a:rPr>
              <a:t>si no haces más que hablar </a:t>
            </a:r>
            <a:r>
              <a:rPr lang="es-DO" b="1" dirty="0">
                <a:solidFill>
                  <a:srgbClr val="FF0000"/>
                </a:solidFill>
              </a:rPr>
              <a:t>sólo tendrás </a:t>
            </a:r>
            <a:r>
              <a:rPr lang="es-DO" b="1" dirty="0" smtClean="0">
                <a:solidFill>
                  <a:srgbClr val="FF0000"/>
                </a:solidFill>
              </a:rPr>
              <a:t>   miseria</a:t>
            </a:r>
            <a:r>
              <a:rPr lang="es-DO" dirty="0" smtClean="0"/>
              <a:t>.» </a:t>
            </a:r>
            <a:r>
              <a:rPr lang="es-DO" dirty="0"/>
              <a:t>(Proverbios 14:23)</a:t>
            </a:r>
          </a:p>
          <a:p>
            <a:pPr algn="just"/>
            <a:endParaRPr lang="es-DO" dirty="0"/>
          </a:p>
          <a:p>
            <a:endParaRPr lang="es-D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0"/>
            <a:ext cx="3451101" cy="1568773"/>
          </a:xfrm>
          <a:prstGeom prst="rect">
            <a:avLst/>
          </a:prstGeom>
        </p:spPr>
      </p:pic>
    </p:spTree>
    <p:extLst>
      <p:ext uri="{BB962C8B-B14F-4D97-AF65-F5344CB8AC3E}">
        <p14:creationId xmlns:p14="http://schemas.microsoft.com/office/powerpoint/2010/main" val="180878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
            <a:ext cx="8784976" cy="66480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39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MALOS USOS </a:t>
            </a:r>
            <a:r>
              <a:rPr lang="es-DO" dirty="0" smtClean="0"/>
              <a:t>DE LA LENGUA</a:t>
            </a:r>
            <a:endParaRPr lang="es-DO" dirty="0"/>
          </a:p>
        </p:txBody>
      </p:sp>
      <p:sp>
        <p:nvSpPr>
          <p:cNvPr id="3" name="2 Marcador de contenido"/>
          <p:cNvSpPr>
            <a:spLocks noGrp="1"/>
          </p:cNvSpPr>
          <p:nvPr>
            <p:ph idx="1"/>
          </p:nvPr>
        </p:nvSpPr>
        <p:spPr/>
        <p:txBody>
          <a:bodyPr/>
          <a:lstStyle/>
          <a:p>
            <a:pPr algn="just"/>
            <a:r>
              <a:rPr lang="es-DO" u="sng" dirty="0" smtClean="0">
                <a:solidFill>
                  <a:srgbClr val="FF0000"/>
                </a:solidFill>
              </a:rPr>
              <a:t>Auto despreciarse </a:t>
            </a:r>
            <a:r>
              <a:rPr lang="es-DO" dirty="0" smtClean="0"/>
              <a:t>= Faltarse el respeto o desvalorarse uno mismo.</a:t>
            </a:r>
          </a:p>
          <a:p>
            <a:pPr algn="just"/>
            <a:r>
              <a:rPr lang="es-DO" u="sng" dirty="0" smtClean="0">
                <a:solidFill>
                  <a:srgbClr val="FF0000"/>
                </a:solidFill>
              </a:rPr>
              <a:t>Jactarse</a:t>
            </a:r>
            <a:r>
              <a:rPr lang="es-DO" dirty="0" smtClean="0">
                <a:solidFill>
                  <a:srgbClr val="FF0000"/>
                </a:solidFill>
              </a:rPr>
              <a:t> </a:t>
            </a:r>
            <a:r>
              <a:rPr lang="es-DO" dirty="0" smtClean="0"/>
              <a:t>= </a:t>
            </a:r>
            <a:r>
              <a:rPr lang="es-DO" dirty="0"/>
              <a:t>Hablar o presumir una persona de que tiene cierta cualidad, aunque no la tenga</a:t>
            </a:r>
            <a:r>
              <a:rPr lang="es-DO" dirty="0" smtClean="0"/>
              <a:t>.</a:t>
            </a:r>
          </a:p>
          <a:p>
            <a:pPr algn="just"/>
            <a:r>
              <a:rPr lang="es-DO" u="sng" dirty="0" smtClean="0">
                <a:solidFill>
                  <a:srgbClr val="FF0000"/>
                </a:solidFill>
              </a:rPr>
              <a:t>Juzgar a otros con hipocresía</a:t>
            </a:r>
            <a:r>
              <a:rPr lang="es-DO" dirty="0" smtClean="0"/>
              <a:t>: Es formarnos una opinión de la culpabilidad de alguien.</a:t>
            </a:r>
          </a:p>
          <a:p>
            <a:pPr algn="just"/>
            <a:r>
              <a:rPr lang="es-DO" dirty="0" smtClean="0"/>
              <a:t>Sinónimos son sentenciar, condenar, enjuiciar</a:t>
            </a:r>
          </a:p>
          <a:p>
            <a:endParaRPr lang="es-DO" dirty="0"/>
          </a:p>
        </p:txBody>
      </p:sp>
    </p:spTree>
    <p:extLst>
      <p:ext uri="{BB962C8B-B14F-4D97-AF65-F5344CB8AC3E}">
        <p14:creationId xmlns:p14="http://schemas.microsoft.com/office/powerpoint/2010/main" val="2269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DO"/>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712968" cy="65527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65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 –</a:t>
            </a:r>
            <a:r>
              <a:rPr lang="es-DO" dirty="0" smtClean="0">
                <a:solidFill>
                  <a:srgbClr val="FF0000"/>
                </a:solidFill>
              </a:rPr>
              <a:t>JACTARSE</a:t>
            </a:r>
            <a:r>
              <a:rPr lang="es-DO" dirty="0" smtClean="0"/>
              <a:t>-</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b="1" baseline="30000" dirty="0" smtClean="0"/>
              <a:t>«</a:t>
            </a:r>
            <a:r>
              <a:rPr lang="es-DO" dirty="0" smtClean="0"/>
              <a:t>habló </a:t>
            </a:r>
            <a:r>
              <a:rPr lang="es-DO" dirty="0"/>
              <a:t>el rey y dijo: ¿No es ésta la gran Babilonia que </a:t>
            </a:r>
            <a:r>
              <a:rPr lang="es-DO" dirty="0">
                <a:solidFill>
                  <a:srgbClr val="FF0000"/>
                </a:solidFill>
              </a:rPr>
              <a:t>yo edifiqué </a:t>
            </a:r>
            <a:r>
              <a:rPr lang="es-DO" dirty="0"/>
              <a:t>para casa real </a:t>
            </a:r>
            <a:r>
              <a:rPr lang="es-DO" b="1" dirty="0">
                <a:solidFill>
                  <a:srgbClr val="00B050"/>
                </a:solidFill>
              </a:rPr>
              <a:t>con la fuerza de mi poder, y para gloria de mi majestad</a:t>
            </a:r>
            <a:r>
              <a:rPr lang="es-DO" dirty="0" smtClean="0"/>
              <a:t>?» (Daniel 4:30).</a:t>
            </a:r>
            <a:endParaRPr lang="es-DO" dirty="0"/>
          </a:p>
          <a:p>
            <a:pPr algn="just" fontAlgn="base"/>
            <a:r>
              <a:rPr lang="es-DO" dirty="0" smtClean="0"/>
              <a:t>«Que </a:t>
            </a:r>
            <a:r>
              <a:rPr lang="es-DO" dirty="0"/>
              <a:t>te alabe el extraño, y no tu boca; el forastero, y no tus labios</a:t>
            </a:r>
            <a:r>
              <a:rPr lang="es-DO" dirty="0" smtClean="0"/>
              <a:t>.» (Proverbios 27:2)</a:t>
            </a:r>
          </a:p>
          <a:p>
            <a:pPr algn="just" fontAlgn="base"/>
            <a:r>
              <a:rPr lang="es-DO" dirty="0" smtClean="0"/>
              <a:t>«Estos </a:t>
            </a:r>
            <a:r>
              <a:rPr lang="es-DO" dirty="0"/>
              <a:t>son murmuradores, quejumbrosos, que andan tras sus </a:t>
            </a:r>
            <a:r>
              <a:rPr lang="es-DO" dirty="0" smtClean="0"/>
              <a:t>pasiones</a:t>
            </a:r>
            <a:r>
              <a:rPr lang="es-DO" dirty="0"/>
              <a:t>; </a:t>
            </a:r>
            <a:r>
              <a:rPr lang="es-DO" dirty="0">
                <a:solidFill>
                  <a:srgbClr val="FF0000"/>
                </a:solidFill>
              </a:rPr>
              <a:t>hablan con arrogancia</a:t>
            </a:r>
            <a:r>
              <a:rPr lang="es-DO" dirty="0"/>
              <a:t>, adulando a la gente para {obtener} beneficio</a:t>
            </a:r>
            <a:r>
              <a:rPr lang="es-DO" dirty="0" smtClean="0"/>
              <a:t>.» (Judas 16)</a:t>
            </a:r>
          </a:p>
          <a:p>
            <a:pPr fontAlgn="base"/>
            <a:endParaRPr lang="es-DO" dirty="0"/>
          </a:p>
          <a:p>
            <a:endParaRPr lang="es-DO" dirty="0"/>
          </a:p>
        </p:txBody>
      </p:sp>
    </p:spTree>
    <p:extLst>
      <p:ext uri="{BB962C8B-B14F-4D97-AF65-F5344CB8AC3E}">
        <p14:creationId xmlns:p14="http://schemas.microsoft.com/office/powerpoint/2010/main" val="5665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 BIBLICOS</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t>«Entonces </a:t>
            </a:r>
            <a:r>
              <a:rPr lang="es-DO" dirty="0"/>
              <a:t>Moisés dijo al SEÑOR: —Oh Señor, yo jamás he sido hombre de palabras, ni antes ni desde que tú hablas con tu siervo. Porque </a:t>
            </a:r>
            <a:r>
              <a:rPr lang="es-DO" b="1" dirty="0">
                <a:solidFill>
                  <a:srgbClr val="0070C0"/>
                </a:solidFill>
              </a:rPr>
              <a:t>yo soy tardo de boca y de lengua</a:t>
            </a:r>
            <a:r>
              <a:rPr lang="es-DO" dirty="0" smtClean="0"/>
              <a:t>.» (Éxodo 4:10).</a:t>
            </a:r>
          </a:p>
          <a:p>
            <a:pPr algn="just"/>
            <a:r>
              <a:rPr lang="es-DO" dirty="0" smtClean="0"/>
              <a:t>«Se </a:t>
            </a:r>
            <a:r>
              <a:rPr lang="es-DO" dirty="0"/>
              <a:t>postró él de nuevo, y dijo: ¿Quién es tu siervo, para que tomes en cuenta a </a:t>
            </a:r>
            <a:r>
              <a:rPr lang="es-DO" dirty="0">
                <a:solidFill>
                  <a:srgbClr val="FF0000"/>
                </a:solidFill>
              </a:rPr>
              <a:t>un perro muerto como yo</a:t>
            </a:r>
            <a:r>
              <a:rPr lang="es-DO" dirty="0" smtClean="0"/>
              <a:t>?» (2 Samuel 9:8</a:t>
            </a:r>
            <a:r>
              <a:rPr lang="es-DO" dirty="0" smtClean="0"/>
              <a:t>)</a:t>
            </a:r>
          </a:p>
          <a:p>
            <a:pPr algn="just"/>
            <a:r>
              <a:rPr lang="es-DO" dirty="0" smtClean="0"/>
              <a:t>En ambos vemos el auto desprecio.</a:t>
            </a:r>
            <a:endParaRPr lang="es-DO" dirty="0"/>
          </a:p>
        </p:txBody>
      </p:sp>
    </p:spTree>
    <p:extLst>
      <p:ext uri="{BB962C8B-B14F-4D97-AF65-F5344CB8AC3E}">
        <p14:creationId xmlns:p14="http://schemas.microsoft.com/office/powerpoint/2010/main" val="278515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8640960" cy="64807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436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74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MATEO 7:1-5</a:t>
            </a:r>
            <a:endParaRPr lang="es-DO" dirty="0"/>
          </a:p>
        </p:txBody>
      </p:sp>
      <p:sp>
        <p:nvSpPr>
          <p:cNvPr id="3" name="2 Marcador de contenido"/>
          <p:cNvSpPr>
            <a:spLocks noGrp="1"/>
          </p:cNvSpPr>
          <p:nvPr>
            <p:ph idx="1"/>
          </p:nvPr>
        </p:nvSpPr>
        <p:spPr>
          <a:xfrm>
            <a:off x="457200" y="1412776"/>
            <a:ext cx="8229600" cy="4713387"/>
          </a:xfrm>
        </p:spPr>
        <p:txBody>
          <a:bodyPr>
            <a:normAutofit fontScale="92500" lnSpcReduction="10000"/>
          </a:bodyPr>
          <a:lstStyle/>
          <a:p>
            <a:pPr algn="just"/>
            <a:r>
              <a:rPr lang="es-DO" dirty="0">
                <a:solidFill>
                  <a:srgbClr val="FF0000"/>
                </a:solidFill>
              </a:rPr>
              <a:t>No juzguen a nadie, para que nadie los juzgue a ustedes</a:t>
            </a:r>
            <a:r>
              <a:rPr lang="es-DO" dirty="0"/>
              <a:t>. </a:t>
            </a:r>
            <a:r>
              <a:rPr lang="es-DO" b="1" baseline="30000" dirty="0"/>
              <a:t> </a:t>
            </a:r>
            <a:r>
              <a:rPr lang="es-DO" dirty="0"/>
              <a:t>Porque tal como juzguen se les juzgará, y con la medida que midan a otros, se les medirá a ustedes</a:t>
            </a:r>
            <a:r>
              <a:rPr lang="es-DO" dirty="0" smtClean="0"/>
              <a:t>. </a:t>
            </a:r>
            <a:r>
              <a:rPr lang="es-DO" b="1" baseline="30000" dirty="0"/>
              <a:t> </a:t>
            </a:r>
            <a:r>
              <a:rPr lang="es-DO" dirty="0"/>
              <a:t>»¿Por qué te fijas en la astilla que tiene tu hermano en el ojo, y no le das importancia a la viga que está en el tuyo? </a:t>
            </a:r>
            <a:r>
              <a:rPr lang="es-DO" dirty="0" smtClean="0"/>
              <a:t>¿Cómo </a:t>
            </a:r>
            <a:r>
              <a:rPr lang="es-DO" dirty="0"/>
              <a:t>puedes decirle a tu hermano: “Déjame sacarte la astilla del ojo”, cuando ahí tienes una viga en el </a:t>
            </a:r>
            <a:r>
              <a:rPr lang="es-DO" dirty="0" smtClean="0"/>
              <a:t>tuyo? </a:t>
            </a:r>
            <a:r>
              <a:rPr lang="es-DO" b="1" baseline="30000" dirty="0"/>
              <a:t> </a:t>
            </a:r>
            <a:r>
              <a:rPr lang="es-DO" dirty="0">
                <a:solidFill>
                  <a:srgbClr val="FF0000"/>
                </a:solidFill>
              </a:rPr>
              <a:t>¡Hipócrita!, saca primero la viga de tu propio ojo, </a:t>
            </a:r>
            <a:r>
              <a:rPr lang="es-DO" dirty="0"/>
              <a:t>y entonces verás con claridad para sacar la astilla del ojo de tu hermano.</a:t>
            </a:r>
          </a:p>
          <a:p>
            <a:pPr algn="just"/>
            <a:endParaRPr lang="es-DO" dirty="0"/>
          </a:p>
        </p:txBody>
      </p:sp>
    </p:spTree>
    <p:extLst>
      <p:ext uri="{BB962C8B-B14F-4D97-AF65-F5344CB8AC3E}">
        <p14:creationId xmlns:p14="http://schemas.microsoft.com/office/powerpoint/2010/main" val="1234160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	TEXTOS </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a:t>"No juzguen, y no serán juzgados; no condenen, y no serán condenados; perdonen, y serán perdonados</a:t>
            </a:r>
            <a:r>
              <a:rPr lang="es-DO" dirty="0" smtClean="0"/>
              <a:t>.» (Lucas </a:t>
            </a:r>
            <a:r>
              <a:rPr lang="es-DO" dirty="0" smtClean="0"/>
              <a:t>6:37)</a:t>
            </a:r>
            <a:endParaRPr lang="es-DO" dirty="0" smtClean="0"/>
          </a:p>
          <a:p>
            <a:pPr algn="just"/>
            <a:r>
              <a:rPr lang="es-DO" dirty="0" smtClean="0"/>
              <a:t>«</a:t>
            </a:r>
            <a:r>
              <a:rPr lang="es-DO" b="1" dirty="0" smtClean="0">
                <a:solidFill>
                  <a:schemeClr val="accent2">
                    <a:lumMod val="75000"/>
                  </a:schemeClr>
                </a:solidFill>
              </a:rPr>
              <a:t>No </a:t>
            </a:r>
            <a:r>
              <a:rPr lang="es-DO" b="1" dirty="0">
                <a:solidFill>
                  <a:schemeClr val="accent2">
                    <a:lumMod val="75000"/>
                  </a:schemeClr>
                </a:solidFill>
              </a:rPr>
              <a:t>juzguen por las apariencias; juzguen con </a:t>
            </a:r>
            <a:r>
              <a:rPr lang="es-DO" b="1" dirty="0" smtClean="0">
                <a:solidFill>
                  <a:schemeClr val="accent2">
                    <a:lumMod val="75000"/>
                  </a:schemeClr>
                </a:solidFill>
              </a:rPr>
              <a:t>justo juicio</a:t>
            </a:r>
            <a:r>
              <a:rPr lang="es-DO" dirty="0" smtClean="0"/>
              <a:t>.» </a:t>
            </a:r>
            <a:r>
              <a:rPr lang="es-DO" dirty="0" smtClean="0"/>
              <a:t>(Juan 7:24)</a:t>
            </a:r>
          </a:p>
          <a:p>
            <a:pPr algn="just"/>
            <a:r>
              <a:rPr lang="es-DO" dirty="0" smtClean="0"/>
              <a:t>«¿</a:t>
            </a:r>
            <a:r>
              <a:rPr lang="es-DO" dirty="0"/>
              <a:t>Quién eres tú para juzgar al siervo de otro? Que se mantenga en pie, o que caiga, es asunto de su propio señor. Y se mantendrá en pie, porque el Señor tiene poder para sostenerlo</a:t>
            </a:r>
            <a:r>
              <a:rPr lang="es-DO" dirty="0" smtClean="0"/>
              <a:t>.» (Romanos 14:4)</a:t>
            </a:r>
            <a:endParaRPr lang="es-DO" dirty="0"/>
          </a:p>
        </p:txBody>
      </p:sp>
    </p:spTree>
    <p:extLst>
      <p:ext uri="{BB962C8B-B14F-4D97-AF65-F5344CB8AC3E}">
        <p14:creationId xmlns:p14="http://schemas.microsoft.com/office/powerpoint/2010/main" val="1569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 USO DE LA LENGUA</a:t>
            </a:r>
            <a:endParaRPr lang="es-DO" dirty="0"/>
          </a:p>
        </p:txBody>
      </p:sp>
      <p:sp>
        <p:nvSpPr>
          <p:cNvPr id="3" name="2 Marcador de contenido"/>
          <p:cNvSpPr>
            <a:spLocks noGrp="1"/>
          </p:cNvSpPr>
          <p:nvPr>
            <p:ph idx="1"/>
          </p:nvPr>
        </p:nvSpPr>
        <p:spPr/>
        <p:txBody>
          <a:bodyPr>
            <a:normAutofit fontScale="92500"/>
          </a:bodyPr>
          <a:lstStyle/>
          <a:p>
            <a:pPr algn="just"/>
            <a:r>
              <a:rPr lang="es-DO" dirty="0" smtClean="0"/>
              <a:t>Las expresiones denominadas </a:t>
            </a:r>
            <a:r>
              <a:rPr lang="es-DO" dirty="0" smtClean="0">
                <a:solidFill>
                  <a:srgbClr val="FF0000"/>
                </a:solidFill>
              </a:rPr>
              <a:t>«Malas Palabras»</a:t>
            </a:r>
            <a:r>
              <a:rPr lang="es-DO" dirty="0" smtClean="0"/>
              <a:t> abarcan cosas tales como groserías, obscenidades, chistes de doble sentido, palabras pesadas, lenguaje soez o malsonante, lenguaje vulgar, etc.</a:t>
            </a:r>
          </a:p>
          <a:p>
            <a:r>
              <a:rPr lang="es-DO" dirty="0" smtClean="0"/>
              <a:t>Existen una serie de palabras que en cada idioma tienen significado diferente, pero que en el lugar donde son pronunciadas rallan en el limite de lo incorrecto, las cuales deben evitarse.</a:t>
            </a:r>
          </a:p>
          <a:p>
            <a:endParaRPr lang="es-DO" dirty="0"/>
          </a:p>
        </p:txBody>
      </p:sp>
    </p:spTree>
    <p:extLst>
      <p:ext uri="{BB962C8B-B14F-4D97-AF65-F5344CB8AC3E}">
        <p14:creationId xmlns:p14="http://schemas.microsoft.com/office/powerpoint/2010/main" val="7650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9" y="188640"/>
            <a:ext cx="8871987" cy="6480720"/>
          </a:xfrm>
          <a:prstGeom prst="rect">
            <a:avLst/>
          </a:prstGeom>
        </p:spPr>
      </p:pic>
    </p:spTree>
    <p:extLst>
      <p:ext uri="{BB962C8B-B14F-4D97-AF65-F5344CB8AC3E}">
        <p14:creationId xmlns:p14="http://schemas.microsoft.com/office/powerpoint/2010/main" val="279303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dirty="0" smtClean="0"/>
              <a:t>«</a:t>
            </a:r>
            <a:r>
              <a:rPr lang="es-DO" dirty="0" smtClean="0">
                <a:solidFill>
                  <a:srgbClr val="FF0000"/>
                </a:solidFill>
              </a:rPr>
              <a:t>Ninguna </a:t>
            </a:r>
            <a:r>
              <a:rPr lang="es-DO" dirty="0">
                <a:solidFill>
                  <a:srgbClr val="FF0000"/>
                </a:solidFill>
              </a:rPr>
              <a:t>palabra corrompida salga de vuestra boca</a:t>
            </a:r>
            <a:r>
              <a:rPr lang="es-DO" dirty="0"/>
              <a:t>, sino la que sea buena para la necesaria edificación, a fin de dar gracia a los oyentes</a:t>
            </a:r>
            <a:r>
              <a:rPr lang="es-DO" dirty="0" smtClean="0"/>
              <a:t>.» (Efesios 4:29)</a:t>
            </a:r>
          </a:p>
          <a:p>
            <a:pPr algn="just"/>
            <a:r>
              <a:rPr lang="es-DO" dirty="0" smtClean="0"/>
              <a:t>«</a:t>
            </a:r>
            <a:r>
              <a:rPr lang="es-DO" b="1" dirty="0" smtClean="0">
                <a:solidFill>
                  <a:srgbClr val="7030A0"/>
                </a:solidFill>
              </a:rPr>
              <a:t>Entre </a:t>
            </a:r>
            <a:r>
              <a:rPr lang="es-DO" b="1" dirty="0">
                <a:solidFill>
                  <a:srgbClr val="7030A0"/>
                </a:solidFill>
              </a:rPr>
              <a:t>ustedes ni siquiera debe mencionarse la inmoralidad sexual, ni ninguna clase de impureza o de avaricia</a:t>
            </a:r>
            <a:r>
              <a:rPr lang="es-DO" dirty="0"/>
              <a:t>, porque eso no es propio del pueblo santo de Dios. </a:t>
            </a:r>
            <a:r>
              <a:rPr lang="es-DO" dirty="0" smtClean="0">
                <a:solidFill>
                  <a:srgbClr val="C00000"/>
                </a:solidFill>
              </a:rPr>
              <a:t>Tampoco </a:t>
            </a:r>
            <a:r>
              <a:rPr lang="es-DO" dirty="0">
                <a:solidFill>
                  <a:srgbClr val="C00000"/>
                </a:solidFill>
              </a:rPr>
              <a:t>debe haber palabras indecentes, conversaciones necias ni chistes groseros,</a:t>
            </a:r>
            <a:r>
              <a:rPr lang="es-DO" dirty="0"/>
              <a:t> todo lo cual está fuera de lugar; haya más bien acción de gracias</a:t>
            </a:r>
            <a:r>
              <a:rPr lang="es-DO" dirty="0" smtClean="0"/>
              <a:t>.» (Efesios 5:3,4)</a:t>
            </a:r>
            <a:endParaRPr lang="es-DO" dirty="0"/>
          </a:p>
        </p:txBody>
      </p:sp>
    </p:spTree>
    <p:extLst>
      <p:ext uri="{BB962C8B-B14F-4D97-AF65-F5344CB8AC3E}">
        <p14:creationId xmlns:p14="http://schemas.microsoft.com/office/powerpoint/2010/main" val="150529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EL BUEN USO DE LA LENGUA</a:t>
            </a:r>
            <a:endParaRPr lang="es-DO" dirty="0"/>
          </a:p>
        </p:txBody>
      </p:sp>
      <p:sp>
        <p:nvSpPr>
          <p:cNvPr id="3" name="2 Marcador de contenido"/>
          <p:cNvSpPr>
            <a:spLocks noGrp="1"/>
          </p:cNvSpPr>
          <p:nvPr>
            <p:ph idx="1"/>
          </p:nvPr>
        </p:nvSpPr>
        <p:spPr/>
        <p:txBody>
          <a:bodyPr>
            <a:normAutofit lnSpcReduction="10000"/>
          </a:bodyPr>
          <a:lstStyle/>
          <a:p>
            <a:pPr algn="just"/>
            <a:r>
              <a:rPr lang="es-DO" dirty="0" smtClean="0"/>
              <a:t>"</a:t>
            </a:r>
            <a:r>
              <a:rPr lang="es-DO" dirty="0"/>
              <a:t>Y todos daban buen testimonio de él, y estaban maravillados de </a:t>
            </a:r>
            <a:r>
              <a:rPr lang="es-DO" dirty="0">
                <a:solidFill>
                  <a:srgbClr val="FF0000"/>
                </a:solidFill>
              </a:rPr>
              <a:t>las palabras de gracia que salían de su boca</a:t>
            </a:r>
            <a:r>
              <a:rPr lang="es-DO" dirty="0"/>
              <a:t>" (</a:t>
            </a:r>
            <a:r>
              <a:rPr lang="es-DO" dirty="0" smtClean="0"/>
              <a:t>Lucas </a:t>
            </a:r>
            <a:r>
              <a:rPr lang="es-DO" dirty="0"/>
              <a:t>4:22</a:t>
            </a:r>
            <a:r>
              <a:rPr lang="es-DO" dirty="0" smtClean="0"/>
              <a:t>).</a:t>
            </a:r>
          </a:p>
          <a:p>
            <a:pPr algn="just"/>
            <a:r>
              <a:rPr lang="es-DO" dirty="0" smtClean="0"/>
              <a:t>Jesucristo es nuestro perfecto ejemplo en todo, y ahora en particular en el uso de la lengua.</a:t>
            </a:r>
          </a:p>
          <a:p>
            <a:pPr algn="just"/>
            <a:r>
              <a:rPr lang="es-DO" dirty="0" smtClean="0"/>
              <a:t>Sus palabras eran con gracia, es decir, para edificar, corregir, reparar, sanar, animar, mejorar.</a:t>
            </a:r>
          </a:p>
          <a:p>
            <a:endParaRPr lang="es-DO" dirty="0"/>
          </a:p>
        </p:txBody>
      </p:sp>
    </p:spTree>
    <p:extLst>
      <p:ext uri="{BB962C8B-B14F-4D97-AF65-F5344CB8AC3E}">
        <p14:creationId xmlns:p14="http://schemas.microsoft.com/office/powerpoint/2010/main" val="27800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PALABRAS CON GRACIA</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b="1" baseline="30000" dirty="0" smtClean="0"/>
              <a:t>«</a:t>
            </a:r>
            <a:r>
              <a:rPr lang="es-DO" dirty="0" smtClean="0">
                <a:solidFill>
                  <a:srgbClr val="FF0000"/>
                </a:solidFill>
              </a:rPr>
              <a:t>Sea </a:t>
            </a:r>
            <a:r>
              <a:rPr lang="es-DO" dirty="0">
                <a:solidFill>
                  <a:srgbClr val="FF0000"/>
                </a:solidFill>
              </a:rPr>
              <a:t>vuestra palabra siempre con gracia</a:t>
            </a:r>
            <a:r>
              <a:rPr lang="es-DO" dirty="0"/>
              <a:t>, sazonada con sal, para que sepáis cómo debéis responder a cada uno</a:t>
            </a:r>
            <a:r>
              <a:rPr lang="es-DO" dirty="0" smtClean="0"/>
              <a:t>.» (Colosenses 4:6).</a:t>
            </a:r>
          </a:p>
          <a:p>
            <a:pPr algn="just"/>
            <a:r>
              <a:rPr lang="es-DO" dirty="0"/>
              <a:t>«Ninguna palabra corrompida salga de vuestra boca, </a:t>
            </a:r>
            <a:r>
              <a:rPr lang="es-DO" dirty="0">
                <a:solidFill>
                  <a:srgbClr val="0070C0"/>
                </a:solidFill>
              </a:rPr>
              <a:t>sino la que sea buena </a:t>
            </a:r>
            <a:r>
              <a:rPr lang="es-DO" dirty="0">
                <a:solidFill>
                  <a:schemeClr val="accent6">
                    <a:lumMod val="75000"/>
                  </a:schemeClr>
                </a:solidFill>
              </a:rPr>
              <a:t>para la necesaria edificación</a:t>
            </a:r>
            <a:r>
              <a:rPr lang="es-DO" dirty="0"/>
              <a:t>, </a:t>
            </a:r>
            <a:r>
              <a:rPr lang="es-DO" b="1" dirty="0">
                <a:solidFill>
                  <a:srgbClr val="00B050"/>
                </a:solidFill>
              </a:rPr>
              <a:t>a fin de dar gracia a los oyentes</a:t>
            </a:r>
            <a:r>
              <a:rPr lang="es-DO" dirty="0"/>
              <a:t>.» (Efesios 4:29</a:t>
            </a:r>
            <a:r>
              <a:rPr lang="es-DO" dirty="0" smtClean="0"/>
              <a:t>)</a:t>
            </a:r>
          </a:p>
          <a:p>
            <a:pPr algn="just"/>
            <a:r>
              <a:rPr lang="es-DO" dirty="0" smtClean="0"/>
              <a:t>«palabra </a:t>
            </a:r>
            <a:r>
              <a:rPr lang="es-DO" dirty="0"/>
              <a:t>sana e irreprochable, de modo que el adversario se avergüence y no tenga nada malo que decir de vosotros</a:t>
            </a:r>
            <a:r>
              <a:rPr lang="es-DO" dirty="0" smtClean="0"/>
              <a:t>.» (Tito 2:8)</a:t>
            </a:r>
          </a:p>
        </p:txBody>
      </p:sp>
    </p:spTree>
    <p:extLst>
      <p:ext uri="{BB962C8B-B14F-4D97-AF65-F5344CB8AC3E}">
        <p14:creationId xmlns:p14="http://schemas.microsoft.com/office/powerpoint/2010/main" val="30018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SANTIAGO 3:1-8</a:t>
            </a:r>
            <a:endParaRPr lang="es-DO" dirty="0"/>
          </a:p>
        </p:txBody>
      </p:sp>
      <p:sp>
        <p:nvSpPr>
          <p:cNvPr id="3" name="2 Marcador de contenido"/>
          <p:cNvSpPr>
            <a:spLocks noGrp="1"/>
          </p:cNvSpPr>
          <p:nvPr>
            <p:ph idx="1"/>
          </p:nvPr>
        </p:nvSpPr>
        <p:spPr/>
        <p:txBody>
          <a:bodyPr/>
          <a:lstStyle/>
          <a:p>
            <a:pPr algn="just"/>
            <a:r>
              <a:rPr lang="es-DO" dirty="0" smtClean="0"/>
              <a:t>«Hermanos </a:t>
            </a:r>
            <a:r>
              <a:rPr lang="es-DO" dirty="0"/>
              <a:t>míos, no os hagáis maestros muchos de vosotros, sabiendo que recibiremos mayor </a:t>
            </a:r>
            <a:r>
              <a:rPr lang="es-DO" dirty="0" smtClean="0"/>
              <a:t>condenación. Todos </a:t>
            </a:r>
            <a:r>
              <a:rPr lang="es-DO" dirty="0"/>
              <a:t>ofendemos muchas veces. Si alguno no ofende de palabra, es una persona perfecta, capaz también de refrenar todo el cuerpo. </a:t>
            </a:r>
            <a:r>
              <a:rPr lang="es-DO" dirty="0" smtClean="0"/>
              <a:t>He </a:t>
            </a:r>
            <a:r>
              <a:rPr lang="es-DO" dirty="0"/>
              <a:t>aquí nosotros ponemos freno en la boca de los caballos para que nos obedezcan y dirigimos así todo su </a:t>
            </a:r>
            <a:r>
              <a:rPr lang="es-DO" dirty="0" smtClean="0"/>
              <a:t>cuerpo…</a:t>
            </a:r>
            <a:endParaRPr lang="es-DO" dirty="0"/>
          </a:p>
        </p:txBody>
      </p:sp>
    </p:spTree>
    <p:extLst>
      <p:ext uri="{BB962C8B-B14F-4D97-AF65-F5344CB8AC3E}">
        <p14:creationId xmlns:p14="http://schemas.microsoft.com/office/powerpoint/2010/main" val="9704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SAZONADAS CON SAL</a:t>
            </a:r>
            <a:endParaRPr lang="es-DO" dirty="0"/>
          </a:p>
        </p:txBody>
      </p:sp>
      <p:sp>
        <p:nvSpPr>
          <p:cNvPr id="3" name="2 Marcador de contenido"/>
          <p:cNvSpPr>
            <a:spLocks noGrp="1"/>
          </p:cNvSpPr>
          <p:nvPr>
            <p:ph idx="1"/>
          </p:nvPr>
        </p:nvSpPr>
        <p:spPr>
          <a:xfrm>
            <a:off x="457200" y="1600200"/>
            <a:ext cx="8229600" cy="4781128"/>
          </a:xfrm>
        </p:spPr>
        <p:txBody>
          <a:bodyPr>
            <a:normAutofit fontScale="92500" lnSpcReduction="20000"/>
          </a:bodyPr>
          <a:lstStyle/>
          <a:p>
            <a:pPr algn="just"/>
            <a:r>
              <a:rPr lang="es-DO" dirty="0"/>
              <a:t>La sal material se usa para preservar e impedir  la corrupción de los alimentos. Espiritualmente hablando, la palabra </a:t>
            </a:r>
            <a:r>
              <a:rPr lang="es-DO" dirty="0">
                <a:solidFill>
                  <a:srgbClr val="FF0000"/>
                </a:solidFill>
              </a:rPr>
              <a:t>“sal</a:t>
            </a:r>
            <a:r>
              <a:rPr lang="es-DO" dirty="0"/>
              <a:t>” se refiere a la influencia de los cristianos para impedir la maldad y para preservar el mundo de la completa co­rrupción moral</a:t>
            </a:r>
            <a:r>
              <a:rPr lang="es-DO" dirty="0" smtClean="0"/>
              <a:t>.</a:t>
            </a:r>
          </a:p>
          <a:p>
            <a:pPr algn="just"/>
            <a:r>
              <a:rPr lang="es-DO" dirty="0" smtClean="0"/>
              <a:t>La sal se utiliza también para dar sabor. Lucas 14:34 dice: «</a:t>
            </a:r>
            <a:r>
              <a:rPr lang="es-DO" dirty="0">
                <a:solidFill>
                  <a:srgbClr val="0033CC"/>
                </a:solidFill>
              </a:rPr>
              <a:t>La sal es buena para condimentar, pero si pierde su sabor, ¿cómo la harán salada de nuevo</a:t>
            </a:r>
            <a:r>
              <a:rPr lang="es-DO" dirty="0" smtClean="0"/>
              <a:t>?»</a:t>
            </a:r>
            <a:endParaRPr lang="es-DO" dirty="0"/>
          </a:p>
          <a:p>
            <a:pPr algn="just"/>
            <a:r>
              <a:rPr lang="es-DO" dirty="0"/>
              <a:t>Esto habla de nuestro compromiso de usar bien nuestra lengua para glorificar a Dios.</a:t>
            </a:r>
          </a:p>
          <a:p>
            <a:endParaRPr lang="es-DO" dirty="0"/>
          </a:p>
        </p:txBody>
      </p:sp>
    </p:spTree>
    <p:extLst>
      <p:ext uri="{BB962C8B-B14F-4D97-AF65-F5344CB8AC3E}">
        <p14:creationId xmlns:p14="http://schemas.microsoft.com/office/powerpoint/2010/main" val="3259919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DO" dirty="0" smtClean="0"/>
              <a:t>PARA QUE SEPAN COMO RESPONDER A CADA UNO</a:t>
            </a:r>
            <a:endParaRPr lang="es-DO" dirty="0"/>
          </a:p>
        </p:txBody>
      </p:sp>
      <p:sp>
        <p:nvSpPr>
          <p:cNvPr id="3" name="2 Marcador de contenido"/>
          <p:cNvSpPr>
            <a:spLocks noGrp="1"/>
          </p:cNvSpPr>
          <p:nvPr>
            <p:ph idx="1"/>
          </p:nvPr>
        </p:nvSpPr>
        <p:spPr>
          <a:xfrm>
            <a:off x="457200" y="1628800"/>
            <a:ext cx="8229600" cy="4497363"/>
          </a:xfrm>
        </p:spPr>
        <p:txBody>
          <a:bodyPr>
            <a:normAutofit fontScale="92500" lnSpcReduction="10000"/>
          </a:bodyPr>
          <a:lstStyle/>
          <a:p>
            <a:pPr algn="just"/>
            <a:r>
              <a:rPr lang="es-DO" dirty="0" smtClean="0"/>
              <a:t>«Decir </a:t>
            </a:r>
            <a:r>
              <a:rPr lang="es-DO" dirty="0"/>
              <a:t>la palabra adecuada en el momento preciso es como manzana de oro servida en bandeja de plata</a:t>
            </a:r>
            <a:r>
              <a:rPr lang="es-DO" dirty="0" smtClean="0"/>
              <a:t>.» (Proverbios 25:11)</a:t>
            </a:r>
          </a:p>
          <a:p>
            <a:pPr algn="just"/>
            <a:r>
              <a:rPr lang="es-DO" dirty="0" smtClean="0"/>
              <a:t>«</a:t>
            </a:r>
            <a:r>
              <a:rPr lang="es-DO" b="1" dirty="0" smtClean="0">
                <a:solidFill>
                  <a:srgbClr val="00B050"/>
                </a:solidFill>
              </a:rPr>
              <a:t>La </a:t>
            </a:r>
            <a:r>
              <a:rPr lang="es-DO" b="1" dirty="0">
                <a:solidFill>
                  <a:srgbClr val="00B050"/>
                </a:solidFill>
              </a:rPr>
              <a:t>respuesta amable calma el </a:t>
            </a:r>
            <a:r>
              <a:rPr lang="es-DO" b="1" dirty="0" smtClean="0">
                <a:solidFill>
                  <a:srgbClr val="00B050"/>
                </a:solidFill>
              </a:rPr>
              <a:t>enojo</a:t>
            </a:r>
            <a:r>
              <a:rPr lang="es-DO" dirty="0" smtClean="0"/>
              <a:t>, pero </a:t>
            </a:r>
            <a:r>
              <a:rPr lang="es-DO" dirty="0"/>
              <a:t>la agresiva echa leña al fuego</a:t>
            </a:r>
            <a:r>
              <a:rPr lang="es-DO" dirty="0" smtClean="0"/>
              <a:t>.» (Proverbios 15:1)</a:t>
            </a:r>
          </a:p>
          <a:p>
            <a:pPr algn="just"/>
            <a:r>
              <a:rPr lang="es-DO" dirty="0" smtClean="0"/>
              <a:t>«</a:t>
            </a:r>
            <a:r>
              <a:rPr lang="es-DO" dirty="0"/>
              <a:t>El que responde antes de escuchar, cosecha necedad y vergüenza</a:t>
            </a:r>
            <a:r>
              <a:rPr lang="es-DO" dirty="0" smtClean="0"/>
              <a:t>.» (Proverbios 18:11</a:t>
            </a:r>
          </a:p>
          <a:p>
            <a:pPr algn="just"/>
            <a:r>
              <a:rPr lang="es-DO" dirty="0" smtClean="0"/>
              <a:t>«</a:t>
            </a:r>
            <a:r>
              <a:rPr lang="es-DO" dirty="0"/>
              <a:t>Las palabras del sabio son placenteras</a:t>
            </a:r>
            <a:r>
              <a:rPr lang="es-DO" dirty="0" smtClean="0"/>
              <a:t>, pero </a:t>
            </a:r>
            <a:r>
              <a:rPr lang="es-DO" dirty="0"/>
              <a:t>los labios del necio son su ruina</a:t>
            </a:r>
            <a:r>
              <a:rPr lang="es-DO" dirty="0" smtClean="0"/>
              <a:t>.» (Proverbios 10:12)</a:t>
            </a:r>
            <a:r>
              <a:rPr lang="es-DO" dirty="0"/>
              <a:t/>
            </a:r>
            <a:br>
              <a:rPr lang="es-DO" dirty="0"/>
            </a:br>
            <a:endParaRPr lang="es-DO" dirty="0"/>
          </a:p>
        </p:txBody>
      </p:sp>
    </p:spTree>
    <p:extLst>
      <p:ext uri="{BB962C8B-B14F-4D97-AF65-F5344CB8AC3E}">
        <p14:creationId xmlns:p14="http://schemas.microsoft.com/office/powerpoint/2010/main" val="158509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8712968" cy="65527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698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640960" cy="648071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342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alpha val="32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PARA EDIFICAR A LOS DEMAS</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«El </a:t>
            </a:r>
            <a:r>
              <a:rPr lang="es-DO" dirty="0"/>
              <a:t>justo piensa antes de </a:t>
            </a:r>
            <a:r>
              <a:rPr lang="es-DO" dirty="0" smtClean="0"/>
              <a:t>responder, pero </a:t>
            </a:r>
            <a:r>
              <a:rPr lang="es-DO" dirty="0"/>
              <a:t>el perverso escupe maldad por la boca</a:t>
            </a:r>
            <a:r>
              <a:rPr lang="es-DO" dirty="0" smtClean="0"/>
              <a:t>.» (Proverbios 15:28)</a:t>
            </a:r>
          </a:p>
          <a:p>
            <a:pPr algn="just"/>
            <a:r>
              <a:rPr lang="es-DO" dirty="0"/>
              <a:t>El sarcasmo es la burla o ironía con la que se desprecia, humilla o ridiculiza a los demás</a:t>
            </a:r>
            <a:r>
              <a:rPr lang="es-DO" dirty="0" smtClean="0"/>
              <a:t>.</a:t>
            </a:r>
          </a:p>
          <a:p>
            <a:pPr algn="just"/>
            <a:r>
              <a:rPr lang="es-DO" dirty="0" smtClean="0"/>
              <a:t>Todas nuestras palabras deben dar gracia a los que nos escuchan.</a:t>
            </a:r>
          </a:p>
          <a:p>
            <a:pPr algn="just"/>
            <a:r>
              <a:rPr lang="es-DO" dirty="0" smtClean="0"/>
              <a:t>«</a:t>
            </a:r>
            <a:r>
              <a:rPr lang="es-DO" dirty="0">
                <a:solidFill>
                  <a:srgbClr val="FF0000"/>
                </a:solidFill>
              </a:rPr>
              <a:t>El Señor DIOS me enseñó lo que tengo que decir</a:t>
            </a:r>
            <a:r>
              <a:rPr lang="es-DO" dirty="0" smtClean="0">
                <a:solidFill>
                  <a:srgbClr val="FF0000"/>
                </a:solidFill>
              </a:rPr>
              <a:t>. </a:t>
            </a:r>
            <a:r>
              <a:rPr lang="es-DO" dirty="0" smtClean="0"/>
              <a:t>Así </a:t>
            </a:r>
            <a:r>
              <a:rPr lang="es-DO" dirty="0"/>
              <a:t>que sé qué decir para darle ánimo al </a:t>
            </a:r>
            <a:r>
              <a:rPr lang="es-DO" dirty="0" smtClean="0"/>
              <a:t>débil…» (Isaías 50:4b)</a:t>
            </a:r>
            <a:endParaRPr lang="es-DO" dirty="0"/>
          </a:p>
        </p:txBody>
      </p:sp>
    </p:spTree>
    <p:extLst>
      <p:ext uri="{BB962C8B-B14F-4D97-AF65-F5344CB8AC3E}">
        <p14:creationId xmlns:p14="http://schemas.microsoft.com/office/powerpoint/2010/main" val="715697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CONCLUSIONES</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Son muchos los pecados que se pueden cometer con la lengua. Si le ponemos el debido cuidado, podemos reducir significativamente la cantidad de veces que pecamos en nuestras vidas.</a:t>
            </a:r>
          </a:p>
          <a:p>
            <a:pPr algn="just"/>
            <a:r>
              <a:rPr lang="es-DO" dirty="0" smtClean="0"/>
              <a:t>«Todos </a:t>
            </a:r>
            <a:r>
              <a:rPr lang="es-DO" dirty="0"/>
              <a:t>ofendemos muchas veces. </a:t>
            </a:r>
            <a:r>
              <a:rPr lang="es-DO" dirty="0">
                <a:solidFill>
                  <a:srgbClr val="FF0000"/>
                </a:solidFill>
              </a:rPr>
              <a:t>Si alguno no ofende de palabra, es una persona perfecta</a:t>
            </a:r>
            <a:r>
              <a:rPr lang="es-DO" dirty="0"/>
              <a:t>, capaz también de refrenar todo el cuerpo</a:t>
            </a:r>
            <a:r>
              <a:rPr lang="es-DO" dirty="0" smtClean="0"/>
              <a:t>.» (Santiago 3:2)</a:t>
            </a:r>
          </a:p>
          <a:p>
            <a:pPr algn="just"/>
            <a:r>
              <a:rPr lang="es-DO" dirty="0" smtClean="0"/>
              <a:t>El control de la lengua es la señal inequívoca de madurez  y perfección espiritual.</a:t>
            </a:r>
          </a:p>
          <a:p>
            <a:endParaRPr lang="es-DO" dirty="0"/>
          </a:p>
          <a:p>
            <a:endParaRPr lang="es-DO" dirty="0" smtClean="0"/>
          </a:p>
        </p:txBody>
      </p:sp>
    </p:spTree>
    <p:extLst>
      <p:ext uri="{BB962C8B-B14F-4D97-AF65-F5344CB8AC3E}">
        <p14:creationId xmlns:p14="http://schemas.microsoft.com/office/powerpoint/2010/main" val="52202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CONCLUSIONES</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dirty="0" smtClean="0"/>
              <a:t>La dificultad de refrenar la lengua es debido a que lo que uno habla es lo que hay en su corazón. (Mateo 12:34)</a:t>
            </a:r>
          </a:p>
          <a:p>
            <a:pPr algn="just"/>
            <a:r>
              <a:rPr lang="es-DO" dirty="0" smtClean="0"/>
              <a:t>De modo que hasta que no le pongamos cuidado al corazón, tratar de refrenar la lengua, será como nadar contra la corrientes.</a:t>
            </a:r>
          </a:p>
          <a:p>
            <a:pPr algn="just"/>
            <a:r>
              <a:rPr lang="es-DO" dirty="0" smtClean="0"/>
              <a:t>«</a:t>
            </a:r>
            <a:r>
              <a:rPr lang="es-DO" b="1" dirty="0" smtClean="0">
                <a:solidFill>
                  <a:schemeClr val="accent2">
                    <a:lumMod val="75000"/>
                  </a:schemeClr>
                </a:solidFill>
              </a:rPr>
              <a:t>Por </a:t>
            </a:r>
            <a:r>
              <a:rPr lang="es-DO" b="1" dirty="0">
                <a:solidFill>
                  <a:schemeClr val="accent2">
                    <a:lumMod val="75000"/>
                  </a:schemeClr>
                </a:solidFill>
              </a:rPr>
              <a:t>sobre todas las cosas cuida tu corazón,</a:t>
            </a:r>
            <a:br>
              <a:rPr lang="es-DO" b="1" dirty="0">
                <a:solidFill>
                  <a:schemeClr val="accent2">
                    <a:lumMod val="75000"/>
                  </a:schemeClr>
                </a:solidFill>
              </a:rPr>
            </a:br>
            <a:r>
              <a:rPr lang="es-DO" b="1" dirty="0">
                <a:solidFill>
                  <a:schemeClr val="accent2">
                    <a:lumMod val="75000"/>
                  </a:schemeClr>
                </a:solidFill>
              </a:rPr>
              <a:t> porque de él mana la vida</a:t>
            </a:r>
            <a:r>
              <a:rPr lang="es-DO" b="1" dirty="0" smtClean="0">
                <a:solidFill>
                  <a:schemeClr val="accent2">
                    <a:lumMod val="75000"/>
                  </a:schemeClr>
                </a:solidFill>
              </a:rPr>
              <a:t>. </a:t>
            </a:r>
            <a:r>
              <a:rPr lang="es-DO" b="1" baseline="30000" dirty="0">
                <a:solidFill>
                  <a:schemeClr val="accent2">
                    <a:lumMod val="75000"/>
                  </a:schemeClr>
                </a:solidFill>
              </a:rPr>
              <a:t> </a:t>
            </a:r>
            <a:r>
              <a:rPr lang="es-DO" b="1" dirty="0">
                <a:solidFill>
                  <a:schemeClr val="accent2">
                    <a:lumMod val="75000"/>
                  </a:schemeClr>
                </a:solidFill>
              </a:rPr>
              <a:t>Aleja de tu boca la perversidad</a:t>
            </a:r>
            <a:r>
              <a:rPr lang="es-DO" b="1" dirty="0" smtClean="0">
                <a:solidFill>
                  <a:schemeClr val="accent2">
                    <a:lumMod val="75000"/>
                  </a:schemeClr>
                </a:solidFill>
              </a:rPr>
              <a:t>; </a:t>
            </a:r>
            <a:r>
              <a:rPr lang="es-DO" b="1" dirty="0">
                <a:solidFill>
                  <a:schemeClr val="accent2">
                    <a:lumMod val="75000"/>
                  </a:schemeClr>
                </a:solidFill>
              </a:rPr>
              <a:t> aparta de tus labios las palabras corruptas</a:t>
            </a:r>
            <a:r>
              <a:rPr lang="es-DO" dirty="0" smtClean="0"/>
              <a:t>.» (Proverbios 4:23,24)</a:t>
            </a:r>
            <a:endParaRPr lang="es-DO" dirty="0"/>
          </a:p>
        </p:txBody>
      </p:sp>
    </p:spTree>
    <p:extLst>
      <p:ext uri="{BB962C8B-B14F-4D97-AF65-F5344CB8AC3E}">
        <p14:creationId xmlns:p14="http://schemas.microsoft.com/office/powerpoint/2010/main" val="36255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CONCLUSIONES (RECAPITULANDO)</a:t>
            </a:r>
            <a:endParaRPr lang="es-DO" dirty="0"/>
          </a:p>
        </p:txBody>
      </p:sp>
      <p:sp>
        <p:nvSpPr>
          <p:cNvPr id="3" name="2 Marcador de contenido"/>
          <p:cNvSpPr>
            <a:spLocks noGrp="1"/>
          </p:cNvSpPr>
          <p:nvPr>
            <p:ph idx="1"/>
          </p:nvPr>
        </p:nvSpPr>
        <p:spPr/>
        <p:txBody>
          <a:bodyPr>
            <a:normAutofit lnSpcReduction="10000"/>
          </a:bodyPr>
          <a:lstStyle/>
          <a:p>
            <a:pPr lvl="0"/>
            <a:r>
              <a:rPr lang="es-DO" dirty="0">
                <a:solidFill>
                  <a:srgbClr val="FF0000"/>
                </a:solidFill>
              </a:rPr>
              <a:t>Mentir</a:t>
            </a:r>
            <a:r>
              <a:rPr lang="es-DO" dirty="0"/>
              <a:t> = Afirmar lo que se sabe que es falso; inducir a error".</a:t>
            </a:r>
          </a:p>
          <a:p>
            <a:r>
              <a:rPr lang="es-DO" b="1" dirty="0">
                <a:solidFill>
                  <a:srgbClr val="7030A0"/>
                </a:solidFill>
              </a:rPr>
              <a:t>Perjurar</a:t>
            </a:r>
            <a:r>
              <a:rPr lang="es-DO" dirty="0"/>
              <a:t>  =  mentir bajo juramento</a:t>
            </a:r>
          </a:p>
          <a:p>
            <a:pPr lvl="0"/>
            <a:r>
              <a:rPr lang="es-DO" b="1" dirty="0">
                <a:solidFill>
                  <a:srgbClr val="00B050"/>
                </a:solidFill>
              </a:rPr>
              <a:t>Ser Testigo Falso </a:t>
            </a:r>
            <a:r>
              <a:rPr lang="es-DO" dirty="0"/>
              <a:t>= Dar una declaración contraria a la verdad o torcida para lograr la condena de alguien inocente.</a:t>
            </a:r>
          </a:p>
          <a:p>
            <a:pPr lvl="0"/>
            <a:r>
              <a:rPr lang="es-DO" b="1" dirty="0">
                <a:solidFill>
                  <a:srgbClr val="FFC000"/>
                </a:solidFill>
              </a:rPr>
              <a:t>Exagerar</a:t>
            </a:r>
            <a:r>
              <a:rPr lang="es-DO" dirty="0"/>
              <a:t> = Abultar, hacer parecer mas grande.</a:t>
            </a:r>
          </a:p>
          <a:p>
            <a:pPr lvl="0"/>
            <a:r>
              <a:rPr lang="es-DO" b="1" dirty="0">
                <a:solidFill>
                  <a:srgbClr val="C00000"/>
                </a:solidFill>
              </a:rPr>
              <a:t>Locuaz</a:t>
            </a:r>
            <a:r>
              <a:rPr lang="es-DO" dirty="0"/>
              <a:t> = Que habla mucho y no se sabe contener ni ser discreto.</a:t>
            </a:r>
          </a:p>
          <a:p>
            <a:endParaRPr lang="es-DO" dirty="0"/>
          </a:p>
        </p:txBody>
      </p:sp>
    </p:spTree>
    <p:extLst>
      <p:ext uri="{BB962C8B-B14F-4D97-AF65-F5344CB8AC3E}">
        <p14:creationId xmlns:p14="http://schemas.microsoft.com/office/powerpoint/2010/main" val="25844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CONCLUSIONES (RECAPITULANDO)</a:t>
            </a:r>
          </a:p>
        </p:txBody>
      </p:sp>
      <p:sp>
        <p:nvSpPr>
          <p:cNvPr id="3" name="2 Marcador de contenido"/>
          <p:cNvSpPr>
            <a:spLocks noGrp="1"/>
          </p:cNvSpPr>
          <p:nvPr>
            <p:ph idx="1"/>
          </p:nvPr>
        </p:nvSpPr>
        <p:spPr/>
        <p:txBody>
          <a:bodyPr>
            <a:normAutofit fontScale="92500" lnSpcReduction="10000"/>
          </a:bodyPr>
          <a:lstStyle/>
          <a:p>
            <a:r>
              <a:rPr lang="es-DO" b="1" dirty="0">
                <a:solidFill>
                  <a:srgbClr val="C00000"/>
                </a:solidFill>
              </a:rPr>
              <a:t>Blasfemar</a:t>
            </a:r>
            <a:r>
              <a:rPr lang="es-DO" dirty="0"/>
              <a:t> = Difamar o mostrar poca reverencia por Dios</a:t>
            </a:r>
          </a:p>
          <a:p>
            <a:r>
              <a:rPr lang="es-DO" b="1" dirty="0">
                <a:solidFill>
                  <a:srgbClr val="00B0F0"/>
                </a:solidFill>
              </a:rPr>
              <a:t>Difamar </a:t>
            </a:r>
            <a:r>
              <a:rPr lang="es-DO" dirty="0"/>
              <a:t>= Destruir la buena reputación de alguien por medio de divulgar información sobre él.</a:t>
            </a:r>
          </a:p>
          <a:p>
            <a:pPr lvl="0"/>
            <a:r>
              <a:rPr lang="es-DO" b="1" dirty="0">
                <a:solidFill>
                  <a:schemeClr val="accent6">
                    <a:lumMod val="75000"/>
                  </a:schemeClr>
                </a:solidFill>
              </a:rPr>
              <a:t>Lisonjear</a:t>
            </a:r>
            <a:r>
              <a:rPr lang="es-DO" dirty="0"/>
              <a:t> = Alabar a una persona de forma exagerada y con el interés de conseguir algo de ella. </a:t>
            </a:r>
          </a:p>
          <a:p>
            <a:pPr lvl="0"/>
            <a:r>
              <a:rPr lang="es-DO" b="1" dirty="0">
                <a:solidFill>
                  <a:schemeClr val="bg2">
                    <a:lumMod val="75000"/>
                  </a:schemeClr>
                </a:solidFill>
              </a:rPr>
              <a:t>Murmurar</a:t>
            </a:r>
            <a:r>
              <a:rPr lang="es-DO" dirty="0"/>
              <a:t> = Hablar mal de una persona que no está presente.</a:t>
            </a:r>
          </a:p>
          <a:p>
            <a:endParaRPr lang="es-DO" dirty="0"/>
          </a:p>
        </p:txBody>
      </p:sp>
    </p:spTree>
    <p:extLst>
      <p:ext uri="{BB962C8B-B14F-4D97-AF65-F5344CB8AC3E}">
        <p14:creationId xmlns:p14="http://schemas.microsoft.com/office/powerpoint/2010/main" val="258629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CONCLUSIONES (RECAPITULANDO)</a:t>
            </a:r>
          </a:p>
        </p:txBody>
      </p:sp>
      <p:sp>
        <p:nvSpPr>
          <p:cNvPr id="3" name="2 Marcador de contenido"/>
          <p:cNvSpPr>
            <a:spLocks noGrp="1"/>
          </p:cNvSpPr>
          <p:nvPr>
            <p:ph idx="1"/>
          </p:nvPr>
        </p:nvSpPr>
        <p:spPr/>
        <p:txBody>
          <a:bodyPr>
            <a:normAutofit fontScale="92500"/>
          </a:bodyPr>
          <a:lstStyle/>
          <a:p>
            <a:pPr lvl="0"/>
            <a:r>
              <a:rPr lang="es-DO" b="1" dirty="0" smtClean="0">
                <a:solidFill>
                  <a:schemeClr val="accent6">
                    <a:lumMod val="75000"/>
                  </a:schemeClr>
                </a:solidFill>
              </a:rPr>
              <a:t>Menospreciar</a:t>
            </a:r>
            <a:r>
              <a:rPr lang="es-DO" dirty="0" smtClean="0"/>
              <a:t> </a:t>
            </a:r>
            <a:r>
              <a:rPr lang="es-DO" dirty="0"/>
              <a:t>= Conceder a las perdonas o cosas menor valor del que tienen. </a:t>
            </a:r>
          </a:p>
          <a:p>
            <a:pPr lvl="0"/>
            <a:r>
              <a:rPr lang="es-DO" b="1" dirty="0">
                <a:solidFill>
                  <a:schemeClr val="accent5">
                    <a:lumMod val="75000"/>
                  </a:schemeClr>
                </a:solidFill>
              </a:rPr>
              <a:t>Auto despreciarse </a:t>
            </a:r>
            <a:r>
              <a:rPr lang="es-DO" dirty="0"/>
              <a:t>= Faltarse el respeto o desvalorarse uno mismo</a:t>
            </a:r>
            <a:r>
              <a:rPr lang="es-DO" dirty="0" smtClean="0"/>
              <a:t>.</a:t>
            </a:r>
          </a:p>
          <a:p>
            <a:pPr lvl="0"/>
            <a:r>
              <a:rPr lang="es-DO" b="1" dirty="0">
                <a:solidFill>
                  <a:schemeClr val="accent3">
                    <a:lumMod val="75000"/>
                  </a:schemeClr>
                </a:solidFill>
              </a:rPr>
              <a:t>Chismear </a:t>
            </a:r>
            <a:r>
              <a:rPr lang="es-DO" dirty="0"/>
              <a:t>=  Hacer circular entre los demás,  un comentario o noticia no verificada , por lo general de carácter negativo.</a:t>
            </a:r>
          </a:p>
          <a:p>
            <a:pPr lvl="0"/>
            <a:r>
              <a:rPr lang="es-DO" b="1" dirty="0">
                <a:solidFill>
                  <a:schemeClr val="accent2">
                    <a:lumMod val="75000"/>
                  </a:schemeClr>
                </a:solidFill>
              </a:rPr>
              <a:t>Manipular </a:t>
            </a:r>
            <a:r>
              <a:rPr lang="es-DO" dirty="0"/>
              <a:t>= Presionar a los demás con artimañas sicológicas  para lograr fines egoístas.</a:t>
            </a:r>
          </a:p>
          <a:p>
            <a:pPr lvl="0"/>
            <a:endParaRPr lang="es-DO" dirty="0"/>
          </a:p>
          <a:p>
            <a:endParaRPr lang="es-DO" dirty="0"/>
          </a:p>
        </p:txBody>
      </p:sp>
    </p:spTree>
    <p:extLst>
      <p:ext uri="{BB962C8B-B14F-4D97-AF65-F5344CB8AC3E}">
        <p14:creationId xmlns:p14="http://schemas.microsoft.com/office/powerpoint/2010/main" val="24579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SANTIAGO 3:1-8</a:t>
            </a:r>
            <a:endParaRPr lang="es-DO" dirty="0"/>
          </a:p>
        </p:txBody>
      </p:sp>
      <p:sp>
        <p:nvSpPr>
          <p:cNvPr id="3" name="2 Marcador de contenido"/>
          <p:cNvSpPr>
            <a:spLocks noGrp="1"/>
          </p:cNvSpPr>
          <p:nvPr>
            <p:ph idx="1"/>
          </p:nvPr>
        </p:nvSpPr>
        <p:spPr/>
        <p:txBody>
          <a:bodyPr>
            <a:normAutofit fontScale="92500" lnSpcReduction="20000"/>
          </a:bodyPr>
          <a:lstStyle/>
          <a:p>
            <a:pPr algn="just"/>
            <a:r>
              <a:rPr lang="es-DO" b="1" baseline="30000" dirty="0" smtClean="0"/>
              <a:t>«</a:t>
            </a:r>
            <a:r>
              <a:rPr lang="es-DO" b="1" baseline="30000" dirty="0"/>
              <a:t> </a:t>
            </a:r>
            <a:r>
              <a:rPr lang="es-DO" dirty="0"/>
              <a:t>Mirad también las naves: aunque tan grandes y llevadas de impetuosos vientos, son gobernadas con un muy pequeño timón por donde el que las gobierna quiere. </a:t>
            </a:r>
            <a:r>
              <a:rPr lang="es-DO" b="1" baseline="30000" dirty="0"/>
              <a:t> </a:t>
            </a:r>
            <a:r>
              <a:rPr lang="es-DO" dirty="0"/>
              <a:t>Así también </a:t>
            </a:r>
            <a:r>
              <a:rPr lang="es-DO" dirty="0">
                <a:solidFill>
                  <a:srgbClr val="FF0000"/>
                </a:solidFill>
              </a:rPr>
              <a:t>la lengua es un miembro pequeño, pero se jacta de grandes cosas</a:t>
            </a:r>
            <a:r>
              <a:rPr lang="es-DO" dirty="0"/>
              <a:t>. He aquí, ¡cuán grande bosque enciende un pequeño fuego! </a:t>
            </a:r>
            <a:r>
              <a:rPr lang="es-DO" b="1" baseline="30000" dirty="0"/>
              <a:t> </a:t>
            </a:r>
            <a:r>
              <a:rPr lang="es-DO" dirty="0">
                <a:solidFill>
                  <a:srgbClr val="FF0000"/>
                </a:solidFill>
              </a:rPr>
              <a:t>Y la lengua es un fuego</a:t>
            </a:r>
            <a:r>
              <a:rPr lang="es-DO" dirty="0"/>
              <a:t>, </a:t>
            </a:r>
            <a:r>
              <a:rPr lang="es-DO" b="1" dirty="0">
                <a:solidFill>
                  <a:srgbClr val="7030A0"/>
                </a:solidFill>
              </a:rPr>
              <a:t>un mundo de maldad</a:t>
            </a:r>
            <a:r>
              <a:rPr lang="es-DO" dirty="0"/>
              <a:t>. La lengua está puesta entre nuestros miembros, y contamina todo el cuerpo e inflama la rueda de la creación, y ella misma es inflamada por el infierno</a:t>
            </a:r>
            <a:r>
              <a:rPr lang="es-DO" dirty="0" smtClean="0"/>
              <a:t>.»</a:t>
            </a:r>
            <a:r>
              <a:rPr lang="es-DO" dirty="0"/>
              <a:t> </a:t>
            </a:r>
          </a:p>
        </p:txBody>
      </p:sp>
    </p:spTree>
    <p:extLst>
      <p:ext uri="{BB962C8B-B14F-4D97-AF65-F5344CB8AC3E}">
        <p14:creationId xmlns:p14="http://schemas.microsoft.com/office/powerpoint/2010/main" val="183639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CONCLUSIONES (RECAPITULANDO)</a:t>
            </a:r>
          </a:p>
        </p:txBody>
      </p:sp>
      <p:sp>
        <p:nvSpPr>
          <p:cNvPr id="3" name="2 Marcador de contenido"/>
          <p:cNvSpPr>
            <a:spLocks noGrp="1"/>
          </p:cNvSpPr>
          <p:nvPr>
            <p:ph idx="1"/>
          </p:nvPr>
        </p:nvSpPr>
        <p:spPr/>
        <p:txBody>
          <a:bodyPr>
            <a:normAutofit fontScale="92500" lnSpcReduction="20000"/>
          </a:bodyPr>
          <a:lstStyle/>
          <a:p>
            <a:pPr lvl="0"/>
            <a:r>
              <a:rPr lang="es-DO" b="1" dirty="0">
                <a:solidFill>
                  <a:schemeClr val="bg2">
                    <a:lumMod val="50000"/>
                  </a:schemeClr>
                </a:solidFill>
              </a:rPr>
              <a:t>Quejumbroso</a:t>
            </a:r>
            <a:r>
              <a:rPr lang="es-DO" dirty="0"/>
              <a:t> = Persona que expresa queja todo el tiempo por todas las cosas.</a:t>
            </a:r>
          </a:p>
          <a:p>
            <a:pPr lvl="0"/>
            <a:r>
              <a:rPr lang="es-DO" dirty="0">
                <a:solidFill>
                  <a:srgbClr val="FF0000"/>
                </a:solidFill>
              </a:rPr>
              <a:t>Maldecir</a:t>
            </a:r>
            <a:r>
              <a:rPr lang="es-DO" dirty="0"/>
              <a:t> = Pedir que a alguien le ocurra un mal.</a:t>
            </a:r>
          </a:p>
          <a:p>
            <a:pPr lvl="0"/>
            <a:r>
              <a:rPr lang="es-DO" b="1" dirty="0">
                <a:solidFill>
                  <a:srgbClr val="FFC000"/>
                </a:solidFill>
              </a:rPr>
              <a:t>Tomar el nombre de Dios en vano </a:t>
            </a:r>
            <a:r>
              <a:rPr lang="es-DO" dirty="0"/>
              <a:t>=  usar de forma frívola o ligera su nombre. </a:t>
            </a:r>
          </a:p>
          <a:p>
            <a:pPr lvl="0"/>
            <a:r>
              <a:rPr lang="es-DO" b="1" dirty="0">
                <a:solidFill>
                  <a:schemeClr val="accent3">
                    <a:lumMod val="75000"/>
                  </a:schemeClr>
                </a:solidFill>
              </a:rPr>
              <a:t>Entrometido (metiche) </a:t>
            </a:r>
            <a:r>
              <a:rPr lang="es-DO" dirty="0"/>
              <a:t>= Interviene y se involucra en asuntos que no son de su incumbencia. </a:t>
            </a:r>
          </a:p>
          <a:p>
            <a:pPr lvl="0"/>
            <a:r>
              <a:rPr lang="es-DO" b="1" dirty="0">
                <a:solidFill>
                  <a:schemeClr val="accent2">
                    <a:lumMod val="75000"/>
                  </a:schemeClr>
                </a:solidFill>
              </a:rPr>
              <a:t>Indiscreto </a:t>
            </a:r>
            <a:r>
              <a:rPr lang="es-DO" dirty="0"/>
              <a:t>= Incapaz de guardar un secreto o que cuenta todo lo que sabe sin necesidad de que otros lo sepan. </a:t>
            </a:r>
          </a:p>
          <a:p>
            <a:endParaRPr lang="es-DO" dirty="0"/>
          </a:p>
        </p:txBody>
      </p:sp>
    </p:spTree>
    <p:extLst>
      <p:ext uri="{BB962C8B-B14F-4D97-AF65-F5344CB8AC3E}">
        <p14:creationId xmlns:p14="http://schemas.microsoft.com/office/powerpoint/2010/main" val="410114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CONCLUSIONES (RECAPITULANDO)</a:t>
            </a:r>
          </a:p>
        </p:txBody>
      </p:sp>
      <p:sp>
        <p:nvSpPr>
          <p:cNvPr id="3" name="2 Marcador de contenido"/>
          <p:cNvSpPr>
            <a:spLocks noGrp="1"/>
          </p:cNvSpPr>
          <p:nvPr>
            <p:ph idx="1"/>
          </p:nvPr>
        </p:nvSpPr>
        <p:spPr/>
        <p:txBody>
          <a:bodyPr>
            <a:normAutofit fontScale="92500"/>
          </a:bodyPr>
          <a:lstStyle/>
          <a:p>
            <a:pPr lvl="0"/>
            <a:r>
              <a:rPr lang="es-DO" b="1" dirty="0">
                <a:solidFill>
                  <a:srgbClr val="7030A0"/>
                </a:solidFill>
              </a:rPr>
              <a:t>Jactarse </a:t>
            </a:r>
            <a:r>
              <a:rPr lang="es-DO" dirty="0"/>
              <a:t>= Hablar o presumir una persona de que tiene cierta cualidad, aunque no la tenga.</a:t>
            </a:r>
          </a:p>
          <a:p>
            <a:pPr lvl="0"/>
            <a:r>
              <a:rPr lang="es-DO" b="1" dirty="0">
                <a:solidFill>
                  <a:schemeClr val="accent4">
                    <a:lumMod val="60000"/>
                    <a:lumOff val="40000"/>
                  </a:schemeClr>
                </a:solidFill>
              </a:rPr>
              <a:t>Juzgar a otros con hipocresía</a:t>
            </a:r>
            <a:r>
              <a:rPr lang="es-DO" dirty="0"/>
              <a:t>: Es formarnos una opinión de la culpabilidad de alguien sin valorar las evidencias ni escuchar los testimonios.</a:t>
            </a:r>
          </a:p>
          <a:p>
            <a:pPr lvl="0"/>
            <a:r>
              <a:rPr lang="es-DO" b="1" dirty="0">
                <a:solidFill>
                  <a:srgbClr val="C00000"/>
                </a:solidFill>
              </a:rPr>
              <a:t>«Malas Palabras</a:t>
            </a:r>
            <a:r>
              <a:rPr lang="es-DO" dirty="0"/>
              <a:t>» abarcan cosas tales como groserías, obscenidades, chistes de doble sentido, palabras pesadas, lenguaje soez o malsonante, lenguaje vulgar, etc.</a:t>
            </a:r>
          </a:p>
          <a:p>
            <a:endParaRPr lang="es-DO" dirty="0"/>
          </a:p>
        </p:txBody>
      </p:sp>
    </p:spTree>
    <p:extLst>
      <p:ext uri="{BB962C8B-B14F-4D97-AF65-F5344CB8AC3E}">
        <p14:creationId xmlns:p14="http://schemas.microsoft.com/office/powerpoint/2010/main" val="22386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USE LA LENGUA PARA BIEN</a:t>
            </a:r>
            <a:endParaRPr lang="es-DO" dirty="0"/>
          </a:p>
        </p:txBody>
      </p:sp>
      <p:sp>
        <p:nvSpPr>
          <p:cNvPr id="3" name="2 Marcador de contenido"/>
          <p:cNvSpPr>
            <a:spLocks noGrp="1"/>
          </p:cNvSpPr>
          <p:nvPr>
            <p:ph idx="1"/>
          </p:nvPr>
        </p:nvSpPr>
        <p:spPr/>
        <p:txBody>
          <a:bodyPr>
            <a:normAutofit lnSpcReduction="10000"/>
          </a:bodyPr>
          <a:lstStyle/>
          <a:p>
            <a:pPr algn="just"/>
            <a:r>
              <a:rPr lang="es-DO" b="1" baseline="30000" dirty="0"/>
              <a:t>«</a:t>
            </a:r>
            <a:r>
              <a:rPr lang="es-DO" dirty="0"/>
              <a:t>Bendecid a los que os persiguen; bendecid, y   </a:t>
            </a:r>
            <a:r>
              <a:rPr lang="es-DO" dirty="0">
                <a:solidFill>
                  <a:srgbClr val="FF0000"/>
                </a:solidFill>
              </a:rPr>
              <a:t>no maldigáis</a:t>
            </a:r>
            <a:r>
              <a:rPr lang="es-DO" dirty="0"/>
              <a:t>.» (Romanos 12:14</a:t>
            </a:r>
            <a:r>
              <a:rPr lang="es-DO" dirty="0" smtClean="0"/>
              <a:t>)</a:t>
            </a:r>
          </a:p>
          <a:p>
            <a:pPr algn="just"/>
            <a:r>
              <a:rPr lang="es-DO" dirty="0" smtClean="0"/>
              <a:t>«Entonces </a:t>
            </a:r>
            <a:r>
              <a:rPr lang="es-DO" dirty="0"/>
              <a:t>nuestra boca se llenó de risa, y nuestra lengua de alabanza; entonces decían entre las gentes: Grandes cosas ha </a:t>
            </a:r>
            <a:r>
              <a:rPr lang="es-DO" dirty="0" smtClean="0"/>
              <a:t>hecho El Señor </a:t>
            </a:r>
            <a:r>
              <a:rPr lang="es-DO" dirty="0"/>
              <a:t>con éstos</a:t>
            </a:r>
            <a:r>
              <a:rPr lang="es-DO" dirty="0" smtClean="0"/>
              <a:t>.» (Salmos 126:4)</a:t>
            </a:r>
          </a:p>
          <a:p>
            <a:pPr algn="just"/>
            <a:r>
              <a:rPr lang="es-DO" dirty="0">
                <a:solidFill>
                  <a:srgbClr val="FF0000"/>
                </a:solidFill>
              </a:rPr>
              <a:t>El Señor DIOS </a:t>
            </a:r>
            <a:r>
              <a:rPr lang="es-DO" dirty="0" smtClean="0">
                <a:solidFill>
                  <a:srgbClr val="FF0000"/>
                </a:solidFill>
              </a:rPr>
              <a:t>me dio lengua de sabios. </a:t>
            </a:r>
            <a:r>
              <a:rPr lang="es-DO" dirty="0"/>
              <a:t>Así que sé qué decir para darle ánimo al débil…» (Isaías 50:4b)</a:t>
            </a:r>
          </a:p>
          <a:p>
            <a:endParaRPr lang="es-DO" dirty="0" smtClean="0"/>
          </a:p>
          <a:p>
            <a:endParaRPr lang="es-DO" dirty="0" smtClean="0"/>
          </a:p>
          <a:p>
            <a:endParaRPr lang="es-DO" dirty="0"/>
          </a:p>
        </p:txBody>
      </p:sp>
    </p:spTree>
    <p:extLst>
      <p:ext uri="{BB962C8B-B14F-4D97-AF65-F5344CB8AC3E}">
        <p14:creationId xmlns:p14="http://schemas.microsoft.com/office/powerpoint/2010/main" val="41450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TODO COMIENZA EN LA MENTE</a:t>
            </a:r>
            <a:endParaRPr lang="es-DO" dirty="0"/>
          </a:p>
        </p:txBody>
      </p:sp>
      <p:sp>
        <p:nvSpPr>
          <p:cNvPr id="3" name="2 Marcador de contenido"/>
          <p:cNvSpPr>
            <a:spLocks noGrp="1"/>
          </p:cNvSpPr>
          <p:nvPr>
            <p:ph idx="1"/>
          </p:nvPr>
        </p:nvSpPr>
        <p:spPr/>
        <p:txBody>
          <a:bodyPr>
            <a:normAutofit fontScale="92500" lnSpcReduction="10000"/>
          </a:bodyPr>
          <a:lstStyle/>
          <a:p>
            <a:r>
              <a:rPr lang="es-DO" dirty="0"/>
              <a:t>«</a:t>
            </a:r>
            <a:r>
              <a:rPr lang="es-DO" dirty="0">
                <a:solidFill>
                  <a:srgbClr val="C00000"/>
                </a:solidFill>
              </a:rPr>
              <a:t>Los que son de la carne piensan en las cosas de la carne..» </a:t>
            </a:r>
            <a:r>
              <a:rPr lang="es-DO" dirty="0"/>
              <a:t>(Romanos 8:5)</a:t>
            </a:r>
          </a:p>
          <a:p>
            <a:r>
              <a:rPr lang="es-DO" dirty="0" smtClean="0"/>
              <a:t>Si </a:t>
            </a:r>
            <a:r>
              <a:rPr lang="es-DO" dirty="0"/>
              <a:t>pensamos bien hablaremos bien, porque todo comienza con el pensamiento</a:t>
            </a:r>
            <a:r>
              <a:rPr lang="es-DO" dirty="0" smtClean="0"/>
              <a:t>.</a:t>
            </a:r>
          </a:p>
          <a:p>
            <a:pPr algn="just"/>
            <a:r>
              <a:rPr lang="es-DO" b="1" baseline="30000" dirty="0" smtClean="0"/>
              <a:t>«</a:t>
            </a:r>
            <a:r>
              <a:rPr lang="es-DO" b="1" dirty="0">
                <a:solidFill>
                  <a:srgbClr val="7030A0"/>
                </a:solidFill>
              </a:rPr>
              <a:t>En fin, hermanos, piensen en todo lo que es verdadero, noble, correcto, puro, hermoso y admirable. También piensen en lo que tiene alguna virtud, en lo que es digno de reconocimiento. Mantengan su mente ocupada en eso</a:t>
            </a:r>
            <a:r>
              <a:rPr lang="es-DO" b="1" dirty="0" smtClean="0">
                <a:solidFill>
                  <a:srgbClr val="7030A0"/>
                </a:solidFill>
              </a:rPr>
              <a:t>.» </a:t>
            </a:r>
            <a:r>
              <a:rPr lang="es-DO" dirty="0" smtClean="0"/>
              <a:t>(Filipenses 4:8)</a:t>
            </a:r>
            <a:endParaRPr lang="es-DO" dirty="0"/>
          </a:p>
          <a:p>
            <a:endParaRPr lang="es-DO" dirty="0"/>
          </a:p>
          <a:p>
            <a:endParaRPr lang="es-DO" dirty="0"/>
          </a:p>
        </p:txBody>
      </p:sp>
    </p:spTree>
    <p:extLst>
      <p:ext uri="{BB962C8B-B14F-4D97-AF65-F5344CB8AC3E}">
        <p14:creationId xmlns:p14="http://schemas.microsoft.com/office/powerpoint/2010/main" val="35235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1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907704" y="4797152"/>
            <a:ext cx="5486400" cy="936104"/>
          </a:xfrm>
        </p:spPr>
        <p:txBody>
          <a:bodyPr>
            <a:noAutofit/>
          </a:bodyPr>
          <a:lstStyle/>
          <a:p>
            <a:pPr algn="ctr"/>
            <a:r>
              <a:rPr lang="es-DO" sz="2400" dirty="0" smtClean="0"/>
              <a:t/>
            </a:r>
            <a:br>
              <a:rPr lang="es-DO" sz="2400" dirty="0" smtClean="0"/>
            </a:br>
            <a:r>
              <a:rPr lang="es-DO" sz="2400" dirty="0"/>
              <a:t/>
            </a:r>
            <a:br>
              <a:rPr lang="es-DO" sz="2400" dirty="0"/>
            </a:br>
            <a:r>
              <a:rPr lang="es-DO" sz="2400" dirty="0" smtClean="0"/>
              <a:t>Salmos 141:3</a:t>
            </a:r>
            <a:br>
              <a:rPr lang="es-DO" sz="2400" dirty="0" smtClean="0"/>
            </a:br>
            <a:endParaRPr lang="es-DO" sz="2400" dirty="0"/>
          </a:p>
        </p:txBody>
      </p:sp>
      <p:pic>
        <p:nvPicPr>
          <p:cNvPr id="7" name="6 Marcador de posición de imagen"/>
          <p:cNvPicPr>
            <a:picLocks noGrp="1" noChangeAspect="1"/>
          </p:cNvPicPr>
          <p:nvPr>
            <p:ph type="pic" idx="1"/>
          </p:nvPr>
        </p:nvPicPr>
        <p:blipFill>
          <a:blip r:embed="rId2">
            <a:extLst>
              <a:ext uri="{28A0092B-C50C-407E-A947-70E740481C1C}">
                <a14:useLocalDpi xmlns:a14="http://schemas.microsoft.com/office/drawing/2010/main" val="0"/>
              </a:ext>
            </a:extLst>
          </a:blip>
          <a:srcRect l="5385" r="5385"/>
          <a:stretch>
            <a:fillRect/>
          </a:stretch>
        </p:blipFill>
        <p:spPr/>
      </p:pic>
      <p:sp>
        <p:nvSpPr>
          <p:cNvPr id="6" name="5 Marcador de texto"/>
          <p:cNvSpPr>
            <a:spLocks noGrp="1"/>
          </p:cNvSpPr>
          <p:nvPr>
            <p:ph type="body" sz="half" idx="2"/>
          </p:nvPr>
        </p:nvSpPr>
        <p:spPr>
          <a:xfrm>
            <a:off x="1792288" y="5367338"/>
            <a:ext cx="5486400" cy="1085998"/>
          </a:xfrm>
        </p:spPr>
        <p:txBody>
          <a:bodyPr>
            <a:normAutofit/>
          </a:bodyPr>
          <a:lstStyle/>
          <a:p>
            <a:pPr algn="ctr"/>
            <a:r>
              <a:rPr lang="es-DO" sz="2400" b="1" dirty="0" smtClean="0">
                <a:solidFill>
                  <a:srgbClr val="FF0000"/>
                </a:solidFill>
              </a:rPr>
              <a:t>PON GUARDA A MI BOCA OH SEÑOR, Y GUARDA LA PUERTA DE MIS LABIOS</a:t>
            </a:r>
            <a:endParaRPr lang="es-DO" sz="2400" b="1" dirty="0">
              <a:solidFill>
                <a:srgbClr val="FF0000"/>
              </a:solidFill>
            </a:endParaRPr>
          </a:p>
        </p:txBody>
      </p:sp>
    </p:spTree>
    <p:extLst>
      <p:ext uri="{BB962C8B-B14F-4D97-AF65-F5344CB8AC3E}">
        <p14:creationId xmlns:p14="http://schemas.microsoft.com/office/powerpoint/2010/main" val="6135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LA LENGUA ES UN FUEGO</a:t>
            </a:r>
            <a:endParaRPr lang="es-D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35518"/>
            <a:ext cx="9144000" cy="5444184"/>
          </a:xfrm>
        </p:spPr>
      </p:pic>
    </p:spTree>
    <p:extLst>
      <p:ext uri="{BB962C8B-B14F-4D97-AF65-F5344CB8AC3E}">
        <p14:creationId xmlns:p14="http://schemas.microsoft.com/office/powerpoint/2010/main" val="41525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DO"/>
          </a:p>
        </p:txBody>
      </p:sp>
      <p:sp>
        <p:nvSpPr>
          <p:cNvPr id="3" name="2 Marcador de contenido"/>
          <p:cNvSpPr>
            <a:spLocks noGrp="1"/>
          </p:cNvSpPr>
          <p:nvPr>
            <p:ph idx="1"/>
          </p:nvPr>
        </p:nvSpPr>
        <p:spPr>
          <a:xfrm>
            <a:off x="3707904" y="620688"/>
            <a:ext cx="4978896" cy="5505475"/>
          </a:xfrm>
        </p:spPr>
        <p:style>
          <a:lnRef idx="2">
            <a:schemeClr val="accent2"/>
          </a:lnRef>
          <a:fillRef idx="1">
            <a:schemeClr val="lt1"/>
          </a:fillRef>
          <a:effectRef idx="0">
            <a:schemeClr val="accent2"/>
          </a:effectRef>
          <a:fontRef idx="minor">
            <a:schemeClr val="dk1"/>
          </a:fontRef>
        </p:style>
        <p:txBody>
          <a:bodyPr/>
          <a:lstStyle/>
          <a:p>
            <a:pPr algn="just"/>
            <a:r>
              <a:rPr lang="es-DO" dirty="0"/>
              <a:t>Toda naturaleza de bestias, de aves, de serpientes y de seres del mar, </a:t>
            </a:r>
            <a:r>
              <a:rPr lang="es-DO" b="1" dirty="0">
                <a:solidFill>
                  <a:schemeClr val="accent2">
                    <a:lumMod val="75000"/>
                  </a:schemeClr>
                </a:solidFill>
              </a:rPr>
              <a:t>se doma </a:t>
            </a:r>
            <a:r>
              <a:rPr lang="es-DO" dirty="0"/>
              <a:t>y ha sido domada por la naturaleza humana</a:t>
            </a:r>
            <a:r>
              <a:rPr lang="es-DO" dirty="0" smtClean="0"/>
              <a:t>;</a:t>
            </a:r>
            <a:r>
              <a:rPr lang="es-DO" b="1" baseline="30000" dirty="0"/>
              <a:t> </a:t>
            </a:r>
            <a:r>
              <a:rPr lang="es-DO" b="1" dirty="0">
                <a:solidFill>
                  <a:schemeClr val="accent2">
                    <a:lumMod val="75000"/>
                  </a:schemeClr>
                </a:solidFill>
              </a:rPr>
              <a:t>pero ningún hombre puede domar la lengua,</a:t>
            </a:r>
            <a:r>
              <a:rPr lang="es-DO" dirty="0"/>
              <a:t> que es un mal que no puede ser refrenado, llena de veneno mortal.</a:t>
            </a:r>
          </a:p>
        </p:txBody>
      </p:sp>
      <p:sp>
        <p:nvSpPr>
          <p:cNvPr id="5" name="4 Marcador de texto"/>
          <p:cNvSpPr>
            <a:spLocks noGrp="1"/>
          </p:cNvSpPr>
          <p:nvPr>
            <p:ph type="body" sz="half" idx="2"/>
          </p:nvPr>
        </p:nvSpPr>
        <p:spPr/>
        <p:txBody>
          <a:bodyPr/>
          <a:lstStyle/>
          <a:p>
            <a:endParaRPr lang="es-DO"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3384376" cy="6336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19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MALOS USOS </a:t>
            </a:r>
            <a:r>
              <a:rPr lang="es-DO" dirty="0" smtClean="0"/>
              <a:t>DE LA LENGUA</a:t>
            </a:r>
            <a:endParaRPr lang="es-DO" dirty="0"/>
          </a:p>
        </p:txBody>
      </p:sp>
      <p:sp>
        <p:nvSpPr>
          <p:cNvPr id="3" name="2 Marcador de contenido"/>
          <p:cNvSpPr>
            <a:spLocks noGrp="1"/>
          </p:cNvSpPr>
          <p:nvPr>
            <p:ph idx="1"/>
          </p:nvPr>
        </p:nvSpPr>
        <p:spPr/>
        <p:txBody>
          <a:bodyPr>
            <a:normAutofit fontScale="92500" lnSpcReduction="10000"/>
          </a:bodyPr>
          <a:lstStyle/>
          <a:p>
            <a:pPr algn="just"/>
            <a:r>
              <a:rPr lang="es-DO" u="sng" dirty="0" smtClean="0">
                <a:solidFill>
                  <a:srgbClr val="FF0000"/>
                </a:solidFill>
              </a:rPr>
              <a:t>Mentir</a:t>
            </a:r>
            <a:r>
              <a:rPr lang="es-DO" dirty="0" smtClean="0"/>
              <a:t> = Afirmar lo que se sabe que es falso; inducir a error".</a:t>
            </a:r>
          </a:p>
          <a:p>
            <a:pPr algn="just"/>
            <a:r>
              <a:rPr lang="es-DO" dirty="0" smtClean="0"/>
              <a:t>Hay tantas formas de mentir que tal vez en esto estaba pensando el legislador que exige al que va a dar su testimonio en una corte con su mano izquierda en la Biblia y la derecha levantada, debe jurar decir: </a:t>
            </a:r>
            <a:r>
              <a:rPr lang="es-DO" dirty="0" smtClean="0">
                <a:solidFill>
                  <a:schemeClr val="accent6">
                    <a:lumMod val="75000"/>
                  </a:schemeClr>
                </a:solidFill>
              </a:rPr>
              <a:t>«La verdad, toda la verdad y nada mas que la verdad</a:t>
            </a:r>
            <a:r>
              <a:rPr lang="es-DO" dirty="0" smtClean="0"/>
              <a:t>»</a:t>
            </a:r>
          </a:p>
          <a:p>
            <a:pPr algn="just"/>
            <a:r>
              <a:rPr lang="es-DO" dirty="0" smtClean="0"/>
              <a:t>Una de las formar de mentir y perjurar. </a:t>
            </a:r>
          </a:p>
          <a:p>
            <a:pPr algn="just"/>
            <a:r>
              <a:rPr lang="es-DO" u="sng" dirty="0" smtClean="0">
                <a:solidFill>
                  <a:srgbClr val="FF0000"/>
                </a:solidFill>
              </a:rPr>
              <a:t>Perjurar</a:t>
            </a:r>
            <a:r>
              <a:rPr lang="es-DO" dirty="0" smtClean="0"/>
              <a:t>  =  mentir bajo juramento.</a:t>
            </a:r>
          </a:p>
          <a:p>
            <a:endParaRPr lang="es-DO" dirty="0" smtClean="0"/>
          </a:p>
        </p:txBody>
      </p:sp>
    </p:spTree>
    <p:extLst>
      <p:ext uri="{BB962C8B-B14F-4D97-AF65-F5344CB8AC3E}">
        <p14:creationId xmlns:p14="http://schemas.microsoft.com/office/powerpoint/2010/main" val="29966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TEXTOS BIBLICOS</a:t>
            </a:r>
            <a:endParaRPr lang="es-DO" dirty="0"/>
          </a:p>
        </p:txBody>
      </p:sp>
      <p:sp>
        <p:nvSpPr>
          <p:cNvPr id="3" name="2 Marcador de contenido"/>
          <p:cNvSpPr>
            <a:spLocks noGrp="1"/>
          </p:cNvSpPr>
          <p:nvPr>
            <p:ph idx="1"/>
          </p:nvPr>
        </p:nvSpPr>
        <p:spPr>
          <a:xfrm>
            <a:off x="457200" y="1600200"/>
            <a:ext cx="8229600" cy="4781128"/>
          </a:xfrm>
        </p:spPr>
        <p:txBody>
          <a:bodyPr>
            <a:normAutofit fontScale="92500" lnSpcReduction="20000"/>
          </a:bodyPr>
          <a:lstStyle/>
          <a:p>
            <a:pPr algn="just"/>
            <a:r>
              <a:rPr lang="es-DO" dirty="0" smtClean="0"/>
              <a:t>«Así </a:t>
            </a:r>
            <a:r>
              <a:rPr lang="es-DO" dirty="0"/>
              <a:t>que </a:t>
            </a:r>
            <a:r>
              <a:rPr lang="es-DO" dirty="0">
                <a:solidFill>
                  <a:srgbClr val="FF0000"/>
                </a:solidFill>
              </a:rPr>
              <a:t>dejen las mentiras y «díganse siempre la verda</a:t>
            </a:r>
            <a:r>
              <a:rPr lang="es-DO" dirty="0"/>
              <a:t>d unos a otros»  porque todos formamos parte del mismo cuerpo</a:t>
            </a:r>
            <a:r>
              <a:rPr lang="es-DO" dirty="0" smtClean="0"/>
              <a:t>.» (Efesios 4:25)</a:t>
            </a:r>
          </a:p>
          <a:p>
            <a:pPr algn="just"/>
            <a:r>
              <a:rPr lang="es-DO" dirty="0" smtClean="0"/>
              <a:t>«reconociendo </a:t>
            </a:r>
            <a:r>
              <a:rPr lang="es-DO" dirty="0"/>
              <a:t>esto: que la ley no ha sido </a:t>
            </a:r>
            <a:r>
              <a:rPr lang="es-DO" dirty="0" smtClean="0"/>
              <a:t>dad </a:t>
            </a:r>
            <a:r>
              <a:rPr lang="es-DO" dirty="0"/>
              <a:t>para el justo, sino para los transgresores y rebeldes, para los impíos y pecadores, para los irreverentes y profanos, para los parricidas y matricidas, para los homicidas, para los inmorales, homosexuales, secuestradores, mentirosos, </a:t>
            </a:r>
            <a:r>
              <a:rPr lang="es-DO" dirty="0">
                <a:solidFill>
                  <a:srgbClr val="FF0000"/>
                </a:solidFill>
              </a:rPr>
              <a:t>los que juran en falso</a:t>
            </a:r>
            <a:r>
              <a:rPr lang="es-DO" dirty="0"/>
              <a:t>, y para cualquier otra cosa que es contraria a la sana </a:t>
            </a:r>
            <a:r>
              <a:rPr lang="es-DO" dirty="0" smtClean="0"/>
              <a:t>doctrina» (1 Timoteo 1:9-10)</a:t>
            </a:r>
          </a:p>
          <a:p>
            <a:endParaRPr lang="es-DO" dirty="0"/>
          </a:p>
        </p:txBody>
      </p:sp>
    </p:spTree>
    <p:extLst>
      <p:ext uri="{BB962C8B-B14F-4D97-AF65-F5344CB8AC3E}">
        <p14:creationId xmlns:p14="http://schemas.microsoft.com/office/powerpoint/2010/main" val="28846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2277</Words>
  <Application>Microsoft Office PowerPoint</Application>
  <PresentationFormat>Presentación en pantalla (4:3)</PresentationFormat>
  <Paragraphs>179</Paragraphs>
  <Slides>54</Slides>
  <Notes>0</Notes>
  <HiddenSlides>0</HiddenSlides>
  <MMClips>0</MMClips>
  <ScaleCrop>false</ScaleCrop>
  <HeadingPairs>
    <vt:vector size="4" baseType="variant">
      <vt:variant>
        <vt:lpstr>Tema</vt:lpstr>
      </vt:variant>
      <vt:variant>
        <vt:i4>3</vt:i4>
      </vt:variant>
      <vt:variant>
        <vt:lpstr>Títulos de diapositiva</vt:lpstr>
      </vt:variant>
      <vt:variant>
        <vt:i4>54</vt:i4>
      </vt:variant>
    </vt:vector>
  </HeadingPairs>
  <TitlesOfParts>
    <vt:vector size="57" baseType="lpstr">
      <vt:lpstr>Tema de Office</vt:lpstr>
      <vt:lpstr>Módulo</vt:lpstr>
      <vt:lpstr>1_Tema de Office</vt:lpstr>
      <vt:lpstr>  Salmos 141:3 </vt:lpstr>
      <vt:lpstr>ORACION: SEÑOR CUIDA MI LENGUA</vt:lpstr>
      <vt:lpstr>Presentación de PowerPoint</vt:lpstr>
      <vt:lpstr>SANTIAGO 3:1-8</vt:lpstr>
      <vt:lpstr>SANTIAGO 3:1-8</vt:lpstr>
      <vt:lpstr>LA LENGUA ES UN FUEGO</vt:lpstr>
      <vt:lpstr>Presentación de PowerPoint</vt:lpstr>
      <vt:lpstr>MALOS USOS DE LA LENGUA</vt:lpstr>
      <vt:lpstr>TEXTOS BIBLICOS</vt:lpstr>
      <vt:lpstr>MALOS USOS DE LA LENGUA</vt:lpstr>
      <vt:lpstr>TEXTOS BIBLICOS</vt:lpstr>
      <vt:lpstr>TEXTOS BIBLICOS</vt:lpstr>
      <vt:lpstr>OTROS PECADOS QUE SE PUEDEN COMETER CON LA LENGUA</vt:lpstr>
      <vt:lpstr>PECADOS DE LA LENGUA</vt:lpstr>
      <vt:lpstr>TEXTOS BIBLICOS</vt:lpstr>
      <vt:lpstr>MALOS USOS DE LA LENGUA</vt:lpstr>
      <vt:lpstr>TEXTOS BIBLICOS</vt:lpstr>
      <vt:lpstr>TEXTOS BIBLICOS SOBRE QUEJARSE</vt:lpstr>
      <vt:lpstr>TEXTOS BIBLICOS</vt:lpstr>
      <vt:lpstr>Presentación de PowerPoint</vt:lpstr>
      <vt:lpstr>NUMEROS 14:20-24</vt:lpstr>
      <vt:lpstr>MAL USO DE LA LENGUA</vt:lpstr>
      <vt:lpstr>TEXTOS BIBLICOS</vt:lpstr>
      <vt:lpstr>MALOS USOS DE LA LENGUA</vt:lpstr>
      <vt:lpstr>TEXTOS BIBLICOS</vt:lpstr>
      <vt:lpstr>TEXTOS BIBLICOS</vt:lpstr>
      <vt:lpstr>TEXTOS BIBLICOS </vt:lpstr>
      <vt:lpstr>Presentación de PowerPoint</vt:lpstr>
      <vt:lpstr>MALOS USOS DE LA LENGUA</vt:lpstr>
      <vt:lpstr>TEXTOS BIBLICOS –JACTARSE-</vt:lpstr>
      <vt:lpstr>TEXTO BIBLICOS</vt:lpstr>
      <vt:lpstr>Presentación de PowerPoint</vt:lpstr>
      <vt:lpstr>MATEO 7:1-5</vt:lpstr>
      <vt:lpstr> TEXTOS </vt:lpstr>
      <vt:lpstr>MAL USO DE LA LENGUA</vt:lpstr>
      <vt:lpstr>Presentación de PowerPoint</vt:lpstr>
      <vt:lpstr>TEXTOS BIBLICOS</vt:lpstr>
      <vt:lpstr>EL BUEN USO DE LA LENGUA</vt:lpstr>
      <vt:lpstr>PALABRAS CON GRACIA</vt:lpstr>
      <vt:lpstr>SAZONADAS CON SAL</vt:lpstr>
      <vt:lpstr>PARA QUE SEPAN COMO RESPONDER A CADA UNO</vt:lpstr>
      <vt:lpstr>Presentación de PowerPoint</vt:lpstr>
      <vt:lpstr>Presentación de PowerPoint</vt:lpstr>
      <vt:lpstr>PARA EDIFICAR A LOS DEMAS</vt:lpstr>
      <vt:lpstr>CONCLUSIONES</vt:lpstr>
      <vt:lpstr>CONCLUSIONES</vt:lpstr>
      <vt:lpstr>CONCLUSIONES (RECAPITULANDO)</vt:lpstr>
      <vt:lpstr>CONCLUSIONES (RECAPITULANDO)</vt:lpstr>
      <vt:lpstr>CONCLUSIONES (RECAPITULANDO)</vt:lpstr>
      <vt:lpstr>CONCLUSIONES (RECAPITULANDO)</vt:lpstr>
      <vt:lpstr>CONCLUSIONES (RECAPITULANDO)</vt:lpstr>
      <vt:lpstr>USE LA LENGUA PARA BIEN</vt:lpstr>
      <vt:lpstr>TODO COMIENZA EN LA MENTE</vt:lpstr>
      <vt:lpstr>  Salmos 141:3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58</cp:revision>
  <dcterms:created xsi:type="dcterms:W3CDTF">2017-02-01T15:19:23Z</dcterms:created>
  <dcterms:modified xsi:type="dcterms:W3CDTF">2017-03-30T21:15:40Z</dcterms:modified>
</cp:coreProperties>
</file>