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7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80" r:id="rId3"/>
    <p:sldMasterId id="2147483795" r:id="rId4"/>
    <p:sldMasterId id="2147483807" r:id="rId5"/>
    <p:sldMasterId id="2147483819" r:id="rId6"/>
    <p:sldMasterId id="2147483837" r:id="rId7"/>
    <p:sldMasterId id="2147483855" r:id="rId8"/>
  </p:sldMasterIdLst>
  <p:notesMasterIdLst>
    <p:notesMasterId r:id="rId47"/>
  </p:notesMasterIdLst>
  <p:sldIdLst>
    <p:sldId id="256" r:id="rId9"/>
    <p:sldId id="257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94" r:id="rId27"/>
    <p:sldId id="291" r:id="rId28"/>
    <p:sldId id="276" r:id="rId29"/>
    <p:sldId id="277" r:id="rId30"/>
    <p:sldId id="278" r:id="rId31"/>
    <p:sldId id="279" r:id="rId32"/>
    <p:sldId id="281" r:id="rId33"/>
    <p:sldId id="280" r:id="rId34"/>
    <p:sldId id="282" r:id="rId35"/>
    <p:sldId id="283" r:id="rId36"/>
    <p:sldId id="284" r:id="rId37"/>
    <p:sldId id="285" r:id="rId38"/>
    <p:sldId id="286" r:id="rId39"/>
    <p:sldId id="287" r:id="rId40"/>
    <p:sldId id="293" r:id="rId41"/>
    <p:sldId id="288" r:id="rId42"/>
    <p:sldId id="292" r:id="rId43"/>
    <p:sldId id="290" r:id="rId44"/>
    <p:sldId id="295" r:id="rId45"/>
    <p:sldId id="289" r:id="rId46"/>
  </p:sldIdLst>
  <p:sldSz cx="9144000" cy="6858000" type="screen4x3"/>
  <p:notesSz cx="6858000" cy="9144000"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F559"/>
    <a:srgbClr val="B3C9E3"/>
    <a:srgbClr val="008BBC"/>
    <a:srgbClr val="04D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31BDE-1BF9-43D2-A69A-823D6E37A340}" type="datetimeFigureOut">
              <a:rPr lang="es-DO" smtClean="0"/>
              <a:t>16/03/2017</a:t>
            </a:fld>
            <a:endParaRPr lang="es-D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D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66C2C-0A02-43E5-B91E-EAA39A32BE7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13232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D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66C2C-0A02-43E5-B91E-EAA39A32BE72}" type="slidenum">
              <a:rPr lang="es-DO" smtClean="0"/>
              <a:t>23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86354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>
                <a:solidFill>
                  <a:srgbClr val="564B3C"/>
                </a:solidFill>
              </a:rPr>
              <a:pPr/>
              <a:t>3/16/2017</a:t>
            </a:fld>
            <a:endParaRPr lang="en-US" dirty="0">
              <a:solidFill>
                <a:srgbClr val="564B3C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64B3C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>
                <a:solidFill>
                  <a:srgbClr val="93A299">
                    <a:lumMod val="5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93A29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915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>
                <a:solidFill>
                  <a:srgbClr val="564B3C"/>
                </a:solidFill>
              </a:rPr>
              <a:pPr/>
              <a:t>3/16/2017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>
                <a:solidFill>
                  <a:srgbClr val="564B3C"/>
                </a:solidFill>
              </a:rPr>
              <a:pPr/>
              <a:t>‹Nº›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41108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6F9B8CD-342D-4579-98EC-A8FD6B7370E1}" type="datetimeFigureOut">
              <a:rPr lang="en-US" smtClean="0">
                <a:solidFill>
                  <a:srgbClr val="564B3C"/>
                </a:solidFill>
              </a:rPr>
              <a:pPr algn="r"/>
              <a:t>3/16/2017</a:t>
            </a:fld>
            <a:endParaRPr lang="en-US" dirty="0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BBB5E19-F10A-4C2F-BF6F-11C513378A2E}" type="slidenum">
              <a:rPr lang="en-US" smtClean="0">
                <a:solidFill>
                  <a:srgbClr val="564B3C"/>
                </a:solidFill>
              </a:rPr>
              <a:pPr algn="ctr"/>
              <a:t>‹Nº›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26460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6F9B8CD-342D-4579-98EC-A8FD6B7370E1}" type="datetimeFigureOut">
              <a:rPr lang="en-US" smtClean="0">
                <a:solidFill>
                  <a:srgbClr val="564B3C"/>
                </a:solidFill>
              </a:rPr>
              <a:pPr algn="r"/>
              <a:t>3/16/2017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BBB5E19-F10A-4C2F-BF6F-11C513378A2E}" type="slidenum">
              <a:rPr lang="en-US" smtClean="0">
                <a:solidFill>
                  <a:srgbClr val="564B3C"/>
                </a:solidFill>
              </a:rPr>
              <a:pPr algn="ctr"/>
              <a:t>‹Nº›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21949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BAEB-D041-42EB-87C0-B04CD3569E27}" type="datetimeFigureOut">
              <a:rPr lang="es-DO" smtClean="0"/>
              <a:pPr/>
              <a:t>16/03/2017</a:t>
            </a:fld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D0F77BA7-A950-4070-AFED-B3414707FC4C}" type="slidenum">
              <a:rPr lang="es-DO" smtClean="0"/>
              <a:pPr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28411730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BAEB-D041-42EB-87C0-B04CD3569E27}" type="datetimeFigureOut">
              <a:rPr lang="es-DO" smtClean="0"/>
              <a:pPr/>
              <a:t>16/03/2017</a:t>
            </a:fld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D0F77BA7-A950-4070-AFED-B3414707FC4C}" type="slidenum">
              <a:rPr lang="es-DO" smtClean="0"/>
              <a:pPr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93270433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BAEB-D041-42EB-87C0-B04CD3569E27}" type="datetimeFigureOut">
              <a:rPr lang="es-DO" smtClean="0"/>
              <a:pPr/>
              <a:t>16/03/2017</a:t>
            </a:fld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D0F77BA7-A950-4070-AFED-B3414707FC4C}" type="slidenum">
              <a:rPr lang="es-DO" smtClean="0"/>
              <a:pPr/>
              <a:t>‹Nº›</a:t>
            </a:fld>
            <a:endParaRPr lang="es-DO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31928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BAEB-D041-42EB-87C0-B04CD3569E27}" type="datetimeFigureOut">
              <a:rPr lang="es-DO" smtClean="0"/>
              <a:pPr/>
              <a:t>16/03/2017</a:t>
            </a:fld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D0F77BA7-A950-4070-AFED-B3414707FC4C}" type="slidenum">
              <a:rPr lang="es-DO" smtClean="0"/>
              <a:pPr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65924329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BAEB-D041-42EB-87C0-B04CD3569E27}" type="datetimeFigureOut">
              <a:rPr lang="es-DO" smtClean="0"/>
              <a:pPr/>
              <a:t>16/03/2017</a:t>
            </a:fld>
            <a:endParaRPr lang="es-D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7BA7-A950-4070-AFED-B3414707FC4C}" type="slidenum">
              <a:rPr lang="es-DO" smtClean="0"/>
              <a:pPr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47328297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BAEB-D041-42EB-87C0-B04CD3569E27}" type="datetimeFigureOut">
              <a:rPr lang="es-DO" smtClean="0"/>
              <a:pPr/>
              <a:t>16/03/2017</a:t>
            </a:fld>
            <a:endParaRPr lang="es-D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7BA7-A950-4070-AFED-B3414707FC4C}" type="slidenum">
              <a:rPr lang="es-DO" smtClean="0"/>
              <a:pPr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17670486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>
                <a:solidFill>
                  <a:srgbClr val="564B3C"/>
                </a:solidFill>
              </a:rPr>
              <a:pPr/>
              <a:t>3/16/2017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>
                <a:solidFill>
                  <a:srgbClr val="564B3C"/>
                </a:solidFill>
              </a:rPr>
              <a:pPr/>
              <a:t>‹Nº›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73267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E6F9B8CD-342D-4579-98EC-A8FD6B7370E1}" type="datetimeFigureOut">
              <a:rPr lang="en-US" smtClean="0">
                <a:solidFill>
                  <a:srgbClr val="564B3C"/>
                </a:solidFill>
              </a:rPr>
              <a:pPr/>
              <a:t>3/16/2017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2BBB5E19-F10A-4C2F-BF6F-11C513378A2E}" type="slidenum">
              <a:rPr lang="en-US" smtClean="0">
                <a:solidFill>
                  <a:srgbClr val="564B3C"/>
                </a:solidFill>
              </a:rPr>
              <a:pPr/>
              <a:t>‹Nº›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50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>
                <a:solidFill>
                  <a:srgbClr val="564B3C"/>
                </a:solidFill>
              </a:rPr>
              <a:pPr/>
              <a:t>3/16/2017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>
                <a:solidFill>
                  <a:srgbClr val="564B3C"/>
                </a:solidFill>
              </a:rPr>
              <a:pPr/>
              <a:t>‹Nº›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97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>
                <a:solidFill>
                  <a:srgbClr val="564B3C"/>
                </a:solidFill>
              </a:rPr>
              <a:pPr/>
              <a:t>3/16/2017</a:t>
            </a:fld>
            <a:endParaRPr lang="en-US" dirty="0">
              <a:solidFill>
                <a:srgbClr val="564B3C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64B3C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>
                <a:solidFill>
                  <a:srgbClr val="93A299">
                    <a:lumMod val="5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93A299">
                  <a:lumMod val="50000"/>
                </a:srgbClr>
              </a:solidFill>
            </a:endParaRPr>
          </a:p>
        </p:txBody>
      </p:sp>
      <p:sp>
        <p:nvSpPr>
          <p:cNvPr id="10" name="9 Rectángulo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6F9B8CD-342D-4579-98EC-A8FD6B7370E1}" type="datetimeFigureOut">
              <a:rPr lang="en-US" smtClean="0">
                <a:solidFill>
                  <a:srgbClr val="564B3C"/>
                </a:solidFill>
              </a:rPr>
              <a:pPr algn="r"/>
              <a:t>3/16/2017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BBB5E19-F10A-4C2F-BF6F-11C513378A2E}" type="slidenum">
              <a:rPr lang="en-US" smtClean="0">
                <a:solidFill>
                  <a:srgbClr val="564B3C"/>
                </a:solidFill>
              </a:rPr>
              <a:pPr algn="ctr"/>
              <a:t>‹Nº›</a:t>
            </a:fld>
            <a:endParaRPr lang="en-US">
              <a:solidFill>
                <a:srgbClr val="564B3C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>
                <a:solidFill>
                  <a:srgbClr val="564B3C"/>
                </a:solidFill>
              </a:rPr>
              <a:pPr/>
              <a:t>3/16/2017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>
                <a:solidFill>
                  <a:srgbClr val="564B3C"/>
                </a:solidFill>
              </a:rPr>
              <a:pPr/>
              <a:t>‹Nº›</a:t>
            </a:fld>
            <a:endParaRPr lang="en-US">
              <a:solidFill>
                <a:srgbClr val="564B3C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>
                <a:solidFill>
                  <a:srgbClr val="564B3C"/>
                </a:solidFill>
              </a:rPr>
              <a:pPr/>
              <a:t>3/16/2017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>
                <a:solidFill>
                  <a:srgbClr val="564B3C"/>
                </a:solidFill>
              </a:rPr>
              <a:pPr/>
              <a:t>‹Nº›</a:t>
            </a:fld>
            <a:endParaRPr lang="en-US">
              <a:solidFill>
                <a:srgbClr val="564B3C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>
                <a:solidFill>
                  <a:srgbClr val="564B3C"/>
                </a:solidFill>
              </a:rPr>
              <a:pPr/>
              <a:t>3/16/2017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>
                <a:solidFill>
                  <a:srgbClr val="564B3C"/>
                </a:solidFill>
              </a:rPr>
              <a:pPr/>
              <a:t>‹Nº›</a:t>
            </a:fld>
            <a:endParaRPr lang="en-US">
              <a:solidFill>
                <a:srgbClr val="564B3C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6F9B8CD-342D-4579-98EC-A8FD6B7370E1}" type="datetimeFigureOut">
              <a:rPr lang="en-US" smtClean="0">
                <a:solidFill>
                  <a:srgbClr val="564B3C"/>
                </a:solidFill>
              </a:rPr>
              <a:pPr algn="r"/>
              <a:t>3/16/2017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BBB5E19-F10A-4C2F-BF6F-11C513378A2E}" type="slidenum">
              <a:rPr lang="en-US" smtClean="0">
                <a:solidFill>
                  <a:srgbClr val="564B3C"/>
                </a:solidFill>
              </a:rPr>
              <a:pPr algn="ctr"/>
              <a:t>‹Nº›</a:t>
            </a:fld>
            <a:endParaRPr lang="en-US">
              <a:solidFill>
                <a:srgbClr val="564B3C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>
                <a:solidFill>
                  <a:srgbClr val="564B3C"/>
                </a:solidFill>
              </a:rPr>
              <a:pPr/>
              <a:t>3/16/2017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>
                <a:solidFill>
                  <a:srgbClr val="564B3C"/>
                </a:solidFill>
              </a:rPr>
              <a:pPr/>
              <a:t>‹Nº›</a:t>
            </a:fld>
            <a:endParaRPr lang="en-US">
              <a:solidFill>
                <a:srgbClr val="564B3C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6F9B8CD-342D-4579-98EC-A8FD6B7370E1}" type="datetimeFigureOut">
              <a:rPr lang="en-US" smtClean="0">
                <a:solidFill>
                  <a:srgbClr val="564B3C"/>
                </a:solidFill>
              </a:rPr>
              <a:pPr algn="r"/>
              <a:t>3/16/2017</a:t>
            </a:fld>
            <a:endParaRPr lang="en-US" dirty="0">
              <a:solidFill>
                <a:srgbClr val="564B3C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BBB5E19-F10A-4C2F-BF6F-11C513378A2E}" type="slidenum">
              <a:rPr lang="en-US" smtClean="0">
                <a:solidFill>
                  <a:srgbClr val="564B3C"/>
                </a:solidFill>
              </a:rPr>
              <a:pPr algn="ctr"/>
              <a:t>‹Nº›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12" name="11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6F9B8CD-342D-4579-98EC-A8FD6B7370E1}" type="datetimeFigureOut">
              <a:rPr lang="en-US" smtClean="0">
                <a:solidFill>
                  <a:srgbClr val="564B3C"/>
                </a:solidFill>
              </a:rPr>
              <a:pPr algn="r"/>
              <a:t>3/16/2017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BBB5E19-F10A-4C2F-BF6F-11C513378A2E}" type="slidenum">
              <a:rPr lang="en-US" smtClean="0">
                <a:solidFill>
                  <a:srgbClr val="564B3C"/>
                </a:solidFill>
              </a:rPr>
              <a:pPr algn="ctr"/>
              <a:t>‹Nº›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6263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 algn="r"/>
            <a:fld id="{E6F9B8CD-342D-4579-98EC-A8FD6B7370E1}" type="datetimeFigureOut">
              <a:rPr lang="en-US" smtClean="0">
                <a:solidFill>
                  <a:srgbClr val="564B3C"/>
                </a:solidFill>
              </a:rPr>
              <a:pPr algn="r"/>
              <a:t>3/16/2017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 algn="ctr"/>
            <a:fld id="{2BBB5E19-F10A-4C2F-BF6F-11C513378A2E}" type="slidenum">
              <a:rPr lang="en-US" smtClean="0">
                <a:solidFill>
                  <a:srgbClr val="564B3C"/>
                </a:solidFill>
              </a:rPr>
              <a:pPr algn="ctr"/>
              <a:t>‹Nº›</a:t>
            </a:fld>
            <a:endParaRPr lang="en-US">
              <a:solidFill>
                <a:srgbClr val="564B3C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>
                <a:solidFill>
                  <a:srgbClr val="564B3C"/>
                </a:solidFill>
              </a:rPr>
              <a:pPr/>
              <a:t>3/16/2017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>
                <a:solidFill>
                  <a:srgbClr val="564B3C"/>
                </a:solidFill>
              </a:rPr>
              <a:pPr/>
              <a:t>‹Nº›</a:t>
            </a:fld>
            <a:endParaRPr lang="en-US">
              <a:solidFill>
                <a:srgbClr val="564B3C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>
                <a:solidFill>
                  <a:srgbClr val="564B3C"/>
                </a:solidFill>
              </a:rPr>
              <a:pPr/>
              <a:t>3/16/2017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>
                <a:solidFill>
                  <a:srgbClr val="564B3C"/>
                </a:solidFill>
              </a:rPr>
              <a:pPr/>
              <a:t>‹Nº›</a:t>
            </a:fld>
            <a:endParaRPr lang="en-US">
              <a:solidFill>
                <a:srgbClr val="564B3C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>
                <a:solidFill>
                  <a:srgbClr val="564B3C"/>
                </a:solidFill>
              </a:rPr>
              <a:pPr/>
              <a:t>3/16/2017</a:t>
            </a:fld>
            <a:endParaRPr lang="en-US" dirty="0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>
                <a:solidFill>
                  <a:srgbClr val="93A299">
                    <a:lumMod val="5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93A29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924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6F9B8CD-342D-4579-98EC-A8FD6B7370E1}" type="datetimeFigureOut">
              <a:rPr lang="en-US" smtClean="0">
                <a:solidFill>
                  <a:srgbClr val="564B3C"/>
                </a:solidFill>
              </a:rPr>
              <a:pPr algn="r"/>
              <a:t>3/16/2017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BBB5E19-F10A-4C2F-BF6F-11C513378A2E}" type="slidenum">
              <a:rPr lang="en-US" smtClean="0">
                <a:solidFill>
                  <a:srgbClr val="564B3C"/>
                </a:solidFill>
              </a:rPr>
              <a:pPr algn="ctr"/>
              <a:t>‹Nº›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7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>
                <a:solidFill>
                  <a:srgbClr val="564B3C"/>
                </a:solidFill>
              </a:rPr>
              <a:pPr/>
              <a:t>3/16/2017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>
                <a:solidFill>
                  <a:srgbClr val="564B3C"/>
                </a:solidFill>
              </a:rPr>
              <a:pPr/>
              <a:t>‹Nº›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800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>
                <a:solidFill>
                  <a:srgbClr val="564B3C"/>
                </a:solidFill>
              </a:rPr>
              <a:pPr/>
              <a:t>3/16/2017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>
                <a:solidFill>
                  <a:srgbClr val="564B3C"/>
                </a:solidFill>
              </a:rPr>
              <a:pPr/>
              <a:t>‹Nº›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3734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>
                <a:solidFill>
                  <a:srgbClr val="564B3C"/>
                </a:solidFill>
              </a:rPr>
              <a:pPr/>
              <a:t>3/16/2017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>
                <a:solidFill>
                  <a:srgbClr val="564B3C"/>
                </a:solidFill>
              </a:rPr>
              <a:pPr/>
              <a:t>‹Nº›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087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6F9B8CD-342D-4579-98EC-A8FD6B7370E1}" type="datetimeFigureOut">
              <a:rPr lang="en-US" smtClean="0">
                <a:solidFill>
                  <a:srgbClr val="564B3C"/>
                </a:solidFill>
              </a:rPr>
              <a:pPr algn="r"/>
              <a:t>3/16/2017</a:t>
            </a:fld>
            <a:endParaRPr lang="en-US" dirty="0">
              <a:solidFill>
                <a:srgbClr val="564B3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>
              <a:solidFill>
                <a:srgbClr val="564B3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BBB5E19-F10A-4C2F-BF6F-11C513378A2E}" type="slidenum">
              <a:rPr lang="en-US" smtClean="0">
                <a:solidFill>
                  <a:srgbClr val="564B3C"/>
                </a:solidFill>
              </a:rPr>
              <a:pPr algn="ctr"/>
              <a:t>‹Nº›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1356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>
                <a:solidFill>
                  <a:srgbClr val="564B3C"/>
                </a:solidFill>
              </a:rPr>
              <a:pPr/>
              <a:t>3/16/2017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>
                <a:solidFill>
                  <a:srgbClr val="564B3C"/>
                </a:solidFill>
              </a:rPr>
              <a:pPr/>
              <a:t>‹Nº›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2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>
                <a:solidFill>
                  <a:srgbClr val="564B3C"/>
                </a:solidFill>
              </a:rPr>
              <a:pPr/>
              <a:t>3/16/2017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>
                <a:solidFill>
                  <a:srgbClr val="564B3C"/>
                </a:solidFill>
              </a:rPr>
              <a:pPr/>
              <a:t>‹Nº›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5550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6F9B8CD-342D-4579-98EC-A8FD6B7370E1}" type="datetimeFigureOut">
              <a:rPr lang="en-US" smtClean="0">
                <a:solidFill>
                  <a:srgbClr val="564B3C"/>
                </a:solidFill>
              </a:rPr>
              <a:pPr algn="r"/>
              <a:t>3/16/2017</a:t>
            </a:fld>
            <a:endParaRPr lang="en-US" dirty="0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BBB5E19-F10A-4C2F-BF6F-11C513378A2E}" type="slidenum">
              <a:rPr lang="en-US" smtClean="0">
                <a:solidFill>
                  <a:srgbClr val="564B3C"/>
                </a:solidFill>
              </a:rPr>
              <a:pPr algn="ctr"/>
              <a:t>‹Nº›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7922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pPr algn="r"/>
            <a:fld id="{E6F9B8CD-342D-4579-98EC-A8FD6B7370E1}" type="datetimeFigureOut">
              <a:rPr lang="en-US" smtClean="0">
                <a:solidFill>
                  <a:srgbClr val="564B3C"/>
                </a:solidFill>
              </a:rPr>
              <a:pPr algn="r"/>
              <a:t>3/16/2017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pPr algn="ctr"/>
            <a:fld id="{2BBB5E19-F10A-4C2F-BF6F-11C513378A2E}" type="slidenum">
              <a:rPr lang="en-US" smtClean="0">
                <a:solidFill>
                  <a:srgbClr val="564B3C"/>
                </a:solidFill>
              </a:rPr>
              <a:pPr algn="ctr"/>
              <a:t>‹Nº›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1362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6F9B8CD-342D-4579-98EC-A8FD6B7370E1}" type="datetimeFigureOut">
              <a:rPr lang="en-US" smtClean="0">
                <a:solidFill>
                  <a:srgbClr val="564B3C"/>
                </a:solidFill>
              </a:rPr>
              <a:pPr algn="r"/>
              <a:t>3/16/2017</a:t>
            </a:fld>
            <a:endParaRPr lang="en-US" dirty="0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BBB5E19-F10A-4C2F-BF6F-11C513378A2E}" type="slidenum">
              <a:rPr lang="en-US" smtClean="0">
                <a:solidFill>
                  <a:srgbClr val="564B3C"/>
                </a:solidFill>
              </a:rPr>
              <a:pPr algn="ctr"/>
              <a:t>‹Nº›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8545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6F9B8CD-342D-4579-98EC-A8FD6B7370E1}" type="datetimeFigureOut">
              <a:rPr lang="en-US" smtClean="0">
                <a:solidFill>
                  <a:srgbClr val="564B3C"/>
                </a:solidFill>
              </a:rPr>
              <a:pPr algn="r"/>
              <a:t>3/16/2017</a:t>
            </a:fld>
            <a:endParaRPr lang="en-US" dirty="0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BBB5E19-F10A-4C2F-BF6F-11C513378A2E}" type="slidenum">
              <a:rPr lang="en-US" smtClean="0">
                <a:solidFill>
                  <a:srgbClr val="564B3C"/>
                </a:solidFill>
              </a:rPr>
              <a:pPr algn="ctr"/>
              <a:t>‹Nº›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3919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6F9B8CD-342D-4579-98EC-A8FD6B7370E1}" type="datetimeFigureOut">
              <a:rPr lang="en-US" smtClean="0">
                <a:solidFill>
                  <a:srgbClr val="564B3C"/>
                </a:solidFill>
              </a:rPr>
              <a:pPr algn="r"/>
              <a:t>3/16/2017</a:t>
            </a:fld>
            <a:endParaRPr lang="en-US" dirty="0">
              <a:solidFill>
                <a:srgbClr val="564B3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>
              <a:solidFill>
                <a:srgbClr val="564B3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BBB5E19-F10A-4C2F-BF6F-11C513378A2E}" type="slidenum">
              <a:rPr lang="en-US" smtClean="0">
                <a:solidFill>
                  <a:srgbClr val="564B3C"/>
                </a:solidFill>
              </a:rPr>
              <a:pPr algn="ctr"/>
              <a:t>‹Nº›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0591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>
                <a:solidFill>
                  <a:srgbClr val="564B3C"/>
                </a:solidFill>
              </a:rPr>
              <a:pPr/>
              <a:t>3/16/2017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>
                <a:solidFill>
                  <a:srgbClr val="564B3C"/>
                </a:solidFill>
              </a:rPr>
              <a:pPr/>
              <a:t>‹Nº›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7429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>
                <a:solidFill>
                  <a:srgbClr val="564B3C"/>
                </a:solidFill>
              </a:rPr>
              <a:pPr/>
              <a:t>3/16/2017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>
                <a:solidFill>
                  <a:srgbClr val="564B3C"/>
                </a:solidFill>
              </a:rPr>
              <a:pPr/>
              <a:t>‹Nº›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9960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993BAEB-D041-42EB-87C0-B04CD3569E27}" type="datetimeFigureOut">
              <a:rPr lang="es-DO" smtClean="0"/>
              <a:pPr/>
              <a:t>16/03/2017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0F77BA7-A950-4070-AFED-B3414707FC4C}" type="slidenum">
              <a:rPr lang="es-DO" smtClean="0"/>
              <a:pPr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5899698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BAEB-D041-42EB-87C0-B04CD3569E27}" type="datetimeFigureOut">
              <a:rPr lang="es-DO" smtClean="0"/>
              <a:pPr/>
              <a:t>16/03/2017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7BA7-A950-4070-AFED-B3414707FC4C}" type="slidenum">
              <a:rPr lang="es-DO" smtClean="0"/>
              <a:pPr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2027150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993BAEB-D041-42EB-87C0-B04CD3569E27}" type="datetimeFigureOut">
              <a:rPr lang="es-DO" smtClean="0"/>
              <a:pPr/>
              <a:t>16/03/2017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0F77BA7-A950-4070-AFED-B3414707FC4C}" type="slidenum">
              <a:rPr lang="es-DO" smtClean="0"/>
              <a:pPr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295206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>
                <a:solidFill>
                  <a:srgbClr val="564B3C"/>
                </a:solidFill>
              </a:rPr>
              <a:pPr/>
              <a:t>3/16/2017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>
                <a:solidFill>
                  <a:srgbClr val="564B3C"/>
                </a:solidFill>
              </a:rPr>
              <a:pPr/>
              <a:t>‹Nº›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6835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BAEB-D041-42EB-87C0-B04CD3569E27}" type="datetimeFigureOut">
              <a:rPr lang="es-DO" smtClean="0"/>
              <a:pPr/>
              <a:t>16/03/2017</a:t>
            </a:fld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7BA7-A950-4070-AFED-B3414707FC4C}" type="slidenum">
              <a:rPr lang="es-DO" smtClean="0"/>
              <a:pPr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9127832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BAEB-D041-42EB-87C0-B04CD3569E27}" type="datetimeFigureOut">
              <a:rPr lang="es-DO" smtClean="0"/>
              <a:pPr/>
              <a:t>16/03/2017</a:t>
            </a:fld>
            <a:endParaRPr lang="es-D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7BA7-A950-4070-AFED-B3414707FC4C}" type="slidenum">
              <a:rPr lang="es-DO" smtClean="0"/>
              <a:pPr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3662285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BAEB-D041-42EB-87C0-B04CD3569E27}" type="datetimeFigureOut">
              <a:rPr lang="es-DO" smtClean="0"/>
              <a:pPr/>
              <a:t>16/03/2017</a:t>
            </a:fld>
            <a:endParaRPr lang="es-D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7BA7-A950-4070-AFED-B3414707FC4C}" type="slidenum">
              <a:rPr lang="es-DO" smtClean="0"/>
              <a:pPr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1505579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BAEB-D041-42EB-87C0-B04CD3569E27}" type="datetimeFigureOut">
              <a:rPr lang="es-DO" smtClean="0"/>
              <a:pPr/>
              <a:t>16/03/2017</a:t>
            </a:fld>
            <a:endParaRPr lang="es-D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7BA7-A950-4070-AFED-B3414707FC4C}" type="slidenum">
              <a:rPr lang="es-DO" smtClean="0"/>
              <a:pPr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6221527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993BAEB-D041-42EB-87C0-B04CD3569E27}" type="datetimeFigureOut">
              <a:rPr lang="es-DO" smtClean="0"/>
              <a:pPr/>
              <a:t>16/03/2017</a:t>
            </a:fld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0F77BA7-A950-4070-AFED-B3414707FC4C}" type="slidenum">
              <a:rPr lang="es-DO" smtClean="0"/>
              <a:pPr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4329247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BAEB-D041-42EB-87C0-B04CD3569E27}" type="datetimeFigureOut">
              <a:rPr lang="es-DO" smtClean="0"/>
              <a:pPr/>
              <a:t>16/03/2017</a:t>
            </a:fld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7BA7-A950-4070-AFED-B3414707FC4C}" type="slidenum">
              <a:rPr lang="es-DO" smtClean="0"/>
              <a:pPr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6773730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BAEB-D041-42EB-87C0-B04CD3569E27}" type="datetimeFigureOut">
              <a:rPr lang="es-DO" smtClean="0"/>
              <a:pPr/>
              <a:t>16/03/2017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7BA7-A950-4070-AFED-B3414707FC4C}" type="slidenum">
              <a:rPr lang="es-DO" smtClean="0"/>
              <a:pPr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3347194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993BAEB-D041-42EB-87C0-B04CD3569E27}" type="datetimeFigureOut">
              <a:rPr lang="es-DO" smtClean="0"/>
              <a:pPr/>
              <a:t>16/03/2017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0F77BA7-A950-4070-AFED-B3414707FC4C}" type="slidenum">
              <a:rPr lang="es-DO" smtClean="0"/>
              <a:pPr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2541518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>
                <a:solidFill>
                  <a:srgbClr val="564B3C"/>
                </a:solidFill>
              </a:rPr>
              <a:pPr/>
              <a:t>3/16/2017</a:t>
            </a:fld>
            <a:endParaRPr lang="en-US" dirty="0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>
                <a:solidFill>
                  <a:srgbClr val="93A299">
                    <a:lumMod val="5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93A299">
                  <a:lumMod val="50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585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6F9B8CD-342D-4579-98EC-A8FD6B7370E1}" type="datetimeFigureOut">
              <a:rPr lang="en-US" smtClean="0">
                <a:solidFill>
                  <a:srgbClr val="564B3C"/>
                </a:solidFill>
              </a:rPr>
              <a:pPr algn="r"/>
              <a:t>3/16/2017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BBB5E19-F10A-4C2F-BF6F-11C513378A2E}" type="slidenum">
              <a:rPr lang="en-US" smtClean="0">
                <a:solidFill>
                  <a:srgbClr val="564B3C"/>
                </a:solidFill>
              </a:rPr>
              <a:pPr algn="ctr"/>
              <a:t>‹Nº›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294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>
                <a:solidFill>
                  <a:srgbClr val="564B3C"/>
                </a:solidFill>
              </a:rPr>
              <a:pPr/>
              <a:t>3/16/2017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>
                <a:solidFill>
                  <a:srgbClr val="564B3C"/>
                </a:solidFill>
              </a:rPr>
              <a:pPr/>
              <a:t>‹Nº›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6988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>
                <a:solidFill>
                  <a:srgbClr val="564B3C"/>
                </a:solidFill>
              </a:rPr>
              <a:pPr/>
              <a:t>3/16/2017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>
                <a:solidFill>
                  <a:srgbClr val="564B3C"/>
                </a:solidFill>
              </a:rPr>
              <a:pPr/>
              <a:t>‹Nº›</a:t>
            </a:fld>
            <a:endParaRPr lang="en-US">
              <a:solidFill>
                <a:srgbClr val="564B3C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6517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>
                <a:solidFill>
                  <a:srgbClr val="564B3C"/>
                </a:solidFill>
              </a:rPr>
              <a:pPr/>
              <a:t>3/16/2017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>
                <a:solidFill>
                  <a:srgbClr val="564B3C"/>
                </a:solidFill>
              </a:rPr>
              <a:pPr/>
              <a:t>‹Nº›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938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>
                <a:solidFill>
                  <a:srgbClr val="564B3C"/>
                </a:solidFill>
              </a:rPr>
              <a:pPr/>
              <a:t>3/16/2017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>
                <a:solidFill>
                  <a:srgbClr val="564B3C"/>
                </a:solidFill>
              </a:rPr>
              <a:pPr/>
              <a:t>‹Nº›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6490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6F9B8CD-342D-4579-98EC-A8FD6B7370E1}" type="datetimeFigureOut">
              <a:rPr lang="en-US" smtClean="0">
                <a:solidFill>
                  <a:srgbClr val="564B3C"/>
                </a:solidFill>
              </a:rPr>
              <a:pPr algn="r"/>
              <a:t>3/16/2017</a:t>
            </a:fld>
            <a:endParaRPr lang="en-US" dirty="0">
              <a:solidFill>
                <a:srgbClr val="564B3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>
              <a:solidFill>
                <a:srgbClr val="564B3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BBB5E19-F10A-4C2F-BF6F-11C513378A2E}" type="slidenum">
              <a:rPr lang="en-US" smtClean="0">
                <a:solidFill>
                  <a:srgbClr val="564B3C"/>
                </a:solidFill>
              </a:rPr>
              <a:pPr algn="ctr"/>
              <a:t>‹Nº›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0247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>
                <a:solidFill>
                  <a:srgbClr val="564B3C"/>
                </a:solidFill>
              </a:rPr>
              <a:pPr/>
              <a:t>3/16/2017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>
                <a:solidFill>
                  <a:srgbClr val="564B3C"/>
                </a:solidFill>
              </a:rPr>
              <a:pPr/>
              <a:t>‹Nº›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6420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 algn="r"/>
            <a:fld id="{E6F9B8CD-342D-4579-98EC-A8FD6B7370E1}" type="datetimeFigureOut">
              <a:rPr lang="en-US" smtClean="0">
                <a:solidFill>
                  <a:srgbClr val="564B3C"/>
                </a:solidFill>
              </a:rPr>
              <a:pPr algn="r"/>
              <a:t>3/16/2017</a:t>
            </a:fld>
            <a:endParaRPr lang="en-US" dirty="0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2BBB5E19-F10A-4C2F-BF6F-11C513378A2E}" type="slidenum">
              <a:rPr lang="en-US" smtClean="0">
                <a:solidFill>
                  <a:srgbClr val="564B3C"/>
                </a:solidFill>
              </a:rPr>
              <a:pPr algn="ctr"/>
              <a:t>‹Nº›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0476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6F9B8CD-342D-4579-98EC-A8FD6B7370E1}" type="datetimeFigureOut">
              <a:rPr lang="en-US" smtClean="0">
                <a:solidFill>
                  <a:srgbClr val="564B3C"/>
                </a:solidFill>
              </a:rPr>
              <a:pPr algn="r"/>
              <a:t>3/16/2017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BBB5E19-F10A-4C2F-BF6F-11C513378A2E}" type="slidenum">
              <a:rPr lang="en-US" smtClean="0">
                <a:solidFill>
                  <a:srgbClr val="564B3C"/>
                </a:solidFill>
              </a:rPr>
              <a:pPr algn="ctr"/>
              <a:t>‹Nº›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2118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>
                <a:solidFill>
                  <a:srgbClr val="564B3C"/>
                </a:solidFill>
              </a:rPr>
              <a:pPr/>
              <a:t>3/16/2017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>
                <a:solidFill>
                  <a:srgbClr val="564B3C"/>
                </a:solidFill>
              </a:rPr>
              <a:pPr/>
              <a:t>‹Nº›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3615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>
                <a:solidFill>
                  <a:srgbClr val="564B3C"/>
                </a:solidFill>
              </a:rPr>
              <a:pPr/>
              <a:t>3/16/2017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>
                <a:solidFill>
                  <a:srgbClr val="564B3C"/>
                </a:solidFill>
              </a:rPr>
              <a:pPr/>
              <a:t>‹Nº›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7339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E6F9B8CD-342D-4579-98EC-A8FD6B7370E1}" type="datetimeFigureOut">
              <a:rPr lang="en-US" smtClean="0">
                <a:solidFill>
                  <a:srgbClr val="564B3C"/>
                </a:solidFill>
              </a:rPr>
              <a:pPr/>
              <a:t>3/16/2017</a:t>
            </a:fld>
            <a:endParaRPr lang="en-US" dirty="0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2BBB5E19-F10A-4C2F-BF6F-11C513378A2E}" type="slidenum">
              <a:rPr lang="en-US" smtClean="0">
                <a:solidFill>
                  <a:srgbClr val="93A299">
                    <a:lumMod val="5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93A299">
                  <a:lumMod val="5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474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6F9B8CD-342D-4579-98EC-A8FD6B7370E1}" type="datetimeFigureOut">
              <a:rPr lang="en-US" smtClean="0">
                <a:solidFill>
                  <a:srgbClr val="564B3C"/>
                </a:solidFill>
              </a:rPr>
              <a:pPr algn="r"/>
              <a:t>3/16/2017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BBB5E19-F10A-4C2F-BF6F-11C513378A2E}" type="slidenum">
              <a:rPr lang="en-US" smtClean="0">
                <a:solidFill>
                  <a:srgbClr val="564B3C"/>
                </a:solidFill>
              </a:rPr>
              <a:pPr algn="ctr"/>
              <a:t>‹Nº›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2669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6F9B8CD-342D-4579-98EC-A8FD6B7370E1}" type="datetimeFigureOut">
              <a:rPr lang="en-US" smtClean="0">
                <a:solidFill>
                  <a:srgbClr val="564B3C"/>
                </a:solidFill>
              </a:rPr>
              <a:pPr algn="r"/>
              <a:t>3/16/2017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BBB5E19-F10A-4C2F-BF6F-11C513378A2E}" type="slidenum">
              <a:rPr lang="en-US" smtClean="0">
                <a:solidFill>
                  <a:srgbClr val="564B3C"/>
                </a:solidFill>
              </a:rPr>
              <a:pPr algn="ctr"/>
              <a:t>‹Nº›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4511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>
                <a:solidFill>
                  <a:srgbClr val="564B3C"/>
                </a:solidFill>
              </a:rPr>
              <a:pPr/>
              <a:t>3/16/2017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>
                <a:solidFill>
                  <a:srgbClr val="564B3C"/>
                </a:solidFill>
              </a:rPr>
              <a:pPr/>
              <a:t>‹Nº›</a:t>
            </a:fld>
            <a:endParaRPr lang="en-US">
              <a:solidFill>
                <a:srgbClr val="564B3C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870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>
                <a:solidFill>
                  <a:srgbClr val="564B3C"/>
                </a:solidFill>
              </a:rPr>
              <a:pPr/>
              <a:t>3/16/2017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>
                <a:solidFill>
                  <a:srgbClr val="564B3C"/>
                </a:solidFill>
              </a:rPr>
              <a:pPr/>
              <a:t>‹Nº›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1248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>
                <a:solidFill>
                  <a:srgbClr val="564B3C"/>
                </a:solidFill>
              </a:rPr>
              <a:pPr/>
              <a:t>3/16/2017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>
                <a:solidFill>
                  <a:srgbClr val="564B3C"/>
                </a:solidFill>
              </a:rPr>
              <a:pPr/>
              <a:t>‹Nº›</a:t>
            </a:fld>
            <a:endParaRPr lang="en-US">
              <a:solidFill>
                <a:srgbClr val="564B3C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9858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BAEB-D041-42EB-87C0-B04CD3569E27}" type="datetimeFigureOut">
              <a:rPr lang="es-DO" smtClean="0"/>
              <a:pPr/>
              <a:t>16/03/2017</a:t>
            </a:fld>
            <a:endParaRPr lang="es-D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7BA7-A950-4070-AFED-B3414707FC4C}" type="slidenum">
              <a:rPr lang="es-DO" smtClean="0"/>
              <a:pPr/>
              <a:t>‹Nº›</a:t>
            </a:fld>
            <a:endParaRPr lang="es-DO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4484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>
                <a:solidFill>
                  <a:srgbClr val="564B3C"/>
                </a:solidFill>
              </a:rPr>
              <a:pPr/>
              <a:t>3/16/2017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>
                <a:solidFill>
                  <a:srgbClr val="564B3C"/>
                </a:solidFill>
              </a:rPr>
              <a:pPr/>
              <a:t>‹Nº›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5035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6F9B8CD-342D-4579-98EC-A8FD6B7370E1}" type="datetimeFigureOut">
              <a:rPr lang="en-US" smtClean="0">
                <a:solidFill>
                  <a:srgbClr val="564B3C"/>
                </a:solidFill>
              </a:rPr>
              <a:pPr algn="r"/>
              <a:t>3/16/2017</a:t>
            </a:fld>
            <a:endParaRPr lang="en-US" dirty="0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BBB5E19-F10A-4C2F-BF6F-11C513378A2E}" type="slidenum">
              <a:rPr lang="en-US" smtClean="0">
                <a:solidFill>
                  <a:srgbClr val="564B3C"/>
                </a:solidFill>
              </a:rPr>
              <a:pPr algn="ctr"/>
              <a:t>‹Nº›</a:t>
            </a:fld>
            <a:endParaRPr lang="en-US">
              <a:solidFill>
                <a:srgbClr val="564B3C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1664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6F9B8CD-342D-4579-98EC-A8FD6B7370E1}" type="datetimeFigureOut">
              <a:rPr lang="en-US" smtClean="0">
                <a:solidFill>
                  <a:srgbClr val="564B3C"/>
                </a:solidFill>
              </a:rPr>
              <a:pPr algn="r"/>
              <a:t>3/16/2017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BBB5E19-F10A-4C2F-BF6F-11C513378A2E}" type="slidenum">
              <a:rPr lang="en-US" smtClean="0">
                <a:solidFill>
                  <a:srgbClr val="564B3C"/>
                </a:solidFill>
              </a:rPr>
              <a:pPr algn="ctr"/>
              <a:t>‹Nº›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1937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BAEB-D041-42EB-87C0-B04CD3569E27}" type="datetimeFigureOut">
              <a:rPr lang="es-DO" smtClean="0"/>
              <a:pPr/>
              <a:t>16/03/2017</a:t>
            </a:fld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7BA7-A950-4070-AFED-B3414707FC4C}" type="slidenum">
              <a:rPr lang="es-DO" smtClean="0"/>
              <a:pPr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1026714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BAEB-D041-42EB-87C0-B04CD3569E27}" type="datetimeFigureOut">
              <a:rPr lang="es-DO" smtClean="0"/>
              <a:pPr/>
              <a:t>16/03/2017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7BA7-A950-4070-AFED-B3414707FC4C}" type="slidenum">
              <a:rPr lang="es-DO" smtClean="0"/>
              <a:pPr/>
              <a:t>‹Nº›</a:t>
            </a:fld>
            <a:endParaRPr lang="es-D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940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>
                <a:solidFill>
                  <a:srgbClr val="564B3C"/>
                </a:solidFill>
              </a:rPr>
              <a:pPr/>
              <a:t>3/16/2017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>
                <a:solidFill>
                  <a:srgbClr val="564B3C"/>
                </a:solidFill>
              </a:rPr>
              <a:pPr/>
              <a:t>‹Nº›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6166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BAEB-D041-42EB-87C0-B04CD3569E27}" type="datetimeFigureOut">
              <a:rPr lang="es-DO" smtClean="0"/>
              <a:pPr/>
              <a:t>16/03/2017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7BA7-A950-4070-AFED-B3414707FC4C}" type="slidenum">
              <a:rPr lang="es-DO" smtClean="0"/>
              <a:pPr/>
              <a:t>‹Nº›</a:t>
            </a:fld>
            <a:endParaRPr lang="es-DO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7202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BAEB-D041-42EB-87C0-B04CD3569E27}" type="datetimeFigureOut">
              <a:rPr lang="es-DO" smtClean="0"/>
              <a:pPr/>
              <a:t>16/03/2017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7BA7-A950-4070-AFED-B3414707FC4C}" type="slidenum">
              <a:rPr lang="es-DO" smtClean="0"/>
              <a:pPr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5061974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BAEB-D041-42EB-87C0-B04CD3569E27}" type="datetimeFigureOut">
              <a:rPr lang="es-DO" smtClean="0"/>
              <a:pPr/>
              <a:t>16/03/2017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7BA7-A950-4070-AFED-B3414707FC4C}" type="slidenum">
              <a:rPr lang="es-DO" smtClean="0"/>
              <a:pPr/>
              <a:t>‹Nº›</a:t>
            </a:fld>
            <a:endParaRPr lang="es-DO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5206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BAEB-D041-42EB-87C0-B04CD3569E27}" type="datetimeFigureOut">
              <a:rPr lang="es-DO" smtClean="0"/>
              <a:pPr/>
              <a:t>16/03/2017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7BA7-A950-4070-AFED-B3414707FC4C}" type="slidenum">
              <a:rPr lang="es-DO" smtClean="0"/>
              <a:pPr/>
              <a:t>‹Nº›</a:t>
            </a:fld>
            <a:endParaRPr lang="es-D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7631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>
                <a:solidFill>
                  <a:srgbClr val="564B3C"/>
                </a:solidFill>
              </a:rPr>
              <a:pPr/>
              <a:t>3/16/2017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>
                <a:solidFill>
                  <a:srgbClr val="564B3C"/>
                </a:solidFill>
              </a:rPr>
              <a:pPr/>
              <a:t>‹Nº›</a:t>
            </a:fld>
            <a:endParaRPr lang="en-US">
              <a:solidFill>
                <a:srgbClr val="564B3C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6957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>
                <a:solidFill>
                  <a:srgbClr val="564B3C"/>
                </a:solidFill>
              </a:rPr>
              <a:pPr/>
              <a:t>3/16/2017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>
                <a:solidFill>
                  <a:srgbClr val="564B3C"/>
                </a:solidFill>
              </a:rPr>
              <a:pPr/>
              <a:t>‹Nº›</a:t>
            </a:fld>
            <a:endParaRPr lang="en-US">
              <a:solidFill>
                <a:srgbClr val="564B3C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1048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6F9B8CD-342D-4579-98EC-A8FD6B7370E1}" type="datetimeFigureOut">
              <a:rPr lang="en-US" smtClean="0">
                <a:solidFill>
                  <a:srgbClr val="564B3C"/>
                </a:solidFill>
              </a:rPr>
              <a:pPr/>
              <a:t>3/16/2017</a:t>
            </a:fld>
            <a:endParaRPr lang="en-US" dirty="0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US" dirty="0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BBB5E19-F10A-4C2F-BF6F-11C513378A2E}" type="slidenum">
              <a:rPr lang="en-US" smtClean="0">
                <a:solidFill>
                  <a:srgbClr val="93A299">
                    <a:lumMod val="5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93A299">
                  <a:lumMod val="50000"/>
                </a:srgbClr>
              </a:solidFill>
            </a:endParaRPr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175066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6F9B8CD-342D-4579-98EC-A8FD6B7370E1}" type="datetimeFigureOut">
              <a:rPr lang="en-US" smtClean="0">
                <a:solidFill>
                  <a:srgbClr val="564B3C"/>
                </a:solidFill>
              </a:rPr>
              <a:pPr algn="r"/>
              <a:t>3/16/2017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BBB5E19-F10A-4C2F-BF6F-11C513378A2E}" type="slidenum">
              <a:rPr lang="en-US" smtClean="0">
                <a:solidFill>
                  <a:srgbClr val="564B3C"/>
                </a:solidFill>
              </a:rPr>
              <a:pPr algn="ctr"/>
              <a:t>‹Nº›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72557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>
                <a:solidFill>
                  <a:srgbClr val="564B3C"/>
                </a:solidFill>
              </a:rPr>
              <a:pPr/>
              <a:t>3/16/2017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>
                <a:solidFill>
                  <a:srgbClr val="564B3C"/>
                </a:solidFill>
              </a:rPr>
              <a:pPr/>
              <a:t>‹Nº›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264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>
                <a:solidFill>
                  <a:srgbClr val="564B3C"/>
                </a:solidFill>
              </a:rPr>
              <a:pPr/>
              <a:t>3/16/2017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>
                <a:solidFill>
                  <a:srgbClr val="564B3C"/>
                </a:solidFill>
              </a:rPr>
              <a:pPr/>
              <a:t>‹Nº›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630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6F9B8CD-342D-4579-98EC-A8FD6B7370E1}" type="datetimeFigureOut">
              <a:rPr lang="en-US" smtClean="0">
                <a:solidFill>
                  <a:srgbClr val="564B3C"/>
                </a:solidFill>
              </a:rPr>
              <a:pPr algn="r"/>
              <a:t>3/16/2017</a:t>
            </a:fld>
            <a:endParaRPr lang="en-US" dirty="0">
              <a:solidFill>
                <a:srgbClr val="564B3C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BBB5E19-F10A-4C2F-BF6F-11C513378A2E}" type="slidenum">
              <a:rPr lang="en-US" smtClean="0">
                <a:solidFill>
                  <a:srgbClr val="564B3C"/>
                </a:solidFill>
              </a:rPr>
              <a:pPr algn="ctr"/>
              <a:t>‹Nº›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34465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>
                <a:solidFill>
                  <a:srgbClr val="564B3C"/>
                </a:solidFill>
              </a:rPr>
              <a:pPr/>
              <a:t>3/16/2017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>
                <a:solidFill>
                  <a:srgbClr val="564B3C"/>
                </a:solidFill>
              </a:rPr>
              <a:pPr/>
              <a:t>‹Nº›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20372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BAEB-D041-42EB-87C0-B04CD3569E27}" type="datetimeFigureOut">
              <a:rPr lang="es-DO" smtClean="0"/>
              <a:pPr/>
              <a:t>16/03/2017</a:t>
            </a:fld>
            <a:endParaRPr lang="es-D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7BA7-A950-4070-AFED-B3414707FC4C}" type="slidenum">
              <a:rPr lang="es-DO" smtClean="0"/>
              <a:pPr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8691175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>
                <a:solidFill>
                  <a:srgbClr val="564B3C"/>
                </a:solidFill>
              </a:rPr>
              <a:pPr/>
              <a:t>3/16/2017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>
                <a:solidFill>
                  <a:srgbClr val="564B3C"/>
                </a:solidFill>
              </a:rPr>
              <a:pPr/>
              <a:t>‹Nº›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7398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6F9B8CD-342D-4579-98EC-A8FD6B7370E1}" type="datetimeFigureOut">
              <a:rPr lang="en-US" smtClean="0">
                <a:solidFill>
                  <a:srgbClr val="564B3C"/>
                </a:solidFill>
              </a:rPr>
              <a:pPr algn="r"/>
              <a:t>3/16/2017</a:t>
            </a:fld>
            <a:endParaRPr lang="en-US" dirty="0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BBB5E19-F10A-4C2F-BF6F-11C513378A2E}" type="slidenum">
              <a:rPr lang="en-US" smtClean="0">
                <a:solidFill>
                  <a:srgbClr val="564B3C"/>
                </a:solidFill>
              </a:rPr>
              <a:pPr algn="ctr"/>
              <a:t>‹Nº›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80345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6F9B8CD-342D-4579-98EC-A8FD6B7370E1}" type="datetimeFigureOut">
              <a:rPr lang="en-US" smtClean="0">
                <a:solidFill>
                  <a:srgbClr val="564B3C"/>
                </a:solidFill>
              </a:rPr>
              <a:pPr algn="r"/>
              <a:t>3/16/2017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BBB5E19-F10A-4C2F-BF6F-11C513378A2E}" type="slidenum">
              <a:rPr lang="en-US" smtClean="0">
                <a:solidFill>
                  <a:srgbClr val="564B3C"/>
                </a:solidFill>
              </a:rPr>
              <a:pPr algn="ctr"/>
              <a:t>‹Nº›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50855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BAEB-D041-42EB-87C0-B04CD3569E27}" type="datetimeFigureOut">
              <a:rPr lang="es-DO" smtClean="0"/>
              <a:pPr/>
              <a:t>16/03/2017</a:t>
            </a:fld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7BA7-A950-4070-AFED-B3414707FC4C}" type="slidenum">
              <a:rPr lang="es-DO" smtClean="0"/>
              <a:pPr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9992876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BAEB-D041-42EB-87C0-B04CD3569E27}" type="datetimeFigureOut">
              <a:rPr lang="es-DO" smtClean="0"/>
              <a:pPr/>
              <a:t>16/03/2017</a:t>
            </a:fld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7BA7-A950-4070-AFED-B3414707FC4C}" type="slidenum">
              <a:rPr lang="es-DO" smtClean="0"/>
              <a:pPr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6181294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BAEB-D041-42EB-87C0-B04CD3569E27}" type="datetimeFigureOut">
              <a:rPr lang="es-DO" smtClean="0"/>
              <a:pPr/>
              <a:t>16/03/2017</a:t>
            </a:fld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7BA7-A950-4070-AFED-B3414707FC4C}" type="slidenum">
              <a:rPr lang="es-DO" smtClean="0"/>
              <a:pPr/>
              <a:t>‹Nº›</a:t>
            </a:fld>
            <a:endParaRPr lang="es-DO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02483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BAEB-D041-42EB-87C0-B04CD3569E27}" type="datetimeFigureOut">
              <a:rPr lang="es-DO" smtClean="0"/>
              <a:pPr/>
              <a:t>16/03/2017</a:t>
            </a:fld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7BA7-A950-4070-AFED-B3414707FC4C}" type="slidenum">
              <a:rPr lang="es-DO" smtClean="0"/>
              <a:pPr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60890399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BAEB-D041-42EB-87C0-B04CD3569E27}" type="datetimeFigureOut">
              <a:rPr lang="es-DO" smtClean="0"/>
              <a:pPr/>
              <a:t>16/03/2017</a:t>
            </a:fld>
            <a:endParaRPr lang="es-D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7BA7-A950-4070-AFED-B3414707FC4C}" type="slidenum">
              <a:rPr lang="es-DO" smtClean="0"/>
              <a:pPr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652841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6F9B8CD-342D-4579-98EC-A8FD6B7370E1}" type="datetimeFigureOut">
              <a:rPr lang="en-US" smtClean="0">
                <a:solidFill>
                  <a:srgbClr val="564B3C"/>
                </a:solidFill>
              </a:rPr>
              <a:pPr algn="r"/>
              <a:t>3/16/2017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BBB5E19-F10A-4C2F-BF6F-11C513378A2E}" type="slidenum">
              <a:rPr lang="en-US" smtClean="0">
                <a:solidFill>
                  <a:srgbClr val="564B3C"/>
                </a:solidFill>
              </a:rPr>
              <a:pPr algn="ctr"/>
              <a:t>‹Nº›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97003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BAEB-D041-42EB-87C0-B04CD3569E27}" type="datetimeFigureOut">
              <a:rPr lang="es-DO" smtClean="0"/>
              <a:pPr/>
              <a:t>16/03/2017</a:t>
            </a:fld>
            <a:endParaRPr lang="es-D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7BA7-A950-4070-AFED-B3414707FC4C}" type="slidenum">
              <a:rPr lang="es-DO" smtClean="0"/>
              <a:pPr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85814834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>
                <a:solidFill>
                  <a:srgbClr val="564B3C"/>
                </a:solidFill>
              </a:rPr>
              <a:pPr/>
              <a:t>3/16/2017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>
                <a:solidFill>
                  <a:srgbClr val="564B3C"/>
                </a:solidFill>
              </a:rPr>
              <a:pPr/>
              <a:t>‹Nº›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69283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>
                <a:solidFill>
                  <a:srgbClr val="564B3C"/>
                </a:solidFill>
              </a:rPr>
              <a:pPr/>
              <a:t>3/16/2017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>
                <a:solidFill>
                  <a:srgbClr val="564B3C"/>
                </a:solidFill>
              </a:rPr>
              <a:pPr/>
              <a:t>‹Nº›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23702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E6F9B8CD-342D-4579-98EC-A8FD6B7370E1}" type="datetimeFigureOut">
              <a:rPr lang="en-US" smtClean="0">
                <a:solidFill>
                  <a:srgbClr val="564B3C"/>
                </a:solidFill>
              </a:rPr>
              <a:pPr/>
              <a:t>3/16/2017</a:t>
            </a:fld>
            <a:endParaRPr lang="en-US" dirty="0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 dirty="0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2BBB5E19-F10A-4C2F-BF6F-11C513378A2E}" type="slidenum">
              <a:rPr lang="en-US" smtClean="0">
                <a:solidFill>
                  <a:srgbClr val="93A299">
                    <a:lumMod val="5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93A29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57367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6F9B8CD-342D-4579-98EC-A8FD6B7370E1}" type="datetimeFigureOut">
              <a:rPr lang="en-US" smtClean="0">
                <a:solidFill>
                  <a:srgbClr val="564B3C"/>
                </a:solidFill>
              </a:rPr>
              <a:pPr algn="r"/>
              <a:t>3/16/2017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BBB5E19-F10A-4C2F-BF6F-11C513378A2E}" type="slidenum">
              <a:rPr lang="en-US" smtClean="0">
                <a:solidFill>
                  <a:srgbClr val="564B3C"/>
                </a:solidFill>
              </a:rPr>
              <a:pPr algn="ctr"/>
              <a:t>‹Nº›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04339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E6F9B8CD-342D-4579-98EC-A8FD6B7370E1}" type="datetimeFigureOut">
              <a:rPr lang="en-US" smtClean="0">
                <a:solidFill>
                  <a:srgbClr val="564B3C"/>
                </a:solidFill>
              </a:rPr>
              <a:pPr/>
              <a:t>3/16/2017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2BBB5E19-F10A-4C2F-BF6F-11C513378A2E}" type="slidenum">
              <a:rPr lang="en-US" smtClean="0">
                <a:solidFill>
                  <a:srgbClr val="564B3C"/>
                </a:solidFill>
              </a:rPr>
              <a:pPr/>
              <a:t>‹Nº›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28772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>
                <a:solidFill>
                  <a:srgbClr val="564B3C"/>
                </a:solidFill>
              </a:rPr>
              <a:pPr/>
              <a:t>3/16/2017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>
                <a:solidFill>
                  <a:srgbClr val="564B3C"/>
                </a:solidFill>
              </a:rPr>
              <a:pPr/>
              <a:t>‹Nº›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498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>
                <a:solidFill>
                  <a:srgbClr val="564B3C"/>
                </a:solidFill>
              </a:rPr>
              <a:pPr/>
              <a:t>3/16/2017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>
                <a:solidFill>
                  <a:srgbClr val="564B3C"/>
                </a:solidFill>
              </a:rPr>
              <a:pPr/>
              <a:t>‹Nº›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52410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BAEB-D041-42EB-87C0-B04CD3569E27}" type="datetimeFigureOut">
              <a:rPr lang="es-DO" smtClean="0"/>
              <a:pPr/>
              <a:t>16/03/2017</a:t>
            </a:fld>
            <a:endParaRPr lang="es-D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7BA7-A950-4070-AFED-B3414707FC4C}" type="slidenum">
              <a:rPr lang="es-DO" smtClean="0"/>
              <a:pPr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29013007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>
                <a:solidFill>
                  <a:srgbClr val="564B3C"/>
                </a:solidFill>
              </a:rPr>
              <a:pPr/>
              <a:t>3/16/2017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>
                <a:solidFill>
                  <a:srgbClr val="564B3C"/>
                </a:solidFill>
              </a:rPr>
              <a:pPr/>
              <a:t>‹Nº›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388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19" Type="http://schemas.openxmlformats.org/officeDocument/2006/relationships/image" Target="../media/image12.jpg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02.xml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3BAEB-D041-42EB-87C0-B04CD3569E27}" type="datetimeFigureOut">
              <a:rPr lang="es-DO" smtClean="0"/>
              <a:pPr/>
              <a:t>16/03/2017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77BA7-A950-4070-AFED-B3414707FC4C}" type="slidenum">
              <a:rPr lang="es-DO" smtClean="0"/>
              <a:pPr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031728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993BAEB-D041-42EB-87C0-B04CD3569E27}" type="datetimeFigureOut">
              <a:rPr lang="es-DO" smtClean="0"/>
              <a:pPr/>
              <a:t>16/03/2017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0F77BA7-A950-4070-AFED-B3414707FC4C}" type="slidenum">
              <a:rPr lang="es-DO" smtClean="0"/>
              <a:pPr/>
              <a:t>‹Nº›</a:t>
            </a:fld>
            <a:endParaRPr lang="es-D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s-D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993BAEB-D041-42EB-87C0-B04CD3569E27}" type="datetimeFigureOut">
              <a:rPr lang="es-DO" smtClean="0"/>
              <a:pPr/>
              <a:t>16/03/2017</a:t>
            </a:fld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0F77BA7-A950-4070-AFED-B3414707FC4C}" type="slidenum">
              <a:rPr lang="es-DO" smtClean="0"/>
              <a:pPr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1553095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993BAEB-D041-42EB-87C0-B04CD3569E27}" type="datetimeFigureOut">
              <a:rPr lang="es-DO" smtClean="0"/>
              <a:pPr/>
              <a:t>16/03/2017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0F77BA7-A950-4070-AFED-B3414707FC4C}" type="slidenum">
              <a:rPr lang="es-DO" smtClean="0"/>
              <a:pPr/>
              <a:t>‹Nº›</a:t>
            </a:fld>
            <a:endParaRPr lang="es-DO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1815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993BAEB-D041-42EB-87C0-B04CD3569E27}" type="datetimeFigureOut">
              <a:rPr lang="es-DO" smtClean="0"/>
              <a:pPr/>
              <a:t>16/03/2017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0F77BA7-A950-4070-AFED-B3414707FC4C}" type="slidenum">
              <a:rPr lang="es-DO" smtClean="0"/>
              <a:pPr/>
              <a:t>‹Nº›</a:t>
            </a:fld>
            <a:endParaRPr lang="es-DO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075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993BAEB-D041-42EB-87C0-B04CD3569E27}" type="datetimeFigureOut">
              <a:rPr lang="es-DO" smtClean="0"/>
              <a:pPr/>
              <a:t>16/03/2017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0F77BA7-A950-4070-AFED-B3414707FC4C}" type="slidenum">
              <a:rPr lang="es-DO" smtClean="0"/>
              <a:pPr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263529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  <p:sldLayoutId id="214748383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993BAEB-D041-42EB-87C0-B04CD3569E27}" type="datetimeFigureOut">
              <a:rPr lang="es-DO" smtClean="0"/>
              <a:pPr/>
              <a:t>16/03/2017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0F77BA7-A950-4070-AFED-B3414707FC4C}" type="slidenum">
              <a:rPr lang="es-DO" smtClean="0"/>
              <a:pPr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669345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3" r:id="rId16"/>
    <p:sldLayoutId id="214748385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3BAEB-D041-42EB-87C0-B04CD3569E27}" type="datetimeFigureOut">
              <a:rPr lang="es-DO" smtClean="0"/>
              <a:pPr/>
              <a:t>16/03/2017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77BA7-A950-4070-AFED-B3414707FC4C}" type="slidenum">
              <a:rPr lang="es-DO" smtClean="0"/>
              <a:pPr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7393904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  <p:sldLayoutId id="214748387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0" y="404813"/>
            <a:ext cx="8664575" cy="1584325"/>
          </a:xfrm>
        </p:spPr>
        <p:txBody>
          <a:bodyPr>
            <a:normAutofit fontScale="90000"/>
          </a:bodyPr>
          <a:lstStyle/>
          <a:p>
            <a:pPr algn="ctr"/>
            <a:r>
              <a:rPr lang="es-DO" b="1" dirty="0" smtClean="0">
                <a:solidFill>
                  <a:srgbClr val="008BBC"/>
                </a:solidFill>
              </a:rPr>
              <a:t>LECCION </a:t>
            </a:r>
            <a:r>
              <a:rPr lang="es-DO" sz="4900" b="1" dirty="0" smtClean="0">
                <a:solidFill>
                  <a:srgbClr val="008BBC"/>
                </a:solidFill>
              </a:rPr>
              <a:t>2</a:t>
            </a:r>
            <a:r>
              <a:rPr lang="es-DO" b="1" dirty="0" smtClean="0">
                <a:solidFill>
                  <a:srgbClr val="FFFF00"/>
                </a:solidFill>
              </a:rPr>
              <a:t/>
            </a:r>
            <a:br>
              <a:rPr lang="es-DO" b="1" dirty="0" smtClean="0">
                <a:solidFill>
                  <a:srgbClr val="FFFF00"/>
                </a:solidFill>
              </a:rPr>
            </a:br>
            <a:r>
              <a:rPr lang="es-DO" b="1" dirty="0" smtClean="0">
                <a:solidFill>
                  <a:srgbClr val="FF0000"/>
                </a:solidFill>
              </a:rPr>
              <a:t>EL PECADO: EL OBSTÀCULO EN EL CAMINO</a:t>
            </a:r>
            <a:endParaRPr lang="es-DO" b="1" dirty="0">
              <a:solidFill>
                <a:srgbClr val="FF0000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" y="2060848"/>
            <a:ext cx="8937344" cy="4797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532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DO" dirty="0" smtClean="0"/>
              <a:t>¿QUÈ OTRA COSA ES PECADO?</a:t>
            </a:r>
            <a:endParaRPr lang="es-D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Pecamos cuando tenemos malas actitudes o </a:t>
            </a:r>
            <a:r>
              <a:rPr lang="es-ES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intenciones.</a:t>
            </a:r>
          </a:p>
          <a:p>
            <a:pPr algn="just"/>
            <a:r>
              <a:rPr lang="es-E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La Biblia dice: “</a:t>
            </a:r>
            <a:r>
              <a:rPr lang="es-ES" b="1" i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Porque la palabra de Dios es viva y eficaz, y más cortante que toda espada de dos filos; y penetra hasta partir el alma y el </a:t>
            </a:r>
            <a:r>
              <a:rPr lang="es-ES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espíritu… </a:t>
            </a:r>
            <a:r>
              <a:rPr lang="es-ES" b="1" i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y </a:t>
            </a:r>
            <a:r>
              <a:rPr lang="es-ES" b="1" i="1" u="sng" dirty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DISCIERNE LOS PENSAMIENTOS Y LAS INTENCIONES DEL CORAZON</a:t>
            </a:r>
            <a:r>
              <a:rPr lang="es-ES" b="1" i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.  Y no hay cosa creada que no sea manifiesta en su presencia; antes bien </a:t>
            </a:r>
            <a:r>
              <a:rPr lang="es-ES" b="1" i="1" dirty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TODAS LAS COSAS ESTAN DESNUDAS Y ABIERTAS A LOS OJOS DE AQUEL A QUIEN TEMEMOS QUE DAR CUENTA.”</a:t>
            </a:r>
            <a:r>
              <a:rPr lang="es-ES" b="1" i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(Hebreos 4:12,13).</a:t>
            </a:r>
            <a:r>
              <a:rPr lang="es-E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74042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DO" dirty="0" smtClean="0"/>
              <a:t>NO ES SUFICIENTE CON NO HACERLO</a:t>
            </a:r>
            <a:endParaRPr lang="es-D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/>
            <a:r>
              <a:rPr lang="es-DO" dirty="0" smtClean="0"/>
              <a:t>«Todo </a:t>
            </a:r>
            <a:r>
              <a:rPr lang="es-DO" dirty="0"/>
              <a:t>aquel que </a:t>
            </a:r>
            <a:r>
              <a:rPr lang="es-DO" dirty="0">
                <a:solidFill>
                  <a:srgbClr val="FF0000"/>
                </a:solidFill>
              </a:rPr>
              <a:t>aborrece</a:t>
            </a:r>
            <a:r>
              <a:rPr lang="es-DO" dirty="0"/>
              <a:t> a su hermano</a:t>
            </a:r>
            <a:r>
              <a:rPr lang="es-DO" dirty="0">
                <a:solidFill>
                  <a:srgbClr val="FF0000"/>
                </a:solidFill>
              </a:rPr>
              <a:t> es homicida</a:t>
            </a:r>
            <a:r>
              <a:rPr lang="es-DO" dirty="0"/>
              <a:t>; y sabéis que ningún homicida tiene vida eterna permanente en él</a:t>
            </a:r>
            <a:r>
              <a:rPr lang="es-DO" dirty="0" smtClean="0"/>
              <a:t>.» (1 Juan 3:15).</a:t>
            </a:r>
          </a:p>
          <a:p>
            <a:pPr algn="just"/>
            <a:r>
              <a:rPr lang="es-DO" dirty="0" smtClean="0"/>
              <a:t>«Pero </a:t>
            </a:r>
            <a:r>
              <a:rPr lang="es-DO" dirty="0"/>
              <a:t>yo os digo que cualquiera que</a:t>
            </a:r>
            <a:r>
              <a:rPr lang="es-DO" dirty="0">
                <a:solidFill>
                  <a:srgbClr val="FF0000"/>
                </a:solidFill>
              </a:rPr>
              <a:t> mira </a:t>
            </a:r>
            <a:r>
              <a:rPr lang="es-DO" dirty="0"/>
              <a:t>a una mujer </a:t>
            </a:r>
            <a:r>
              <a:rPr lang="es-DO" dirty="0">
                <a:solidFill>
                  <a:srgbClr val="FF0000"/>
                </a:solidFill>
              </a:rPr>
              <a:t>para codiciarla</a:t>
            </a:r>
            <a:r>
              <a:rPr lang="es-DO" dirty="0"/>
              <a:t>, </a:t>
            </a:r>
            <a:r>
              <a:rPr lang="es-DO" dirty="0">
                <a:solidFill>
                  <a:srgbClr val="FF0000"/>
                </a:solidFill>
              </a:rPr>
              <a:t>ya adulteró </a:t>
            </a:r>
            <a:r>
              <a:rPr lang="es-DO" dirty="0"/>
              <a:t>con ella en su </a:t>
            </a:r>
            <a:r>
              <a:rPr lang="es-DO" dirty="0" smtClean="0"/>
              <a:t>corazón.» (Mateo 5:28).</a:t>
            </a:r>
          </a:p>
          <a:p>
            <a:pPr algn="just"/>
            <a:r>
              <a:rPr lang="es-DO" dirty="0" smtClean="0"/>
              <a:t>No es suficiente con no matar, hay que evitar también el aborrecer.</a:t>
            </a:r>
          </a:p>
          <a:p>
            <a:pPr algn="just"/>
            <a:r>
              <a:rPr lang="es-DO" dirty="0" smtClean="0"/>
              <a:t>No es suficiente con no adulterar, hay que evitar también el codiciar.</a:t>
            </a: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190340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40960" cy="64087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6761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90055"/>
            <a:ext cx="2276475" cy="1826777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DO" dirty="0" smtClean="0"/>
              <a:t>¿SE NACE PECADOR?</a:t>
            </a:r>
            <a:endParaRPr lang="es-D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ln w="38100">
            <a:solidFill>
              <a:schemeClr val="tx1"/>
            </a:solidFill>
          </a:ln>
          <a:effectLst>
            <a:softEdge rad="63500"/>
          </a:effectLst>
        </p:spPr>
        <p:txBody>
          <a:bodyPr>
            <a:normAutofit lnSpcReduction="10000"/>
          </a:bodyPr>
          <a:lstStyle/>
          <a:p>
            <a:pPr algn="just"/>
            <a:r>
              <a:rPr lang="es-E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Si analizamos las definiciones que la Biblia nos da sobre pecado, podemos llegar fácilmente a la conclusión de que NADIE NACE SIENDO PECADOR. </a:t>
            </a:r>
            <a:endParaRPr lang="es-ES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just"/>
            <a:r>
              <a:rPr lang="es-E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El </a:t>
            </a:r>
            <a:r>
              <a:rPr lang="es-E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pecado no es algo que se hereda, sino UNA OPCION que libremente el hombre </a:t>
            </a:r>
            <a:r>
              <a:rPr lang="es-E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elige.</a:t>
            </a:r>
          </a:p>
          <a:p>
            <a:pPr algn="just"/>
            <a:r>
              <a:rPr lang="es-E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No existe ninguna ley que se viole al nacer. </a:t>
            </a:r>
            <a:endParaRPr lang="es-ES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just"/>
            <a:r>
              <a:rPr lang="es-E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La Biblia enseña claramente la inocencia de los </a:t>
            </a:r>
            <a:r>
              <a:rPr lang="es-E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niños.</a:t>
            </a:r>
          </a:p>
          <a:p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69827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4351" y="404665"/>
            <a:ext cx="7797662" cy="1152128"/>
          </a:xfrm>
        </p:spPr>
        <p:txBody>
          <a:bodyPr/>
          <a:lstStyle/>
          <a:p>
            <a:pPr algn="ctr"/>
            <a:r>
              <a:rPr lang="es-DO" dirty="0" smtClean="0"/>
              <a:t>ANALICE ESTOS TEXTOS</a:t>
            </a:r>
            <a:endParaRPr lang="es-D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251520" y="1556792"/>
            <a:ext cx="8352927" cy="4032448"/>
          </a:xfrm>
        </p:spPr>
        <p:txBody>
          <a:bodyPr>
            <a:noAutofit/>
          </a:bodyPr>
          <a:lstStyle/>
          <a:p>
            <a:pPr algn="just"/>
            <a:r>
              <a:rPr lang="es-DO" sz="2300" dirty="0" smtClean="0"/>
              <a:t>«De </a:t>
            </a:r>
            <a:r>
              <a:rPr lang="es-DO" sz="2300" dirty="0"/>
              <a:t>cierto os digo que si no os </a:t>
            </a:r>
            <a:r>
              <a:rPr lang="es-DO" sz="2300" dirty="0">
                <a:solidFill>
                  <a:srgbClr val="FF0000"/>
                </a:solidFill>
              </a:rPr>
              <a:t>volvéis y os hacéis como niños</a:t>
            </a:r>
            <a:r>
              <a:rPr lang="es-DO" sz="2300" dirty="0"/>
              <a:t>, </a:t>
            </a:r>
            <a:r>
              <a:rPr lang="es-DO" sz="2300" b="1" dirty="0"/>
              <a:t>no entraréis en el reino de los cielos</a:t>
            </a:r>
            <a:r>
              <a:rPr lang="es-DO" sz="2300" dirty="0" smtClean="0"/>
              <a:t>.» (Mateo 18:3)</a:t>
            </a:r>
          </a:p>
          <a:p>
            <a:pPr algn="just"/>
            <a:r>
              <a:rPr lang="es-DO" sz="2300" dirty="0" smtClean="0"/>
              <a:t>«Y </a:t>
            </a:r>
            <a:r>
              <a:rPr lang="es-DO" sz="2300" dirty="0"/>
              <a:t>Jesús dijo: Dejad a los niños venir a mí y no les impidáis hacerlo, porque de </a:t>
            </a:r>
            <a:r>
              <a:rPr lang="es-DO" sz="2300" dirty="0">
                <a:solidFill>
                  <a:srgbClr val="FF0000"/>
                </a:solidFill>
              </a:rPr>
              <a:t>los tales es el reino de los cielos</a:t>
            </a:r>
            <a:r>
              <a:rPr lang="es-DO" sz="2300" dirty="0" smtClean="0"/>
              <a:t>.» (Mateo 19:14)</a:t>
            </a:r>
          </a:p>
          <a:p>
            <a:pPr algn="just"/>
            <a:r>
              <a:rPr lang="es-DO" sz="2300" dirty="0" smtClean="0"/>
              <a:t>«</a:t>
            </a:r>
            <a:r>
              <a:rPr lang="es-DO" sz="2300" dirty="0"/>
              <a:t>El alma que pecare, esa morirá; </a:t>
            </a:r>
            <a:r>
              <a:rPr lang="es-DO" sz="2300" b="1" dirty="0"/>
              <a:t>el hijo no llevará el pecado del padre, ni el padre llevará el pecado del </a:t>
            </a:r>
            <a:r>
              <a:rPr lang="es-DO" sz="2300" b="1" dirty="0" smtClean="0"/>
              <a:t>hijo</a:t>
            </a:r>
            <a:r>
              <a:rPr lang="es-DO" sz="2300" dirty="0" smtClean="0"/>
              <a:t>…» (Ezequiel 18:20)</a:t>
            </a:r>
            <a:endParaRPr lang="es-DO" sz="2300" dirty="0"/>
          </a:p>
        </p:txBody>
      </p:sp>
    </p:spTree>
    <p:extLst>
      <p:ext uri="{BB962C8B-B14F-4D97-AF65-F5344CB8AC3E}">
        <p14:creationId xmlns:p14="http://schemas.microsoft.com/office/powerpoint/2010/main" val="411206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B3C9E3"/>
          </a:fgClr>
          <a:bgClr>
            <a:schemeClr val="accent6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 smtClean="0"/>
              <a:t>SE PECA DESDE LA JUVENTUD</a:t>
            </a:r>
            <a:endParaRPr lang="es-D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algn="just"/>
            <a:r>
              <a:rPr lang="es-DO" dirty="0" smtClean="0"/>
              <a:t>«He </a:t>
            </a:r>
            <a:r>
              <a:rPr lang="es-DO" dirty="0"/>
              <a:t>aquí, solamente esto he hallado: que Dios </a:t>
            </a:r>
            <a:r>
              <a:rPr lang="es-DO" b="1" dirty="0"/>
              <a:t>hizo al hombre recto</a:t>
            </a:r>
            <a:r>
              <a:rPr lang="es-DO" dirty="0"/>
              <a:t>, </a:t>
            </a:r>
            <a:r>
              <a:rPr lang="es-DO" dirty="0">
                <a:solidFill>
                  <a:srgbClr val="FF0000"/>
                </a:solidFill>
              </a:rPr>
              <a:t>pero ellos buscaron muchas perversiones</a:t>
            </a:r>
            <a:r>
              <a:rPr lang="es-DO" dirty="0" smtClean="0"/>
              <a:t>.» (Eclesiastés 7:29).</a:t>
            </a:r>
          </a:p>
          <a:p>
            <a:pPr algn="just"/>
            <a:r>
              <a:rPr lang="es-DO" dirty="0" smtClean="0"/>
              <a:t>Cuando el hombre nace no tiene pecado. Es a partir de la juventud que se inicia en él.</a:t>
            </a:r>
          </a:p>
          <a:p>
            <a:pPr algn="just"/>
            <a:r>
              <a:rPr lang="es-DO" dirty="0" smtClean="0"/>
              <a:t>«No </a:t>
            </a:r>
            <a:r>
              <a:rPr lang="es-DO" dirty="0"/>
              <a:t>volveré más a maldecir la tierra por causa del hombre; </a:t>
            </a:r>
            <a:r>
              <a:rPr lang="es-DO" b="1" dirty="0">
                <a:solidFill>
                  <a:srgbClr val="FF0000"/>
                </a:solidFill>
              </a:rPr>
              <a:t>porque el intento del corazón del hombre es malo desde su </a:t>
            </a:r>
            <a:r>
              <a:rPr lang="es-DO" b="1" dirty="0" smtClean="0">
                <a:solidFill>
                  <a:srgbClr val="FF0000"/>
                </a:solidFill>
              </a:rPr>
              <a:t>juventud</a:t>
            </a:r>
            <a:r>
              <a:rPr lang="es-DO" dirty="0" smtClean="0"/>
              <a:t>...» (Génesis 8:21)</a:t>
            </a: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75550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¿DONDE TIENE ORIGEN EL PECADO?</a:t>
            </a:r>
            <a:endParaRPr lang="es-D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E</a:t>
            </a:r>
            <a:r>
              <a:rPr lang="es-E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l </a:t>
            </a:r>
            <a:r>
              <a:rPr lang="es-E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pecado tiene su origen en el </a:t>
            </a:r>
            <a:r>
              <a:rPr lang="es-E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corazón. </a:t>
            </a:r>
            <a:r>
              <a:rPr lang="es-E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Allí residen todas las maldades esperando su oportunidad para </a:t>
            </a:r>
            <a:r>
              <a:rPr lang="es-E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salir.</a:t>
            </a:r>
          </a:p>
          <a:p>
            <a:pPr algn="just"/>
            <a:r>
              <a:rPr lang="es-DO" dirty="0" smtClean="0"/>
              <a:t>«</a:t>
            </a:r>
            <a:r>
              <a:rPr lang="es-DO" b="1" dirty="0" smtClean="0">
                <a:solidFill>
                  <a:srgbClr val="FF0000"/>
                </a:solidFill>
              </a:rPr>
              <a:t>Porque </a:t>
            </a:r>
            <a:r>
              <a:rPr lang="es-DO" b="1" dirty="0">
                <a:solidFill>
                  <a:srgbClr val="FF0000"/>
                </a:solidFill>
              </a:rPr>
              <a:t>de dentro, del corazón de los hombres, salen </a:t>
            </a:r>
            <a:r>
              <a:rPr lang="es-DO" dirty="0"/>
              <a:t>los malos pensamientos, los adulterios, las fornicaciones, los homicidios</a:t>
            </a:r>
            <a:r>
              <a:rPr lang="es-DO" dirty="0" smtClean="0"/>
              <a:t>, </a:t>
            </a:r>
            <a:r>
              <a:rPr lang="es-DO" b="1" baseline="30000" dirty="0"/>
              <a:t> </a:t>
            </a:r>
            <a:r>
              <a:rPr lang="es-DO" dirty="0"/>
              <a:t>los hurtos, las avaricias, las maldades, el engaño, la lascivia, la envidia, la maledicencia, la soberbia, la insensatez</a:t>
            </a:r>
            <a:r>
              <a:rPr lang="es-DO" dirty="0" smtClean="0"/>
              <a:t>.» (Marcos 7:21,22)</a:t>
            </a: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397524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7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 smtClean="0"/>
              <a:t>SATANÀS ENTRA EN ACCIÒN</a:t>
            </a:r>
            <a:endParaRPr lang="es-D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00808"/>
            <a:ext cx="8363272" cy="475252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sz="3700" dirty="0" smtClean="0"/>
              <a:t>Un </a:t>
            </a:r>
            <a:r>
              <a:rPr lang="es-ES" sz="3700" dirty="0"/>
              <a:t>corazón sucio es aprovechado por Satanás, el enemigo de nuestras almas, para tentarnos y hacer salir de nosotros lo </a:t>
            </a:r>
            <a:r>
              <a:rPr lang="es-ES" sz="3700" dirty="0" smtClean="0"/>
              <a:t>peor.</a:t>
            </a:r>
          </a:p>
          <a:p>
            <a:pPr algn="just"/>
            <a:r>
              <a:rPr lang="es-DO" sz="3700" dirty="0" smtClean="0"/>
              <a:t>«Cuando </a:t>
            </a:r>
            <a:r>
              <a:rPr lang="es-DO" sz="3700" dirty="0"/>
              <a:t>alguno es tentado, </a:t>
            </a:r>
            <a:r>
              <a:rPr lang="es-DO" sz="3700" b="1" dirty="0"/>
              <a:t>no diga que es tentado de parte de Dios</a:t>
            </a:r>
            <a:r>
              <a:rPr lang="es-DO" sz="3700" dirty="0"/>
              <a:t>; porque Dios no puede ser tentado por el mal, ni él tienta a nadie</a:t>
            </a:r>
            <a:r>
              <a:rPr lang="es-DO" sz="3700" dirty="0" smtClean="0"/>
              <a:t>;  sino </a:t>
            </a:r>
            <a:r>
              <a:rPr lang="es-DO" sz="3700" dirty="0"/>
              <a:t>que cada uno es tentado, </a:t>
            </a:r>
            <a:r>
              <a:rPr lang="es-DO" sz="3700" dirty="0">
                <a:solidFill>
                  <a:srgbClr val="FF0000"/>
                </a:solidFill>
              </a:rPr>
              <a:t>cuando de su propia concupiscencia es atraído y </a:t>
            </a:r>
            <a:r>
              <a:rPr lang="es-DO" sz="3700" dirty="0" smtClean="0">
                <a:solidFill>
                  <a:srgbClr val="FF0000"/>
                </a:solidFill>
              </a:rPr>
              <a:t>seducido.</a:t>
            </a:r>
            <a:r>
              <a:rPr lang="es-DO" sz="3700" dirty="0" smtClean="0"/>
              <a:t>.» (Santiago 1:13,14).</a:t>
            </a:r>
          </a:p>
          <a:p>
            <a:pPr algn="just"/>
            <a:r>
              <a:rPr lang="es-DO" sz="3700" dirty="0" smtClean="0"/>
              <a:t>Concupiscencia significa deseo pecaminoso.</a:t>
            </a:r>
          </a:p>
        </p:txBody>
      </p:sp>
    </p:spTree>
    <p:extLst>
      <p:ext uri="{BB962C8B-B14F-4D97-AF65-F5344CB8AC3E}">
        <p14:creationId xmlns:p14="http://schemas.microsoft.com/office/powerpoint/2010/main" val="176537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624"/>
            <a:ext cx="8856983" cy="66967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7874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323528" y="500063"/>
            <a:ext cx="8568952" cy="609758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es-DO" sz="2800" dirty="0">
                <a:latin typeface="Calibri" pitchFamily="34" charset="0"/>
              </a:rPr>
              <a:t>En nuestro </a:t>
            </a:r>
            <a:r>
              <a:rPr lang="es-DO" sz="2800" b="1" dirty="0">
                <a:latin typeface="Calibri" pitchFamily="34" charset="0"/>
              </a:rPr>
              <a:t>camino hacia la salvación </a:t>
            </a:r>
            <a:r>
              <a:rPr lang="es-DO" sz="2800" dirty="0">
                <a:latin typeface="Calibri" pitchFamily="34" charset="0"/>
              </a:rPr>
              <a:t>hemos tomado en las manos el mapa que nos indica por donde ir</a:t>
            </a:r>
            <a:r>
              <a:rPr lang="es-DO" sz="2800" dirty="0" smtClean="0">
                <a:latin typeface="Calibri" pitchFamily="34" charset="0"/>
              </a:rPr>
              <a:t>. Ese mapa es la Biblia. </a:t>
            </a:r>
          </a:p>
          <a:p>
            <a:pPr algn="just"/>
            <a:endParaRPr lang="es-DO" sz="2800" dirty="0" smtClean="0">
              <a:latin typeface="Calibri" pitchFamily="34" charset="0"/>
            </a:endParaRPr>
          </a:p>
          <a:p>
            <a:pPr algn="just"/>
            <a:r>
              <a:rPr lang="es-DO" sz="2800" dirty="0" smtClean="0">
                <a:latin typeface="Calibri" pitchFamily="34" charset="0"/>
              </a:rPr>
              <a:t> </a:t>
            </a:r>
            <a:r>
              <a:rPr lang="es-DO" sz="2800" dirty="0">
                <a:latin typeface="Calibri" pitchFamily="34" charset="0"/>
              </a:rPr>
              <a:t>Sin embargo, al emprender nuestro viaje nos hemos encontrado con un obstáculo en el </a:t>
            </a:r>
            <a:r>
              <a:rPr lang="es-DO" sz="2800" dirty="0" smtClean="0">
                <a:latin typeface="Calibri" pitchFamily="34" charset="0"/>
              </a:rPr>
              <a:t>camino</a:t>
            </a:r>
            <a:r>
              <a:rPr lang="es-DO" sz="2800" dirty="0">
                <a:latin typeface="Calibri" pitchFamily="34" charset="0"/>
              </a:rPr>
              <a:t>:</a:t>
            </a:r>
            <a:r>
              <a:rPr lang="es-DO" sz="2800" dirty="0" smtClean="0">
                <a:latin typeface="Calibri" pitchFamily="34" charset="0"/>
              </a:rPr>
              <a:t>  </a:t>
            </a:r>
          </a:p>
          <a:p>
            <a:pPr algn="just"/>
            <a:r>
              <a:rPr lang="es-DO" sz="3400" dirty="0" smtClean="0">
                <a:solidFill>
                  <a:srgbClr val="FF0000"/>
                </a:solidFill>
                <a:latin typeface="Biondi" panose="02000505030000020004" pitchFamily="2" charset="0"/>
              </a:rPr>
              <a:t>EL </a:t>
            </a:r>
            <a:r>
              <a:rPr lang="es-DO" sz="3400" dirty="0">
                <a:solidFill>
                  <a:srgbClr val="FF0000"/>
                </a:solidFill>
                <a:latin typeface="Biondi" panose="02000505030000020004" pitchFamily="2" charset="0"/>
              </a:rPr>
              <a:t>PECADO</a:t>
            </a:r>
            <a:r>
              <a:rPr lang="es-DO" sz="2800" dirty="0" smtClean="0">
                <a:latin typeface="Calibri" pitchFamily="34" charset="0"/>
              </a:rPr>
              <a:t>.   </a:t>
            </a:r>
          </a:p>
          <a:p>
            <a:pPr marL="0" indent="0" algn="just">
              <a:buNone/>
            </a:pPr>
            <a:endParaRPr lang="es-DO" sz="2800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  <a:p>
            <a:pPr algn="just"/>
            <a:r>
              <a:rPr lang="es-DO" sz="2800" dirty="0" smtClean="0">
                <a:latin typeface="Calibri" pitchFamily="34" charset="0"/>
              </a:rPr>
              <a:t>El pecado nos separa de Dios, daña la salud, la familia, la sociedad, el alma… lo daña todo…TODO</a:t>
            </a:r>
          </a:p>
          <a:p>
            <a:pPr algn="just"/>
            <a:r>
              <a:rPr lang="es-DO" sz="2800" dirty="0" smtClean="0">
                <a:latin typeface="Calibri" pitchFamily="34" charset="0"/>
              </a:rPr>
              <a:t>Es hora de que usted conozca cual es su verdadero enemigo y aprenda como vencerlo</a:t>
            </a:r>
            <a:r>
              <a:rPr lang="es-DO" sz="2800" dirty="0" smtClean="0"/>
              <a:t>.</a:t>
            </a:r>
            <a:endParaRPr lang="es-DO" sz="2800" dirty="0"/>
          </a:p>
        </p:txBody>
      </p:sp>
      <p:pic>
        <p:nvPicPr>
          <p:cNvPr id="4" name="3 Imagen" descr="Bilb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1556792"/>
            <a:ext cx="2952328" cy="1008112"/>
          </a:xfrm>
          <a:prstGeom prst="rect">
            <a:avLst/>
          </a:prstGeom>
        </p:spPr>
      </p:pic>
      <p:pic>
        <p:nvPicPr>
          <p:cNvPr id="5" name="4 Imagen" descr="obstacul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3356992"/>
            <a:ext cx="2448272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599"/>
            <a:ext cx="9036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DO" sz="3600" b="1" dirty="0"/>
              <a:t>EL PECADO ES UN PROBLEMA UNIVERSAL.</a:t>
            </a:r>
            <a:r>
              <a:rPr lang="es-DO" sz="36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s-DO" sz="36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es-DO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just"/>
            <a:r>
              <a:rPr lang="es-DO" dirty="0"/>
              <a:t>Aunque a muchos les cueste admitirlo, TODOS HEMOS PECADO y estamos destituidos de la gloria de Dios (Romanos 3:23). </a:t>
            </a:r>
            <a:endParaRPr lang="es-DO" dirty="0" smtClean="0"/>
          </a:p>
          <a:p>
            <a:pPr lvl="0" algn="just"/>
            <a:r>
              <a:rPr lang="es-DO" dirty="0" smtClean="0"/>
              <a:t>La </a:t>
            </a:r>
            <a:r>
              <a:rPr lang="es-DO" dirty="0"/>
              <a:t>sentencia de la Biblia es: </a:t>
            </a:r>
            <a:r>
              <a:rPr lang="es-DO" b="1" i="1" dirty="0"/>
              <a:t>“No hay justo, ni aun UNO”</a:t>
            </a:r>
            <a:r>
              <a:rPr lang="es-DO" dirty="0"/>
              <a:t> (Romanos 3:10).</a:t>
            </a:r>
          </a:p>
          <a:p>
            <a:pPr algn="just"/>
            <a:r>
              <a:rPr lang="es-E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Toda </a:t>
            </a:r>
            <a:r>
              <a:rPr lang="es-E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persona </a:t>
            </a:r>
            <a:r>
              <a:rPr lang="es-E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capaz de discernir entre el bien y el mal, a cometido pecado. Tal vez pueda decir que no matado o adulterado, pero ¿acaso puede decir que nunca ha tenido un mal pensamiento, </a:t>
            </a:r>
            <a:r>
              <a:rPr lang="es-E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o nunca ha </a:t>
            </a:r>
            <a:r>
              <a:rPr lang="es-E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dicho algo </a:t>
            </a:r>
            <a:r>
              <a:rPr lang="es-E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ofensivo?</a:t>
            </a:r>
            <a:endParaRPr lang="es-DO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381717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DO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5511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22712" y="273050"/>
            <a:ext cx="4764087" cy="6180286"/>
          </a:xfrm>
        </p:spPr>
        <p:txBody>
          <a:bodyPr>
            <a:normAutofit fontScale="85000" lnSpcReduction="10000"/>
          </a:bodyPr>
          <a:lstStyle/>
          <a:p>
            <a:pPr lvl="0" algn="just"/>
            <a:r>
              <a:rPr lang="es-DO" dirty="0"/>
              <a:t>El pecado es una epidemia universal, por eso tratar de justificarnos diciendo que estamos libres de ella sólo dificulta la solución de un problema grave que no podemos ignorar. </a:t>
            </a:r>
            <a:endParaRPr lang="es-DO" dirty="0" smtClean="0"/>
          </a:p>
          <a:p>
            <a:pPr lvl="0" algn="just"/>
            <a:r>
              <a:rPr lang="es-DO" dirty="0" smtClean="0"/>
              <a:t>La </a:t>
            </a:r>
            <a:r>
              <a:rPr lang="es-DO" dirty="0"/>
              <a:t>Biblia dice: </a:t>
            </a:r>
            <a:r>
              <a:rPr lang="es-DO" b="1" i="1" dirty="0"/>
              <a:t>“Si decimos que no tenemos pecado, NOS ENGAÑAMOS A NOSOTROS MISMOS, y la verdad no está en nosotros” (1Juan 1:8).</a:t>
            </a:r>
            <a:r>
              <a:rPr lang="es-DO" dirty="0"/>
              <a:t> Es mejor ser humildes y admitir nuestras culpas, que es el primer paso hacia la solución del problema.</a:t>
            </a:r>
          </a:p>
          <a:p>
            <a:endParaRPr lang="es-DO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DO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3816424" cy="604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99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>EL PECADO TRAE CONSECUENCIAS (NUMEROS </a:t>
            </a:r>
            <a:r>
              <a:rPr lang="es-ES" b="1" dirty="0" smtClean="0"/>
              <a:t>32:33)</a:t>
            </a:r>
            <a:endParaRPr lang="es-D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08512"/>
          </a:xfrm>
        </p:spPr>
        <p:txBody>
          <a:bodyPr>
            <a:normAutofit/>
          </a:bodyPr>
          <a:lstStyle/>
          <a:p>
            <a:pPr algn="just"/>
            <a:r>
              <a:rPr lang="es-E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Cuando el hombre pecó por primera vez, Dios le dijo que la tierra sería maldita por su causa (Génesis 3:17-19). Así que cada vez que pecamos ese cuadro de maldición se </a:t>
            </a:r>
            <a:r>
              <a:rPr lang="es-E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agrava.</a:t>
            </a:r>
          </a:p>
          <a:p>
            <a:pPr algn="just"/>
            <a:r>
              <a:rPr lang="es-E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¿Quién no ha sufrido por un hogar </a:t>
            </a:r>
            <a:r>
              <a:rPr lang="es-E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roto, </a:t>
            </a:r>
            <a:r>
              <a:rPr lang="es-E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por niños </a:t>
            </a:r>
            <a:r>
              <a:rPr lang="es-E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abandonados</a:t>
            </a:r>
            <a:r>
              <a:rPr lang="es-E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, por pandillerismo, por </a:t>
            </a:r>
            <a:r>
              <a:rPr lang="es-E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delincuencia, por prejuicios raciales, por familiares muertos? </a:t>
            </a: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97917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" y="219"/>
            <a:ext cx="4709618" cy="3500789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19"/>
            <a:ext cx="4403269" cy="3500789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" y="3501008"/>
            <a:ext cx="4709618" cy="335699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01008"/>
            <a:ext cx="4403269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77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 smtClean="0"/>
              <a:t>CONSECUENCIAS DEL PECADO</a:t>
            </a:r>
            <a:endParaRPr lang="es-D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00808"/>
            <a:ext cx="8075240" cy="460851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DO" dirty="0"/>
              <a:t>Quién puede escapar de sistemas judiciales injustos, de gobiernos corruptos, </a:t>
            </a:r>
            <a:r>
              <a:rPr lang="es-DO" dirty="0" smtClean="0"/>
              <a:t> de personas  </a:t>
            </a:r>
            <a:r>
              <a:rPr lang="es-DO" dirty="0"/>
              <a:t>viciadas por las drogas, el alcohol, el juego, el cigarro, etc.? ¿Y que decir de religiones creadas para hacer comercio y de las guerras que destruyen vidas inocentes? </a:t>
            </a:r>
            <a:r>
              <a:rPr lang="es-DO" dirty="0" smtClean="0"/>
              <a:t>.</a:t>
            </a:r>
          </a:p>
          <a:p>
            <a:pPr algn="just"/>
            <a:r>
              <a:rPr lang="es-DO" dirty="0" smtClean="0"/>
              <a:t>La peor consecuencia física del pecado es la temida muerte.</a:t>
            </a:r>
          </a:p>
          <a:p>
            <a:pPr algn="just"/>
            <a:r>
              <a:rPr lang="es-DO" dirty="0" smtClean="0"/>
              <a:t>Romanos 5:12 dice que la muerte paso a todos los hombre porque todos pecaron. </a:t>
            </a: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392215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DO" dirty="0" smtClean="0"/>
              <a:t>EL PECADO NOS CONDENA AL INFIERNO</a:t>
            </a:r>
            <a:endParaRPr lang="es-D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es-E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La Biblia lo describe como un lugar preparado para el diablo y sus ángeles (Mateo 25:41), atestado de todos los </a:t>
            </a:r>
            <a:r>
              <a:rPr lang="es-E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pecadores.</a:t>
            </a:r>
          </a:p>
          <a:p>
            <a:pPr algn="just"/>
            <a:r>
              <a:rPr lang="es-DO" dirty="0" smtClean="0"/>
              <a:t>«Pero </a:t>
            </a:r>
            <a:r>
              <a:rPr lang="es-DO" dirty="0"/>
              <a:t>los cobardes e incrédulos, los abominables y homicidas, los fornicarios y hechiceros, los idólatras y todos los mentirosos tendrán su parte en el lago que arde con fuego y azufre, que es la muerte </a:t>
            </a:r>
            <a:r>
              <a:rPr lang="es-DO" dirty="0" smtClean="0"/>
              <a:t>segunda» (Apocalipsis 21:8)</a:t>
            </a: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69978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 smtClean="0"/>
              <a:t>¿EN QUE CONSISTE EL INFIERNO?</a:t>
            </a:r>
            <a:endParaRPr lang="es-D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s-DO" dirty="0" smtClean="0"/>
              <a:t>La Biblia describe el infierno como un lugar preparado para el diablo y sus ángeles (Mateo 25:41).</a:t>
            </a:r>
          </a:p>
          <a:p>
            <a:pPr algn="just"/>
            <a:r>
              <a:rPr lang="es-DO" dirty="0" smtClean="0"/>
              <a:t>Es un lugar de castigo para aquellos que no buscaron a Dios ni obedecieron el evangelio de nuestro Señor Jesucristo (2Tesalonisen 1:8)</a:t>
            </a:r>
          </a:p>
          <a:p>
            <a:pPr algn="just"/>
            <a:r>
              <a:rPr lang="es-DO" dirty="0" smtClean="0"/>
              <a:t>La Biblia dice que “</a:t>
            </a:r>
            <a:r>
              <a:rPr lang="es-DO" b="1" i="1" dirty="0" smtClean="0">
                <a:solidFill>
                  <a:schemeClr val="tx2">
                    <a:lumMod val="75000"/>
                  </a:schemeClr>
                </a:solidFill>
              </a:rPr>
              <a:t>sufrirán pena de eterna perdición, </a:t>
            </a:r>
            <a:r>
              <a:rPr lang="es-DO" b="1" i="1" dirty="0">
                <a:solidFill>
                  <a:schemeClr val="tx2">
                    <a:lumMod val="75000"/>
                  </a:schemeClr>
                </a:solidFill>
              </a:rPr>
              <a:t>excluidos de la presencia del Señor y de la gloria de su </a:t>
            </a:r>
            <a:r>
              <a:rPr lang="es-DO" b="1" i="1" dirty="0" smtClean="0">
                <a:solidFill>
                  <a:schemeClr val="tx2">
                    <a:lumMod val="75000"/>
                  </a:schemeClr>
                </a:solidFill>
              </a:rPr>
              <a:t>poder</a:t>
            </a:r>
            <a:r>
              <a:rPr lang="es-DO" dirty="0" smtClean="0"/>
              <a:t>” (2 Tesalonicenses 1:9)</a:t>
            </a: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316893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fue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0"/>
            <a:ext cx="1649730" cy="1651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DO" dirty="0" smtClean="0"/>
              <a:t>EL FUEGO ES UN SIMBOLO DE CASTIGO  </a:t>
            </a:r>
            <a:endParaRPr lang="es-D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s-DO" dirty="0" smtClean="0"/>
              <a:t>Hay 5 versículos donde se menciona el lago de fuego y </a:t>
            </a:r>
            <a:r>
              <a:rPr lang="es-DO" dirty="0" smtClean="0">
                <a:solidFill>
                  <a:srgbClr val="FF0000"/>
                </a:solidFill>
              </a:rPr>
              <a:t>en todos es simbólico</a:t>
            </a:r>
            <a:r>
              <a:rPr lang="es-DO" dirty="0" smtClean="0"/>
              <a:t>. (Apocalipsis 19:20; 20:10; 21:8)</a:t>
            </a:r>
          </a:p>
          <a:p>
            <a:pPr algn="just"/>
            <a:r>
              <a:rPr lang="es-DO" dirty="0" smtClean="0"/>
              <a:t>«</a:t>
            </a:r>
            <a:r>
              <a:rPr lang="es-DO" i="1" dirty="0" smtClean="0">
                <a:solidFill>
                  <a:srgbClr val="00B050"/>
                </a:solidFill>
              </a:rPr>
              <a:t>Y </a:t>
            </a:r>
            <a:r>
              <a:rPr lang="es-DO" i="1" dirty="0">
                <a:solidFill>
                  <a:srgbClr val="00B050"/>
                </a:solidFill>
              </a:rPr>
              <a:t>la muerte y el Hades fueron lanzados al lago de fuego. Esta es la muerte </a:t>
            </a:r>
            <a:r>
              <a:rPr lang="es-DO" i="1" dirty="0" smtClean="0">
                <a:solidFill>
                  <a:srgbClr val="00B050"/>
                </a:solidFill>
              </a:rPr>
              <a:t>segunda. Y </a:t>
            </a:r>
            <a:r>
              <a:rPr lang="es-DO" i="1" dirty="0">
                <a:solidFill>
                  <a:srgbClr val="00B050"/>
                </a:solidFill>
              </a:rPr>
              <a:t>el que no se halló inscrito en el libro de la vida fue lanzado al lago de fuego</a:t>
            </a:r>
            <a:r>
              <a:rPr lang="es-DO" dirty="0" smtClean="0"/>
              <a:t>.» (20:13,14).</a:t>
            </a:r>
          </a:p>
          <a:p>
            <a:pPr algn="just"/>
            <a:r>
              <a:rPr lang="es-DO" dirty="0" smtClean="0"/>
              <a:t>Allí solo habrá espíritus y el fuego no tiene poder sobre los espíritus.</a:t>
            </a:r>
            <a:endParaRPr lang="es-DO" dirty="0"/>
          </a:p>
          <a:p>
            <a:pPr algn="just"/>
            <a:r>
              <a:rPr lang="es-DO" dirty="0" smtClean="0"/>
              <a:t>Pero se nos presenta como fuego para que sepamos que es un castigo por nuestros pecados.</a:t>
            </a: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494552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Dibuj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9152"/>
            <a:ext cx="2392794" cy="12416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0"/>
            <a:ext cx="7772400" cy="1508760"/>
          </a:xfrm>
        </p:spPr>
        <p:txBody>
          <a:bodyPr/>
          <a:lstStyle/>
          <a:p>
            <a:pPr algn="ctr"/>
            <a:r>
              <a:rPr lang="es-DO" dirty="0" smtClean="0">
                <a:solidFill>
                  <a:srgbClr val="FFFF00"/>
                </a:solidFill>
              </a:rPr>
              <a:t>¿QUÈ ES PECADO?</a:t>
            </a:r>
            <a:endParaRPr lang="es-DO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16760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sz="3000" b="1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Pecado </a:t>
            </a:r>
            <a:r>
              <a:rPr lang="es-ES" sz="3000" b="1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es infracción de la ley de Dios </a:t>
            </a:r>
            <a:r>
              <a:rPr lang="es-ES" sz="30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(1Juan 3:4).</a:t>
            </a:r>
            <a:r>
              <a:rPr lang="es-ES" sz="30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  Al hacer lo que esta prohibido en la palabra de Dios pecamos. </a:t>
            </a:r>
            <a:r>
              <a:rPr lang="es-ES" sz="30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 Se llama </a:t>
            </a:r>
            <a:r>
              <a:rPr lang="es-ES" sz="3000" b="1" dirty="0" smtClean="0">
                <a:solidFill>
                  <a:srgbClr val="FFC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pecado activo</a:t>
            </a:r>
            <a:r>
              <a:rPr lang="es-ES" sz="30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.</a:t>
            </a:r>
          </a:p>
          <a:p>
            <a:pPr algn="just"/>
            <a:r>
              <a:rPr lang="es-ES" sz="30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Para </a:t>
            </a:r>
            <a:r>
              <a:rPr lang="es-ES" sz="30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la mayoría de las sociedades llamadas modernas, el pecado es algo habitual y de lo cual, a veces, hasta hacen alarde. </a:t>
            </a:r>
            <a:endParaRPr lang="es-ES" sz="3000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  <a:p>
            <a:pPr algn="just"/>
            <a:r>
              <a:rPr lang="es-ES" sz="30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Algunos se glorían </a:t>
            </a:r>
            <a:r>
              <a:rPr lang="es-ES" sz="30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de haberse emborrachado, de haber tenido aventuras amorosas, de haber mentido sin ser </a:t>
            </a:r>
            <a:r>
              <a:rPr lang="es-ES" sz="30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descubiertos </a:t>
            </a:r>
            <a:r>
              <a:rPr lang="es-ES" sz="30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o de simplemente </a:t>
            </a:r>
            <a:r>
              <a:rPr lang="es-ES" sz="30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haber provocado </a:t>
            </a:r>
            <a:r>
              <a:rPr lang="es-ES" sz="30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la mirada envidiosa de los demás con su ropa indiscreta</a:t>
            </a:r>
            <a:r>
              <a:rPr lang="es-E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880102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Autofit/>
          </a:bodyPr>
          <a:lstStyle/>
          <a:p>
            <a:pPr lvl="0" algn="l"/>
            <a:r>
              <a:rPr lang="es-DO" sz="3600" b="1" dirty="0"/>
              <a:t>¿CUÁL DEBE SER NUESTRA ACTITUD ANTE EL PECADO</a:t>
            </a:r>
            <a:r>
              <a:rPr lang="es-DO" sz="3600" b="1" dirty="0" smtClean="0"/>
              <a:t>?   </a:t>
            </a:r>
            <a:r>
              <a:rPr lang="es-DO" sz="3600" dirty="0"/>
              <a:t/>
            </a:r>
            <a:br>
              <a:rPr lang="es-DO" sz="3600" dirty="0"/>
            </a:br>
            <a:endParaRPr lang="es-DO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597112"/>
          </a:xfrm>
        </p:spPr>
        <p:txBody>
          <a:bodyPr>
            <a:normAutofit/>
          </a:bodyPr>
          <a:lstStyle/>
          <a:p>
            <a:pPr lvl="0" algn="just"/>
            <a:endParaRPr lang="es-DO" dirty="0" smtClean="0"/>
          </a:p>
          <a:p>
            <a:pPr lvl="0" algn="just"/>
            <a:r>
              <a:rPr lang="es-DO" dirty="0" smtClean="0"/>
              <a:t>Reconocernos </a:t>
            </a:r>
            <a:r>
              <a:rPr lang="es-DO" dirty="0"/>
              <a:t>pecadores (Vea por ejemplo Salmos 51:1-4)</a:t>
            </a:r>
          </a:p>
          <a:p>
            <a:pPr lvl="0" algn="just"/>
            <a:r>
              <a:rPr lang="es-DO" dirty="0"/>
              <a:t>Hacer conciencia de que el  pecado tarde o temprano trae consecuencias (Números 32:33).</a:t>
            </a:r>
          </a:p>
          <a:p>
            <a:pPr lvl="0" algn="just"/>
            <a:r>
              <a:rPr lang="es-DO" dirty="0"/>
              <a:t>No ocultarlo, sino confesarlo delante de Dios (Salmos 32:1-7).</a:t>
            </a:r>
          </a:p>
          <a:p>
            <a:pPr lvl="0" algn="just"/>
            <a:r>
              <a:rPr lang="es-DO" dirty="0"/>
              <a:t>Volvernos (arrepentirnos) de nuestros malos caminos  (Ezequiel 33:11).</a:t>
            </a:r>
          </a:p>
          <a:p>
            <a:pPr lvl="0" algn="just"/>
            <a:r>
              <a:rPr lang="es-DO" dirty="0"/>
              <a:t>Meditar que nuestra vida es muy valiosa para dedicarla a cosas viles (Hebreos 12:14-17).</a:t>
            </a:r>
          </a:p>
          <a:p>
            <a:pPr algn="just"/>
            <a:endParaRPr lang="es-DO" dirty="0"/>
          </a:p>
        </p:txBody>
      </p:sp>
      <p:pic>
        <p:nvPicPr>
          <p:cNvPr id="4" name="3 Imagen" descr="fuego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620688"/>
            <a:ext cx="2891150" cy="12961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508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428596" y="404665"/>
            <a:ext cx="8247860" cy="6192687"/>
          </a:xfrm>
          <a:ln w="38100"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lvl="0"/>
            <a:r>
              <a:rPr lang="es-DO" sz="3700" dirty="0"/>
              <a:t>No coquetear ni jugar con él (Jueces 16:4-22).</a:t>
            </a:r>
          </a:p>
          <a:p>
            <a:pPr lvl="0"/>
            <a:r>
              <a:rPr lang="es-DO" sz="3700" dirty="0"/>
              <a:t>Aborrecerlo (Romanos 12:13).</a:t>
            </a:r>
          </a:p>
          <a:p>
            <a:pPr lvl="0"/>
            <a:r>
              <a:rPr lang="es-DO" sz="3700" dirty="0"/>
              <a:t>No participar de él, sino denunciarlo y reprenderlo (Efesios 5:8-12).</a:t>
            </a:r>
          </a:p>
          <a:p>
            <a:pPr lvl="0"/>
            <a:r>
              <a:rPr lang="es-DO" sz="3700" dirty="0"/>
              <a:t>Desechar los deseos carnales (1Pedro 2:1), no proveer para ellos (Romanos 13:12-14).</a:t>
            </a:r>
          </a:p>
          <a:p>
            <a:pPr lvl="0"/>
            <a:r>
              <a:rPr lang="es-DO" sz="3700" dirty="0"/>
              <a:t>Crucificar las pasiones carnales </a:t>
            </a:r>
            <a:r>
              <a:rPr lang="es-DO" sz="3700" dirty="0" smtClean="0"/>
              <a:t>(Gálatas </a:t>
            </a:r>
            <a:r>
              <a:rPr lang="es-DO" sz="3700" dirty="0"/>
              <a:t>5:24). Hacerlas morir (Colosenses 3:5).</a:t>
            </a:r>
          </a:p>
          <a:p>
            <a:pPr lvl="0"/>
            <a:r>
              <a:rPr lang="es-DO" sz="3700" dirty="0"/>
              <a:t>Llenar el espacio que deja el pecado con obras de justicia (Isaías 1:16-18; Romanos 6:16-22).</a:t>
            </a:r>
          </a:p>
          <a:p>
            <a:pPr lvl="0"/>
            <a:r>
              <a:rPr lang="es-DO" sz="3700" dirty="0"/>
              <a:t>Ayudar a otros que han caído a salir de él (Salmos 51:10-13).</a:t>
            </a:r>
          </a:p>
          <a:p>
            <a:endParaRPr lang="es-DO" sz="3700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14715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DO" dirty="0" smtClean="0">
                <a:effectLst/>
              </a:rPr>
              <a:t>¿HAY REMEDIO PARA EL PECADO</a:t>
            </a:r>
            <a:r>
              <a:rPr lang="es-DO" dirty="0" smtClean="0"/>
              <a:t>?</a:t>
            </a:r>
            <a:endParaRPr lang="es-D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78000">
                <a:schemeClr val="accent3">
                  <a:tint val="37000"/>
                  <a:satMod val="300000"/>
                  <a:lumMod val="80000"/>
                  <a:lumOff val="20000"/>
                  <a:alpha val="82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just"/>
            <a:r>
              <a:rPr lang="es-DO" dirty="0"/>
              <a:t>El medio provisto por el Padre para librar al hombre del pecado se </a:t>
            </a:r>
            <a:r>
              <a:rPr lang="es-DO" dirty="0" smtClean="0"/>
              <a:t>llama </a:t>
            </a:r>
            <a:r>
              <a:rPr lang="es-DO" dirty="0">
                <a:solidFill>
                  <a:srgbClr val="FF0000"/>
                </a:solidFill>
              </a:rPr>
              <a:t>JESUCRISTO.</a:t>
            </a:r>
            <a:r>
              <a:rPr lang="es-DO" dirty="0"/>
              <a:t> La Biblia dice acerca de él: </a:t>
            </a:r>
            <a:r>
              <a:rPr lang="es-DO" b="1" i="1" dirty="0"/>
              <a:t>“Al que no conoció pecado, por nosotros lo hizo pecado, para que nosotros fuésemos hechos justicia de Dios en él.”</a:t>
            </a:r>
            <a:r>
              <a:rPr lang="es-DO" dirty="0"/>
              <a:t> (2Corintios 5:21). </a:t>
            </a:r>
            <a:endParaRPr lang="es-DO" dirty="0" smtClean="0"/>
          </a:p>
          <a:p>
            <a:pPr lvl="0" algn="just"/>
            <a:r>
              <a:rPr lang="es-DO" dirty="0" smtClean="0"/>
              <a:t>Jesús </a:t>
            </a:r>
            <a:r>
              <a:rPr lang="es-DO" dirty="0"/>
              <a:t>vivió una vida santa, aunque fue tentando en todo según nuestra semejanza, pero nunca cometió pecado (Hebreos 4:15). </a:t>
            </a:r>
          </a:p>
        </p:txBody>
      </p:sp>
    </p:spTree>
    <p:extLst>
      <p:ext uri="{BB962C8B-B14F-4D97-AF65-F5344CB8AC3E}">
        <p14:creationId xmlns:p14="http://schemas.microsoft.com/office/powerpoint/2010/main" val="151222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DO"/>
          </a:p>
        </p:txBody>
      </p:sp>
      <p:pic>
        <p:nvPicPr>
          <p:cNvPr id="4" name="3 Marcador de contenido" descr="gota-de-sangr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85728"/>
            <a:ext cx="8501122" cy="6357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 smtClean="0">
                <a:solidFill>
                  <a:srgbClr val="FF0000"/>
                </a:solidFill>
              </a:rPr>
              <a:t>JESUCRISTO ES EL REMEDIO</a:t>
            </a:r>
            <a:endParaRPr lang="es-DO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pPr lvl="0" algn="just"/>
            <a:r>
              <a:rPr lang="es-DO" dirty="0" smtClean="0"/>
              <a:t> </a:t>
            </a:r>
            <a:r>
              <a:rPr lang="es-DO" dirty="0"/>
              <a:t>Su sangre limpia tiene el poder para limpiarnos nuestros pecados y librarnos de TODA maldad (1Juan 1:7-9).</a:t>
            </a:r>
          </a:p>
          <a:p>
            <a:pPr algn="just"/>
            <a:r>
              <a:rPr lang="es-E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La </a:t>
            </a:r>
            <a:r>
              <a:rPr lang="es-E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Biblia dice así: </a:t>
            </a:r>
            <a:r>
              <a:rPr lang="es-ES" b="1" i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“De cierto de cierto os digo, que todo aquel que hace pecado, ESCLAVO ES DEL PECADO. Y el esclavo no queda en la casa para siempre; el hijo sí queda para siempre. Así que, SI EL HIJO OS LIBERTARE, seréis VERDADERAMENTE LIBRES” (Juan 8:34-36)</a:t>
            </a:r>
            <a:r>
              <a:rPr lang="es-E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5093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67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 smtClean="0">
                <a:solidFill>
                  <a:srgbClr val="FF0000"/>
                </a:solidFill>
              </a:rPr>
              <a:t>CRISTO ES LA RESPUESTA</a:t>
            </a:r>
            <a:endParaRPr lang="es-DO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/>
            <a:r>
              <a:rPr lang="es-DO" dirty="0"/>
              <a:t>Recuerda siempre estas palabras del Apóstol Pedro: </a:t>
            </a:r>
            <a:r>
              <a:rPr lang="es-DO" b="1" i="1" dirty="0"/>
              <a:t>“Y en ningún otro hay salvación; porque NO HAY OTRO NOMBRE BAJO EL CIELO, dado a los hombres, en que podamos ser salvos.” (Hechos 4:12).</a:t>
            </a:r>
            <a:endParaRPr lang="es-DO" dirty="0"/>
          </a:p>
          <a:p>
            <a:pPr lvl="0" algn="just"/>
            <a:r>
              <a:rPr lang="es-DO" dirty="0"/>
              <a:t>Cuando la serpiente venenosa del pecado nos muerde, el pecador debe mirar a Cristo y hallará en él su única esperanza (Juan 3:14,15). El pecador no tiene otra salida que buscar de Cristo...: </a:t>
            </a:r>
            <a:r>
              <a:rPr lang="es-DO" b="1" i="1" dirty="0"/>
              <a:t>“Porque si no creéis que YO SOY, en vuestros pecados moriréis”</a:t>
            </a:r>
            <a:r>
              <a:rPr lang="es-DO" dirty="0"/>
              <a:t> (Juan 8:24).</a:t>
            </a:r>
          </a:p>
          <a:p>
            <a:pPr algn="just"/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121992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8928991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4137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DO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2389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447188"/>
            <a:ext cx="8496943" cy="67755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s-DO" dirty="0" smtClean="0"/>
              <a:t>EL PECADO ES INFRACCION DE LA LEY</a:t>
            </a:r>
            <a:endParaRPr lang="es-D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988840"/>
            <a:ext cx="8435280" cy="4392488"/>
          </a:xfrm>
        </p:spPr>
        <p:txBody>
          <a:bodyPr>
            <a:noAutofit/>
          </a:bodyPr>
          <a:lstStyle/>
          <a:p>
            <a:pPr algn="just"/>
            <a:r>
              <a:rPr lang="es-ES" sz="32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Algunos hablan </a:t>
            </a:r>
            <a:r>
              <a:rPr lang="es-ES" sz="32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con orgullo del odio que sienten por </a:t>
            </a:r>
            <a:r>
              <a:rPr lang="es-ES" sz="32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otros, del </a:t>
            </a:r>
            <a:r>
              <a:rPr lang="es-ES" sz="32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mal genio que </a:t>
            </a:r>
            <a:r>
              <a:rPr lang="es-ES" sz="32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tienen </a:t>
            </a:r>
            <a:r>
              <a:rPr lang="es-ES" sz="32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y de lo fácil que se </a:t>
            </a:r>
            <a:r>
              <a:rPr lang="es-ES" sz="32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vuelven iracundos y </a:t>
            </a:r>
            <a:r>
              <a:rPr lang="es-ES" sz="32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violentos. </a:t>
            </a:r>
            <a:endParaRPr lang="es-ES" sz="3200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  <a:p>
            <a:pPr algn="just"/>
            <a:r>
              <a:rPr lang="es-ES" sz="32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Otros se atreven a  fanfarronear </a:t>
            </a:r>
            <a:r>
              <a:rPr lang="es-ES" sz="32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de cosas como haber </a:t>
            </a:r>
            <a:r>
              <a:rPr lang="es-ES" sz="32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matado, </a:t>
            </a:r>
            <a:r>
              <a:rPr lang="es-ES" sz="32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de haber participado en una marcha de homosexuales y lesbianas </a:t>
            </a:r>
            <a:r>
              <a:rPr lang="es-ES" sz="32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o de </a:t>
            </a:r>
            <a:r>
              <a:rPr lang="es-ES" sz="32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haberse practicado abortos</a:t>
            </a:r>
            <a:endParaRPr lang="es-DO" sz="3200" dirty="0">
              <a:latin typeface="Calibri" pitchFamily="34" charset="0"/>
            </a:endParaRPr>
          </a:p>
          <a:p>
            <a:pPr algn="just"/>
            <a:endParaRPr lang="es-DO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67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DO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1715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 smtClean="0"/>
              <a:t>ROMANOS 1:28-32 	dice:</a:t>
            </a:r>
            <a:endParaRPr lang="es-D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“Y </a:t>
            </a:r>
            <a:r>
              <a:rPr lang="es-E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como ellos no aprobaron tener en cuenta a </a:t>
            </a:r>
            <a:r>
              <a:rPr lang="es-E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Dios, </a:t>
            </a:r>
            <a:r>
              <a:rPr lang="es-ES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los entrego a una mente reprobada</a:t>
            </a:r>
            <a:r>
              <a:rPr lang="es-E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, para hacer cosas que no convienen; estando atestados de toda injusticia, </a:t>
            </a:r>
            <a:r>
              <a:rPr lang="es-E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fornicación, </a:t>
            </a:r>
            <a:r>
              <a:rPr lang="es-E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perversidad, avaricia, maldad, llenos de envidia, homicidios, contiendas, engaños y malignidades; murmuradores, detractores, aborrecedores de Dios, injuriosos, soberbios, altivos, inventores de males, desobedientes a los padres, necios, desleales, sin afecto natural, implacables, sin </a:t>
            </a:r>
            <a:r>
              <a:rPr lang="es-E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misericordia…”</a:t>
            </a:r>
            <a:endParaRPr lang="es-DO" i="1" dirty="0"/>
          </a:p>
        </p:txBody>
      </p:sp>
    </p:spTree>
    <p:extLst>
      <p:ext uri="{BB962C8B-B14F-4D97-AF65-F5344CB8AC3E}">
        <p14:creationId xmlns:p14="http://schemas.microsoft.com/office/powerpoint/2010/main" val="56069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DO" dirty="0" smtClean="0"/>
              <a:t>¿QUÈ MÀS ES PECADO?</a:t>
            </a:r>
            <a:endParaRPr lang="es-D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63624"/>
            <a:ext cx="8229600" cy="479433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es-DO" dirty="0" smtClean="0"/>
              <a:t>La Biblia define pecado como </a:t>
            </a:r>
            <a:r>
              <a:rPr lang="es-DO" dirty="0" smtClean="0">
                <a:solidFill>
                  <a:srgbClr val="FF0000"/>
                </a:solidFill>
              </a:rPr>
              <a:t>saber hacer lo bueno y no hacerlo.</a:t>
            </a:r>
          </a:p>
          <a:p>
            <a:pPr algn="just"/>
            <a:r>
              <a:rPr lang="es-ES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Y al que sabe hacer lo bueno, y no lo hace, LE ES PECADO”. (</a:t>
            </a:r>
            <a:r>
              <a:rPr lang="es-ES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Santiago </a:t>
            </a:r>
            <a:r>
              <a:rPr lang="es-ES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4:17</a:t>
            </a:r>
            <a:r>
              <a:rPr lang="es-ES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</a:p>
          <a:p>
            <a:pPr algn="just"/>
            <a:r>
              <a:rPr lang="es-E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Algunos dicen: “Yo no he matado”, “no he robado”, “no he adulterado”, “no he  </a:t>
            </a:r>
            <a:r>
              <a:rPr lang="es-E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hecho mal a </a:t>
            </a:r>
            <a:r>
              <a:rPr lang="es-E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nadie”.</a:t>
            </a:r>
          </a:p>
          <a:p>
            <a:pPr algn="just"/>
            <a:r>
              <a:rPr lang="es-E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Pero </a:t>
            </a:r>
            <a:r>
              <a:rPr lang="es-E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pecar no es solo infringir la ley de Dios, sino también dejar de cumplir con </a:t>
            </a:r>
            <a:r>
              <a:rPr lang="es-E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lo que Dios nos ha pedido que hagamos. </a:t>
            </a:r>
          </a:p>
          <a:p>
            <a:pPr algn="just"/>
            <a:endParaRPr lang="es-ES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3 Imagen" descr="multinivel-preguntas-300x2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0"/>
            <a:ext cx="2857500" cy="171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22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683569" y="620689"/>
            <a:ext cx="7776864" cy="5380062"/>
          </a:xfrm>
        </p:spPr>
        <p:txBody>
          <a:bodyPr>
            <a:normAutofit/>
          </a:bodyPr>
          <a:lstStyle/>
          <a:p>
            <a:pPr algn="just"/>
            <a:r>
              <a:rPr lang="es-DO" sz="2800" dirty="0" smtClean="0">
                <a:solidFill>
                  <a:srgbClr val="0070C0"/>
                </a:solidFill>
              </a:rPr>
              <a:t>De manera que aquel que no ama a su prójimo, o que no alaba a Dios o que no se congrega, está en la misma posición de pecado que el que mata o roba, porque ha dejado de cumplir con leyes positivas de Dios (Marcos 12:30,31; Hebreos 10:25; Colosenses 3:16).</a:t>
            </a:r>
          </a:p>
          <a:p>
            <a:pPr algn="just"/>
            <a:r>
              <a:rPr lang="es-DO" sz="2800" dirty="0" smtClean="0">
                <a:solidFill>
                  <a:srgbClr val="0070C0"/>
                </a:solidFill>
              </a:rPr>
              <a:t>Es lo que se llama </a:t>
            </a:r>
            <a:r>
              <a:rPr lang="es-DO" sz="2800" dirty="0" smtClean="0">
                <a:solidFill>
                  <a:srgbClr val="FFC000"/>
                </a:solidFill>
              </a:rPr>
              <a:t>pecado pasivo</a:t>
            </a:r>
            <a:r>
              <a:rPr lang="es-DO" sz="2800" dirty="0" smtClean="0">
                <a:solidFill>
                  <a:srgbClr val="0070C0"/>
                </a:solidFill>
              </a:rPr>
              <a:t>.</a:t>
            </a:r>
          </a:p>
          <a:p>
            <a:pPr lvl="0" algn="just"/>
            <a:r>
              <a:rPr lang="es-DO" sz="2800" dirty="0">
                <a:solidFill>
                  <a:srgbClr val="0070C0"/>
                </a:solidFill>
              </a:rPr>
              <a:t>El profeta Isaías exhortaba al pueblo de Israel a </a:t>
            </a:r>
            <a:r>
              <a:rPr lang="es-DO" sz="2800" dirty="0" smtClean="0">
                <a:solidFill>
                  <a:srgbClr val="0070C0"/>
                </a:solidFill>
              </a:rPr>
              <a:t>DEJAR </a:t>
            </a:r>
            <a:r>
              <a:rPr lang="es-DO" sz="2800" dirty="0">
                <a:solidFill>
                  <a:srgbClr val="0070C0"/>
                </a:solidFill>
              </a:rPr>
              <a:t>DE HACER LO MALO Y APRENDER A HACER EL BIEN (Ver Isaías 1:16-18).</a:t>
            </a:r>
          </a:p>
        </p:txBody>
      </p:sp>
    </p:spTree>
    <p:extLst>
      <p:ext uri="{BB962C8B-B14F-4D97-AF65-F5344CB8AC3E}">
        <p14:creationId xmlns:p14="http://schemas.microsoft.com/office/powerpoint/2010/main" val="2839271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DO" dirty="0" smtClean="0"/>
              <a:t> PECADO PASIVO</a:t>
            </a:r>
            <a:endParaRPr lang="es-DO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5445224"/>
          </a:xfrm>
        </p:spPr>
      </p:pic>
    </p:spTree>
    <p:extLst>
      <p:ext uri="{BB962C8B-B14F-4D97-AF65-F5344CB8AC3E}">
        <p14:creationId xmlns:p14="http://schemas.microsoft.com/office/powerpoint/2010/main" val="81742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itable">
  <a:themeElements>
    <a:clrScheme name="Ci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Ci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Quotable" id="{39EC5628-30ED-4578-ACD8-9820EDB8E15A}" vid="{6F3559E9-1A4C-49D8-94D4-F41003531C49}"/>
    </a:ext>
  </a:extLst>
</a:theme>
</file>

<file path=ppt/theme/theme4.xml><?xml version="1.0" encoding="utf-8"?>
<a:theme xmlns:a="http://schemas.openxmlformats.org/drawingml/2006/main" name="Dividendo">
  <a:themeElements>
    <a:clrScheme name="Dividendo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C21699FF-00E4-43C8-BBCC-D7E5536C3717}"/>
    </a:ext>
  </a:extLst>
</a:theme>
</file>

<file path=ppt/theme/theme5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6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7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ppt/theme/theme8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í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922</TotalTime>
  <Words>2020</Words>
  <Application>Microsoft Office PowerPoint</Application>
  <PresentationFormat>Presentación en pantalla (4:3)</PresentationFormat>
  <Paragraphs>103</Paragraphs>
  <Slides>38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8</vt:i4>
      </vt:variant>
      <vt:variant>
        <vt:lpstr>Títulos de diapositiva</vt:lpstr>
      </vt:variant>
      <vt:variant>
        <vt:i4>38</vt:i4>
      </vt:variant>
    </vt:vector>
  </HeadingPairs>
  <TitlesOfParts>
    <vt:vector size="46" baseType="lpstr">
      <vt:lpstr>Tema de Office</vt:lpstr>
      <vt:lpstr>Módulo</vt:lpstr>
      <vt:lpstr>Citable</vt:lpstr>
      <vt:lpstr>Dividendo</vt:lpstr>
      <vt:lpstr>Retrospección</vt:lpstr>
      <vt:lpstr>Orgánico</vt:lpstr>
      <vt:lpstr>Evento principal</vt:lpstr>
      <vt:lpstr>Berlín</vt:lpstr>
      <vt:lpstr>LECCION 2 EL PECADO: EL OBSTÀCULO EN EL CAMINO</vt:lpstr>
      <vt:lpstr>Presentación de PowerPoint</vt:lpstr>
      <vt:lpstr>¿QUÈ ES PECADO?</vt:lpstr>
      <vt:lpstr>EL PECADO ES INFRACCION DE LA LEY</vt:lpstr>
      <vt:lpstr>Presentación de PowerPoint</vt:lpstr>
      <vt:lpstr>ROMANOS 1:28-32  dice:</vt:lpstr>
      <vt:lpstr>¿QUÈ MÀS ES PECADO?</vt:lpstr>
      <vt:lpstr>Presentación de PowerPoint</vt:lpstr>
      <vt:lpstr> PECADO PASIVO</vt:lpstr>
      <vt:lpstr>¿QUÈ OTRA COSA ES PECADO?</vt:lpstr>
      <vt:lpstr>NO ES SUFICIENTE CON NO HACERLO</vt:lpstr>
      <vt:lpstr>Presentación de PowerPoint</vt:lpstr>
      <vt:lpstr>¿SE NACE PECADOR?</vt:lpstr>
      <vt:lpstr>ANALICE ESTOS TEXTOS</vt:lpstr>
      <vt:lpstr>SE PECA DESDE LA JUVENTUD</vt:lpstr>
      <vt:lpstr>¿DONDE TIENE ORIGEN EL PECADO?</vt:lpstr>
      <vt:lpstr>Presentación de PowerPoint</vt:lpstr>
      <vt:lpstr>SATANÀS ENTRA EN ACCIÒN</vt:lpstr>
      <vt:lpstr>Presentación de PowerPoint</vt:lpstr>
      <vt:lpstr>Presentación de PowerPoint</vt:lpstr>
      <vt:lpstr>EL PECADO ES UN PROBLEMA UNIVERSAL. </vt:lpstr>
      <vt:lpstr>Presentación de PowerPoint</vt:lpstr>
      <vt:lpstr>Presentación de PowerPoint</vt:lpstr>
      <vt:lpstr>EL PECADO TRAE CONSECUENCIAS (NUMEROS 32:33)</vt:lpstr>
      <vt:lpstr>Presentación de PowerPoint</vt:lpstr>
      <vt:lpstr>CONSECUENCIAS DEL PECADO</vt:lpstr>
      <vt:lpstr>EL PECADO NOS CONDENA AL INFIERNO</vt:lpstr>
      <vt:lpstr>¿EN QUE CONSISTE EL INFIERNO?</vt:lpstr>
      <vt:lpstr>EL FUEGO ES UN SIMBOLO DE CASTIGO  </vt:lpstr>
      <vt:lpstr>¿CUÁL DEBE SER NUESTRA ACTITUD ANTE EL PECADO?    </vt:lpstr>
      <vt:lpstr>Presentación de PowerPoint</vt:lpstr>
      <vt:lpstr>¿HAY REMEDIO PARA EL PECADO?</vt:lpstr>
      <vt:lpstr>Presentación de PowerPoint</vt:lpstr>
      <vt:lpstr>JESUCRISTO ES EL REMEDIO</vt:lpstr>
      <vt:lpstr>Presentación de PowerPoint</vt:lpstr>
      <vt:lpstr>CRISTO ES LA RESPUESTA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PECADO: EL OBSTÀCULO EN EL CAMINO</dc:title>
  <dc:creator>Antonio Saleme</dc:creator>
  <cp:lastModifiedBy>Usuario</cp:lastModifiedBy>
  <cp:revision>69</cp:revision>
  <dcterms:created xsi:type="dcterms:W3CDTF">2015-09-09T19:36:49Z</dcterms:created>
  <dcterms:modified xsi:type="dcterms:W3CDTF">2017-03-16T19:41:16Z</dcterms:modified>
</cp:coreProperties>
</file>