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9" r:id="rId6"/>
    <p:sldId id="278" r:id="rId7"/>
    <p:sldId id="258" r:id="rId8"/>
    <p:sldId id="259" r:id="rId9"/>
    <p:sldId id="260" r:id="rId10"/>
    <p:sldId id="261" r:id="rId11"/>
    <p:sldId id="262" r:id="rId12"/>
    <p:sldId id="280" r:id="rId13"/>
    <p:sldId id="264" r:id="rId14"/>
    <p:sldId id="263" r:id="rId15"/>
    <p:sldId id="265" r:id="rId16"/>
    <p:sldId id="281" r:id="rId17"/>
    <p:sldId id="267" r:id="rId18"/>
    <p:sldId id="269" r:id="rId19"/>
    <p:sldId id="270" r:id="rId20"/>
    <p:sldId id="282" r:id="rId21"/>
    <p:sldId id="268" r:id="rId22"/>
    <p:sldId id="271" r:id="rId23"/>
    <p:sldId id="274" r:id="rId24"/>
    <p:sldId id="272" r:id="rId25"/>
    <p:sldId id="273" r:id="rId26"/>
    <p:sldId id="283" r:id="rId27"/>
    <p:sldId id="284" r:id="rId28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62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718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332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613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9509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03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9048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236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0582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64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9886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A88E-F68A-4F76-ADAD-01B0457EB86D}" type="datetimeFigureOut">
              <a:rPr lang="es-DO" smtClean="0"/>
              <a:t>03/09/2016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A487-DA8B-41AF-89EA-6F0E883094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2873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1683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DO" b="1" dirty="0" smtClean="0">
                <a:solidFill>
                  <a:srgbClr val="FF0000"/>
                </a:solidFill>
              </a:rPr>
              <a:t>LA FE</a:t>
            </a:r>
            <a:r>
              <a:rPr lang="es-DO" dirty="0" smtClean="0"/>
              <a:t>: </a:t>
            </a:r>
            <a:r>
              <a:rPr lang="es-DO" b="1" dirty="0" smtClean="0">
                <a:solidFill>
                  <a:srgbClr val="7030A0"/>
                </a:solidFill>
              </a:rPr>
              <a:t>EL PRIMER PASO EN EL CAMINO</a:t>
            </a:r>
            <a:endParaRPr lang="es-DO" b="1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0" y="1628800"/>
            <a:ext cx="8892480" cy="4752528"/>
          </a:xfrm>
          <a:prstGeom prst="rect">
            <a:avLst/>
          </a:prstGeom>
          <a:scene3d>
            <a:camera prst="perspectiveAbove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884737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CONSIDERE LOS SIGUIENTES TEXTOS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es-DO" dirty="0" smtClean="0"/>
              <a:t>«</a:t>
            </a:r>
            <a:r>
              <a:rPr lang="es-DO" b="1" dirty="0" smtClean="0">
                <a:solidFill>
                  <a:srgbClr val="C00000"/>
                </a:solidFill>
              </a:rPr>
              <a:t>El que crea </a:t>
            </a:r>
            <a:r>
              <a:rPr lang="es-DO" dirty="0" smtClean="0"/>
              <a:t>y sea bautizado será salvo; pero el que no crea será condenado» </a:t>
            </a:r>
            <a:r>
              <a:rPr lang="es-DO" dirty="0" smtClean="0">
                <a:solidFill>
                  <a:srgbClr val="0000FF"/>
                </a:solidFill>
              </a:rPr>
              <a:t>(Marcos 16:16).</a:t>
            </a:r>
          </a:p>
          <a:p>
            <a:pPr algn="just"/>
            <a:r>
              <a:rPr lang="es-DO" dirty="0" smtClean="0"/>
              <a:t>«Porque no me avergüenzo del evangelio, pues es el poder de Dios para la salvación </a:t>
            </a:r>
            <a:r>
              <a:rPr lang="es-DO" b="1" dirty="0" smtClean="0">
                <a:solidFill>
                  <a:srgbClr val="C00000"/>
                </a:solidFill>
              </a:rPr>
              <a:t>de todo el que cree</a:t>
            </a:r>
            <a:r>
              <a:rPr lang="es-DO" dirty="0" smtClean="0"/>
              <a:t>; del judío primeramente y también del griego» </a:t>
            </a:r>
            <a:r>
              <a:rPr lang="es-DO" dirty="0" smtClean="0">
                <a:solidFill>
                  <a:srgbClr val="0000FF"/>
                </a:solidFill>
              </a:rPr>
              <a:t>(Romanos 1:16).</a:t>
            </a:r>
          </a:p>
          <a:p>
            <a:pPr algn="just"/>
            <a:r>
              <a:rPr lang="es-DO" dirty="0" smtClean="0"/>
              <a:t>«Y que nadie es justificado ante Dios por </a:t>
            </a:r>
            <a:r>
              <a:rPr lang="es-DO" i="1" dirty="0" smtClean="0"/>
              <a:t>la</a:t>
            </a:r>
            <a:r>
              <a:rPr lang="es-DO" dirty="0" smtClean="0"/>
              <a:t> ley es evidente, porque </a:t>
            </a:r>
            <a:r>
              <a:rPr lang="es-DO" b="1" cap="small" dirty="0" smtClean="0">
                <a:solidFill>
                  <a:srgbClr val="C00000"/>
                </a:solidFill>
                <a:effectLst/>
              </a:rPr>
              <a:t>El justo vivirá por la fe</a:t>
            </a:r>
            <a:r>
              <a:rPr lang="es-DO" cap="small" dirty="0" smtClean="0">
                <a:effectLst/>
              </a:rPr>
              <a:t>» </a:t>
            </a:r>
            <a:r>
              <a:rPr lang="es-DO" cap="small" dirty="0" smtClean="0">
                <a:solidFill>
                  <a:srgbClr val="0000FF"/>
                </a:solidFill>
                <a:effectLst/>
              </a:rPr>
              <a:t>(Gálatas 3:11)</a:t>
            </a:r>
            <a:endParaRPr lang="es-DO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8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LA FE MUEVE LA OBEDIENCIA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DO" dirty="0"/>
              <a:t>La fe que salva es más que una simple creencia intelectual en la existencia de Dios y de su hijo Jesucristo</a:t>
            </a:r>
            <a:r>
              <a:rPr lang="es-DO" dirty="0" smtClean="0"/>
              <a:t>.</a:t>
            </a:r>
          </a:p>
          <a:p>
            <a:pPr lvl="0" algn="just"/>
            <a:r>
              <a:rPr lang="es-DO" dirty="0" smtClean="0"/>
              <a:t>Santiago 2:17 nos dice que: «</a:t>
            </a:r>
            <a:r>
              <a:rPr lang="es-DO" dirty="0" smtClean="0">
                <a:solidFill>
                  <a:srgbClr val="0000FF"/>
                </a:solidFill>
              </a:rPr>
              <a:t>Los demonios creen y tiemblan»</a:t>
            </a:r>
            <a:r>
              <a:rPr lang="es-DO" dirty="0" smtClean="0"/>
              <a:t>. </a:t>
            </a:r>
          </a:p>
          <a:p>
            <a:pPr lvl="0" algn="just"/>
            <a:r>
              <a:rPr lang="es-DO" dirty="0" smtClean="0"/>
              <a:t>La </a:t>
            </a:r>
            <a:r>
              <a:rPr lang="es-DO" dirty="0"/>
              <a:t>clase de fe que es necesaria para salvarnos es presentada por Pablo  como </a:t>
            </a:r>
            <a:r>
              <a:rPr lang="es-DO" b="1" i="1" dirty="0"/>
              <a:t>“La fe que obra por amor” </a:t>
            </a:r>
            <a:r>
              <a:rPr lang="es-DO" b="1" i="1" dirty="0" smtClean="0"/>
              <a:t>(Gálatas </a:t>
            </a:r>
            <a:r>
              <a:rPr lang="es-DO" b="1" i="1" dirty="0"/>
              <a:t>5:6).</a:t>
            </a:r>
            <a:r>
              <a:rPr lang="es-DO" dirty="0"/>
              <a:t> </a:t>
            </a:r>
            <a:endParaRPr lang="es-DO" dirty="0" smtClean="0"/>
          </a:p>
          <a:p>
            <a:pPr lvl="0" algn="just"/>
            <a:r>
              <a:rPr lang="es-DO" dirty="0" smtClean="0"/>
              <a:t>Se requiere </a:t>
            </a:r>
            <a:r>
              <a:rPr lang="es-DO" dirty="0"/>
              <a:t>amor por Dios y el Prójimo (Mateo 22:37,38), y amor por la verdad (2Tesalonisenses 2:10). Ese amor debe ser el motor de nuestra fe para hacer la voluntad de Dios.</a:t>
            </a:r>
          </a:p>
          <a:p>
            <a:endParaRPr lang="es-DO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6763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443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LA FE SIN OBRAS ES MUERTA</a:t>
            </a:r>
            <a:endParaRPr lang="es-DO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568952" cy="5040560"/>
          </a:xfrm>
        </p:spPr>
      </p:pic>
    </p:spTree>
    <p:extLst>
      <p:ext uri="{BB962C8B-B14F-4D97-AF65-F5344CB8AC3E}">
        <p14:creationId xmlns:p14="http://schemas.microsoft.com/office/powerpoint/2010/main" val="1063266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LA VERDADERA FE OBEDECE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es-DO" dirty="0" smtClean="0"/>
              <a:t>Una persona que dice creer, pero que rehúsa obedecer, está confesando que su fe es muerta.</a:t>
            </a:r>
          </a:p>
          <a:p>
            <a:pPr algn="just"/>
            <a:r>
              <a:rPr lang="es-DO" dirty="0" smtClean="0"/>
              <a:t>«</a:t>
            </a:r>
            <a:r>
              <a:rPr lang="es-DO" b="1" dirty="0" smtClean="0">
                <a:solidFill>
                  <a:srgbClr val="C00000"/>
                </a:solidFill>
              </a:rPr>
              <a:t>Pero, ¿estás dispuesto a admitir, oh hombre vano, que la fe sin obras es estéril? </a:t>
            </a:r>
            <a:r>
              <a:rPr lang="es-DO" b="1" baseline="30000" dirty="0" smtClean="0">
                <a:solidFill>
                  <a:srgbClr val="C00000"/>
                </a:solidFill>
              </a:rPr>
              <a:t> </a:t>
            </a:r>
            <a:r>
              <a:rPr lang="es-DO" b="1" dirty="0" smtClean="0">
                <a:solidFill>
                  <a:srgbClr val="C00000"/>
                </a:solidFill>
              </a:rPr>
              <a:t>¿No fue justificado por las obras Abraham nuestro padre cuando ofreció a Isaac su hijo sobre el altar? </a:t>
            </a:r>
            <a:r>
              <a:rPr lang="es-DO" b="1" baseline="30000" dirty="0" smtClean="0">
                <a:solidFill>
                  <a:srgbClr val="C00000"/>
                </a:solidFill>
              </a:rPr>
              <a:t> </a:t>
            </a:r>
            <a:r>
              <a:rPr lang="es-DO" b="1" dirty="0" smtClean="0">
                <a:solidFill>
                  <a:srgbClr val="C00000"/>
                </a:solidFill>
              </a:rPr>
              <a:t>Ya ves que la fe actuaba juntamente con sus obras, y como resultado de las obras, la fe fue perfeccionada</a:t>
            </a:r>
            <a:r>
              <a:rPr lang="es-DO" dirty="0" smtClean="0"/>
              <a:t>» (</a:t>
            </a:r>
            <a:r>
              <a:rPr lang="es-DO" dirty="0"/>
              <a:t>S</a:t>
            </a:r>
            <a:r>
              <a:rPr lang="es-DO" dirty="0" smtClean="0"/>
              <a:t>antiago 2:20-22)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63267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DO" dirty="0" smtClean="0">
                <a:solidFill>
                  <a:srgbClr val="FF0000"/>
                </a:solidFill>
              </a:rPr>
              <a:t>QUE QUEDE CLARO!</a:t>
            </a:r>
            <a:endParaRPr lang="es-DO" dirty="0">
              <a:solidFill>
                <a:srgbClr val="FF00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DO" dirty="0" smtClean="0"/>
              <a:t>La Salvación no se obtiene a través de las obras de la ley, sino a través de la fe en Cristo.</a:t>
            </a:r>
          </a:p>
          <a:p>
            <a:pPr algn="just"/>
            <a:r>
              <a:rPr lang="es-DO" dirty="0" smtClean="0"/>
              <a:t>Pero la realidad es que una fe que salva es aquella que obra en obediencia.</a:t>
            </a:r>
          </a:p>
          <a:p>
            <a:pPr algn="just"/>
            <a:r>
              <a:rPr lang="es-DO" dirty="0" smtClean="0"/>
              <a:t>Santiago pues, no está enseñando que nos salvamos por obras, sino que ellas son consecuencias de ser salvos.</a:t>
            </a:r>
          </a:p>
          <a:p>
            <a:pPr algn="just"/>
            <a:r>
              <a:rPr lang="es-DO" dirty="0" smtClean="0"/>
              <a:t>Por favor preste atención al siguiente texto</a:t>
            </a:r>
          </a:p>
          <a:p>
            <a:endParaRPr lang="es-DO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571" y="22029"/>
            <a:ext cx="17430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6858000"/>
          </a:xfr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657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CREER U OBEDECER?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DO" dirty="0" smtClean="0"/>
              <a:t>A La pregunta de qué debo hacer para ser salvo, Pablo respondió: «</a:t>
            </a:r>
            <a:r>
              <a:rPr lang="es-DO" b="1" dirty="0" smtClean="0">
                <a:solidFill>
                  <a:srgbClr val="C00000"/>
                </a:solidFill>
              </a:rPr>
              <a:t>Cree en el Señor Jesucristo y serás salvo tu y tu casa</a:t>
            </a:r>
            <a:r>
              <a:rPr lang="es-DO" dirty="0" smtClean="0"/>
              <a:t>» (Hechos 16:31).</a:t>
            </a:r>
          </a:p>
          <a:p>
            <a:pPr algn="just"/>
            <a:r>
              <a:rPr lang="es-DO" dirty="0" smtClean="0"/>
              <a:t>Hebreos 5:9 nos añade que el Señor Jesús es </a:t>
            </a:r>
            <a:r>
              <a:rPr lang="es-DO" dirty="0" smtClean="0">
                <a:solidFill>
                  <a:srgbClr val="0000FF"/>
                </a:solidFill>
              </a:rPr>
              <a:t>Autor de eterna salvación a los que le obedecen</a:t>
            </a:r>
            <a:r>
              <a:rPr lang="es-DO" dirty="0" smtClean="0"/>
              <a:t>.</a:t>
            </a:r>
          </a:p>
          <a:p>
            <a:pPr algn="just"/>
            <a:r>
              <a:rPr lang="es-DO" dirty="0" smtClean="0"/>
              <a:t>De manera que la fe verdadera y la obediencia siempre van tomadas de la mano. </a:t>
            </a:r>
          </a:p>
          <a:p>
            <a:pPr algn="just"/>
            <a:r>
              <a:rPr lang="es-DO" dirty="0" smtClean="0"/>
              <a:t>No somos salvos por obras, sino para ocuparnos en buenas obras (Efesios 2:8-10)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7840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CUIDADO EN QUE BASA SU FE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Hay personas que tienen mucha fe, pero esa fe no esta basada en la fuente correcta donde debe estar. Por ejemplo, hay quienes  tienen su fe puesta en una imagen, y a ella le piden y en ella esperan, a pesar de que la Biblia lo </a:t>
            </a:r>
            <a:r>
              <a:rPr lang="es-E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condena.</a:t>
            </a:r>
          </a:p>
          <a:p>
            <a:pPr algn="just"/>
            <a:r>
              <a:rPr lang="es-DO" dirty="0" smtClean="0"/>
              <a:t>«Los </a:t>
            </a:r>
            <a:r>
              <a:rPr lang="es-DO" dirty="0"/>
              <a:t>ídolos de ellos son plata y oro</a:t>
            </a:r>
            <a:r>
              <a:rPr lang="es-DO" dirty="0" smtClean="0"/>
              <a:t>, Obra </a:t>
            </a:r>
            <a:r>
              <a:rPr lang="es-DO" dirty="0"/>
              <a:t>de manos de hombres</a:t>
            </a:r>
            <a:r>
              <a:rPr lang="es-DO" dirty="0" smtClean="0"/>
              <a:t>. </a:t>
            </a:r>
            <a:r>
              <a:rPr lang="es-DO" b="1" baseline="30000" dirty="0"/>
              <a:t> </a:t>
            </a:r>
            <a:r>
              <a:rPr lang="es-DO" dirty="0"/>
              <a:t>Tienen boca, mas no hablan;</a:t>
            </a:r>
            <a:br>
              <a:rPr lang="es-DO" dirty="0"/>
            </a:br>
            <a:r>
              <a:rPr lang="es-DO" dirty="0"/>
              <a:t>Tienen ojos, mas no </a:t>
            </a:r>
            <a:r>
              <a:rPr lang="es-DO" dirty="0" smtClean="0"/>
              <a:t>ven…» (Salmos 115:4,5).</a:t>
            </a:r>
            <a:br>
              <a:rPr lang="es-DO" dirty="0" smtClean="0"/>
            </a:br>
            <a:r>
              <a:rPr lang="es-DO" dirty="0" smtClean="0"/>
              <a:t>«Hijitos, guárdense de los ídolos» (1Juan 5:21).</a:t>
            </a:r>
            <a:endParaRPr lang="es-DO" dirty="0"/>
          </a:p>
          <a:p>
            <a:pPr algn="just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18688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DO" dirty="0" smtClean="0"/>
              <a:t>CUIDE EN QUE BASA SU FE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DO" dirty="0" smtClean="0"/>
              <a:t>Otros basan su fe en algún líder religioso o guía espiritual, pero la Biblia nos aconseja:</a:t>
            </a:r>
          </a:p>
          <a:p>
            <a:pPr algn="just"/>
            <a:r>
              <a:rPr lang="es-DO" dirty="0" smtClean="0"/>
              <a:t>«</a:t>
            </a:r>
            <a:r>
              <a:rPr lang="es-DO" dirty="0"/>
              <a:t>No confiéis en los príncipes, ni en hijo de hombre, porque no hay en él salvación</a:t>
            </a:r>
            <a:r>
              <a:rPr lang="es-DO" dirty="0" smtClean="0"/>
              <a:t>.» (Salmos 146:3).</a:t>
            </a:r>
          </a:p>
          <a:p>
            <a:pPr algn="just"/>
            <a:r>
              <a:rPr lang="es-DO" dirty="0" smtClean="0"/>
              <a:t>No falta quien pone su fe en sus buenas obras, pero aprendimos de la Biblia que la Salvación no es por obras para que nadie se gloríe (Efesios 2:9).</a:t>
            </a:r>
            <a:endParaRPr lang="es-D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6632"/>
            <a:ext cx="232295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3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s-DO" dirty="0" smtClean="0">
                <a:solidFill>
                  <a:srgbClr val="C00000"/>
                </a:solidFill>
              </a:rPr>
              <a:t>EL JUSTO POR SU FE VIVIRÁ (Habacuc 2:4</a:t>
            </a:r>
            <a:r>
              <a:rPr lang="es-DO" dirty="0" smtClean="0"/>
              <a:t>)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DO" dirty="0" smtClean="0"/>
              <a:t>Vimos en la lección anterior que Jesucristo es el único camino para llegar al cielo. Recuerde que: «</a:t>
            </a:r>
            <a:r>
              <a:rPr lang="es-DO" dirty="0" smtClean="0">
                <a:solidFill>
                  <a:srgbClr val="0000FF"/>
                </a:solidFill>
              </a:rPr>
              <a:t>En ningún otro hay salvación</a:t>
            </a:r>
            <a:r>
              <a:rPr lang="es-DO" dirty="0" smtClean="0"/>
              <a:t>…» (Hechos 4:12).</a:t>
            </a:r>
          </a:p>
          <a:p>
            <a:pPr algn="just"/>
            <a:r>
              <a:rPr lang="es-DO" dirty="0" smtClean="0"/>
              <a:t>Por su parte la fe es el primer paso en ese camino. Ante todo necesitamos tener fe que Jesucristo es el Hijo de Dios para </a:t>
            </a:r>
            <a:r>
              <a:rPr lang="es-DO" b="1" dirty="0" smtClean="0">
                <a:solidFill>
                  <a:srgbClr val="FF0000"/>
                </a:solidFill>
              </a:rPr>
              <a:t>aceptarlo como salvador</a:t>
            </a:r>
            <a:r>
              <a:rPr lang="es-DO" dirty="0" smtClean="0"/>
              <a:t> y </a:t>
            </a:r>
            <a:r>
              <a:rPr lang="es-DO" b="1" dirty="0" smtClean="0">
                <a:solidFill>
                  <a:srgbClr val="7030A0"/>
                </a:solidFill>
              </a:rPr>
              <a:t>obedecerlo como Señor.</a:t>
            </a:r>
            <a:endParaRPr lang="es-DO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8"/>
          </a:xfrm>
        </p:spPr>
      </p:pic>
    </p:spTree>
    <p:extLst>
      <p:ext uri="{BB962C8B-B14F-4D97-AF65-F5344CB8AC3E}">
        <p14:creationId xmlns:p14="http://schemas.microsoft.com/office/powerpoint/2010/main" val="269232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LA FE QUE SALVA ESTA BASADA EN LA PALABRA DE DIOS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DO" dirty="0" smtClean="0"/>
              <a:t>«</a:t>
            </a:r>
            <a:r>
              <a:rPr lang="es-DO" b="1" dirty="0" smtClean="0">
                <a:solidFill>
                  <a:srgbClr val="FF0000"/>
                </a:solidFill>
              </a:rPr>
              <a:t>Así </a:t>
            </a:r>
            <a:r>
              <a:rPr lang="es-DO" b="1" dirty="0">
                <a:solidFill>
                  <a:srgbClr val="FF0000"/>
                </a:solidFill>
              </a:rPr>
              <a:t>que la fe viene del oír; y el oír, por medio de la palabra de </a:t>
            </a:r>
            <a:r>
              <a:rPr lang="es-DO" b="1" dirty="0" smtClean="0">
                <a:solidFill>
                  <a:srgbClr val="FF0000"/>
                </a:solidFill>
              </a:rPr>
              <a:t>Dios</a:t>
            </a:r>
            <a:r>
              <a:rPr lang="es-DO" dirty="0" smtClean="0"/>
              <a:t>» (Romanos 10:17).</a:t>
            </a:r>
          </a:p>
          <a:p>
            <a:pPr lvl="0" algn="just"/>
            <a:r>
              <a:rPr lang="es-DO" dirty="0" smtClean="0"/>
              <a:t>En </a:t>
            </a:r>
            <a:r>
              <a:rPr lang="es-DO" dirty="0"/>
              <a:t>lo casos de conversión registrado en el libro de los hechos de los apóstoles, vemos que las personas primero OYERON el mensaje, luego TUVIERON fe y luego OBEDECIERON</a:t>
            </a:r>
            <a:r>
              <a:rPr lang="es-DO" dirty="0" smtClean="0"/>
              <a:t>.</a:t>
            </a:r>
          </a:p>
          <a:p>
            <a:pPr lvl="0" algn="just"/>
            <a:r>
              <a:rPr lang="es-DO" dirty="0" smtClean="0"/>
              <a:t>Léase </a:t>
            </a:r>
            <a:r>
              <a:rPr lang="es-DO" dirty="0"/>
              <a:t>los casos de los 3 mil del día de Pentecostés (Hechos 2:37-47); Los samaritanos (Hechos 8:12); El carcelero de Filipos (Hechos 16:31-34); Los </a:t>
            </a:r>
            <a:r>
              <a:rPr lang="es-DO" dirty="0" smtClean="0"/>
              <a:t>Corintios </a:t>
            </a:r>
            <a:r>
              <a:rPr lang="es-DO" dirty="0"/>
              <a:t>(Hechos 18:8); Los Efesios (Hechos 19:1-7), etc., etc.</a:t>
            </a:r>
          </a:p>
          <a:p>
            <a:endParaRPr lang="es-DO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85539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7920880" cy="6741368"/>
          </a:xfrm>
          <a:ln>
            <a:solidFill>
              <a:srgbClr val="002060"/>
            </a:solidFill>
            <a:prstDash val="lgDash"/>
          </a:ln>
        </p:spPr>
      </p:pic>
    </p:spTree>
    <p:extLst>
      <p:ext uri="{BB962C8B-B14F-4D97-AF65-F5344CB8AC3E}">
        <p14:creationId xmlns:p14="http://schemas.microsoft.com/office/powerpoint/2010/main" val="973634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  <p:extLst>
      <p:ext uri="{BB962C8B-B14F-4D97-AF65-F5344CB8AC3E}">
        <p14:creationId xmlns:p14="http://schemas.microsoft.com/office/powerpoint/2010/main" val="36807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es-DO" b="1" u="sng" dirty="0"/>
              <a:t>¿</a:t>
            </a:r>
            <a:r>
              <a:rPr lang="es-DO" b="1" dirty="0" smtClean="0"/>
              <a:t>COMO </a:t>
            </a:r>
            <a:r>
              <a:rPr lang="es-DO" b="1" dirty="0"/>
              <a:t>AUMENTAR NUESTRA FE?</a:t>
            </a:r>
            <a:r>
              <a:rPr lang="es-DO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DO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DO" b="1" dirty="0"/>
              <a:t> </a:t>
            </a:r>
            <a:r>
              <a:rPr lang="es-DO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DO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DO" dirty="0">
                <a:solidFill>
                  <a:srgbClr val="0000FF"/>
                </a:solidFill>
              </a:rPr>
              <a:t>Lo primero es pedirle a Dios </a:t>
            </a:r>
            <a:r>
              <a:rPr lang="es-DO" dirty="0"/>
              <a:t>que nos aumente la fe (Lucas 17:5), porque Él es una fuente infinita. </a:t>
            </a:r>
            <a:endParaRPr lang="es-DO" dirty="0" smtClean="0"/>
          </a:p>
          <a:p>
            <a:pPr lvl="0"/>
            <a:r>
              <a:rPr lang="es-DO" dirty="0" smtClean="0"/>
              <a:t>Cierto </a:t>
            </a:r>
            <a:r>
              <a:rPr lang="es-DO" dirty="0"/>
              <a:t>es que Dios no oye al pecador (Juan </a:t>
            </a:r>
            <a:r>
              <a:rPr lang="es-DO" dirty="0" smtClean="0"/>
              <a:t>9:31), </a:t>
            </a:r>
            <a:r>
              <a:rPr lang="es-DO" dirty="0"/>
              <a:t>pero si el pecador </a:t>
            </a:r>
            <a:r>
              <a:rPr lang="es-DO" dirty="0" smtClean="0"/>
              <a:t>le invoca con actitud de arrepentimiento, Dios lo oye.</a:t>
            </a:r>
          </a:p>
          <a:p>
            <a:pPr lvl="0"/>
            <a:r>
              <a:rPr lang="es-DO" baseline="30000" dirty="0" smtClean="0"/>
              <a:t>« </a:t>
            </a:r>
            <a:r>
              <a:rPr lang="es-DO" b="1" dirty="0" smtClean="0">
                <a:solidFill>
                  <a:srgbClr val="FF0000"/>
                </a:solidFill>
              </a:rPr>
              <a:t>porque: </a:t>
            </a:r>
            <a:r>
              <a:rPr lang="es-DO" b="1" cap="small" dirty="0" smtClean="0">
                <a:solidFill>
                  <a:srgbClr val="FF0000"/>
                </a:solidFill>
                <a:effectLst/>
              </a:rPr>
              <a:t>Todo aquel que invoque el nombre del Señor será salvo</a:t>
            </a:r>
            <a:r>
              <a:rPr lang="es-DO" cap="small" dirty="0" smtClean="0">
                <a:effectLst/>
              </a:rPr>
              <a:t>»</a:t>
            </a:r>
            <a:r>
              <a:rPr lang="es-DO" dirty="0" smtClean="0"/>
              <a:t>. </a:t>
            </a:r>
            <a:r>
              <a:rPr lang="es-DO" dirty="0"/>
              <a:t>(Romanos 10:13</a:t>
            </a:r>
            <a:r>
              <a:rPr lang="es-DO" dirty="0" smtClean="0"/>
              <a:t>).</a:t>
            </a:r>
            <a:r>
              <a:rPr lang="es-DO" dirty="0"/>
              <a:t> </a:t>
            </a:r>
            <a:endParaRPr lang="es-DO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0793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¿CÒMO AUMENTAR LA FE?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DO" b="1" dirty="0">
                <a:solidFill>
                  <a:srgbClr val="0000FF"/>
                </a:solidFill>
              </a:rPr>
              <a:t>Lo segundo en estudiar u oír la palabra de Dios</a:t>
            </a:r>
            <a:r>
              <a:rPr lang="es-DO" dirty="0"/>
              <a:t> con una actitud mental y espiritual adecuada </a:t>
            </a:r>
            <a:r>
              <a:rPr lang="es-DO" dirty="0" smtClean="0"/>
              <a:t>(Gálatas </a:t>
            </a:r>
            <a:r>
              <a:rPr lang="es-DO" dirty="0"/>
              <a:t>3:2,5). Cuando no ponemos resistencia al mensaje de Dios, Él puede trabajar en nuestros corazones con su palabra (Léase como ejemplo Hechos 16:13-16). Mientras más leamos y meditemos en la palabra de Dios poniendo el corazón en lo que hacemos, mayor será nuestra fe.</a:t>
            </a:r>
          </a:p>
          <a:p>
            <a:pPr algn="just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2490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3421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POR TU FE EN CRISTO Y SU PALABRA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smtClean="0"/>
              <a:t>Hoy puedes tener montañas de dificultades que te impiden seguir a Cristo.</a:t>
            </a:r>
          </a:p>
          <a:p>
            <a:r>
              <a:rPr lang="es-DO" dirty="0" smtClean="0"/>
              <a:t>Te invitamos a que busques con fe al Señor en este día y le pidas con todo tu corazón que venga a tu vida.</a:t>
            </a:r>
          </a:p>
          <a:p>
            <a:r>
              <a:rPr lang="es-DO" dirty="0" smtClean="0"/>
              <a:t>La fe es ese elemento imprescindible para que tomes hoy mismo esa decisión.</a:t>
            </a:r>
          </a:p>
          <a:p>
            <a:r>
              <a:rPr lang="es-DO" dirty="0" smtClean="0"/>
              <a:t>No te detengas que Jesús te está esperando.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891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407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18000">
              <a:schemeClr val="accent5">
                <a:alpha val="38000"/>
                <a:lumMod val="25000"/>
                <a:lumOff val="75000"/>
              </a:schemeClr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208912" cy="5904656"/>
          </a:xfrm>
        </p:spPr>
        <p:txBody>
          <a:bodyPr>
            <a:normAutofit fontScale="92500"/>
          </a:bodyPr>
          <a:lstStyle/>
          <a:p>
            <a:pPr algn="just"/>
            <a:r>
              <a:rPr lang="es-DO" dirty="0" smtClean="0"/>
              <a:t>En el Antiguo Testamento, los Israelitas procuraban llegar a ser salvo por medio de guardar la ley de Moisés.</a:t>
            </a:r>
          </a:p>
          <a:p>
            <a:pPr algn="just"/>
            <a:r>
              <a:rPr lang="es-DO" dirty="0" smtClean="0"/>
              <a:t>«</a:t>
            </a:r>
            <a:r>
              <a:rPr lang="es-DO" dirty="0"/>
              <a:t>Por tanto, guardaréis mis estatutos y mis leyes, </a:t>
            </a:r>
            <a:r>
              <a:rPr lang="es-DO" b="1" dirty="0"/>
              <a:t>por los cuales el hombre </a:t>
            </a:r>
            <a:r>
              <a:rPr lang="es-DO" b="1" u="sng" dirty="0"/>
              <a:t>vivirá si los cumple</a:t>
            </a:r>
            <a:r>
              <a:rPr lang="es-DO" dirty="0"/>
              <a:t>; yo soy el SEÑOR</a:t>
            </a:r>
            <a:r>
              <a:rPr lang="es-DO" dirty="0" smtClean="0"/>
              <a:t>.» (Levítico 18:5).</a:t>
            </a:r>
          </a:p>
          <a:p>
            <a:pPr algn="just"/>
            <a:r>
              <a:rPr lang="es-DO" dirty="0" smtClean="0"/>
              <a:t>Pero tenían que guardar la ley sin fallar nunca, </a:t>
            </a:r>
            <a:r>
              <a:rPr lang="es-DO" b="1" i="1" dirty="0" smtClean="0">
                <a:solidFill>
                  <a:srgbClr val="FF0000"/>
                </a:solidFill>
              </a:rPr>
              <a:t>porque…Todos los </a:t>
            </a:r>
            <a:r>
              <a:rPr lang="es-DO" b="1" i="1" dirty="0">
                <a:solidFill>
                  <a:srgbClr val="FF0000"/>
                </a:solidFill>
              </a:rPr>
              <a:t>que se </a:t>
            </a:r>
            <a:r>
              <a:rPr lang="es-DO" b="1" i="1" dirty="0" smtClean="0">
                <a:solidFill>
                  <a:srgbClr val="FF0000"/>
                </a:solidFill>
              </a:rPr>
              <a:t>viven por las obras de </a:t>
            </a:r>
            <a:r>
              <a:rPr lang="es-DO" b="1" i="1" dirty="0">
                <a:solidFill>
                  <a:srgbClr val="FF0000"/>
                </a:solidFill>
              </a:rPr>
              <a:t>la ley están bajo maldición, porque está escrito: «Uno debe hacer todo lo que dice la ley </a:t>
            </a:r>
            <a:r>
              <a:rPr lang="es-DO" b="1" i="1" u="sng" dirty="0">
                <a:solidFill>
                  <a:srgbClr val="FF0000"/>
                </a:solidFill>
              </a:rPr>
              <a:t>y si no obedece siempre la ley, estará bajo maldición</a:t>
            </a:r>
            <a:r>
              <a:rPr lang="es-DO" dirty="0" smtClean="0"/>
              <a:t>». (Gálatas 3:10 + Deuteronomio 27:26)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14054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3276"/>
            <a:ext cx="9144000" cy="6669360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31303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7848872" cy="58326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s-DO" dirty="0" smtClean="0"/>
              <a:t>Como pudo ver, la ley establecía un requisito tan exigente para ser salvo, que Pedro dijo que se trataba de: «</a:t>
            </a:r>
            <a:r>
              <a:rPr lang="es-DO" i="1" dirty="0" smtClean="0">
                <a:solidFill>
                  <a:srgbClr val="C00000"/>
                </a:solidFill>
              </a:rPr>
              <a:t>Un </a:t>
            </a:r>
            <a:r>
              <a:rPr lang="es-DO" i="1" dirty="0">
                <a:solidFill>
                  <a:srgbClr val="C00000"/>
                </a:solidFill>
              </a:rPr>
              <a:t>yugo que ni nuestros padres ni nosotros hemos podido </a:t>
            </a:r>
            <a:r>
              <a:rPr lang="es-DO" i="1" dirty="0" smtClean="0">
                <a:solidFill>
                  <a:srgbClr val="C00000"/>
                </a:solidFill>
              </a:rPr>
              <a:t>llevar</a:t>
            </a:r>
            <a:r>
              <a:rPr lang="es-DO" dirty="0" smtClean="0"/>
              <a:t>» (Hechos 15:10)</a:t>
            </a:r>
          </a:p>
          <a:p>
            <a:pPr algn="just"/>
            <a:r>
              <a:rPr lang="es-DO" dirty="0" smtClean="0"/>
              <a:t>Pero </a:t>
            </a:r>
            <a:r>
              <a:rPr lang="es-DO" dirty="0"/>
              <a:t>al venir Jesucristo, la salvación del hombre dejó de depender de la obediencia perfecta a la </a:t>
            </a:r>
            <a:r>
              <a:rPr lang="es-DO" dirty="0" smtClean="0"/>
              <a:t>ley, para ser por medio de la fe en Cristo.</a:t>
            </a:r>
          </a:p>
          <a:p>
            <a:pPr algn="just"/>
            <a:r>
              <a:rPr lang="es-DO" dirty="0" smtClean="0"/>
              <a:t>Romanos 5:1 dice: «</a:t>
            </a:r>
            <a:r>
              <a:rPr lang="es-DO" b="1" i="1" dirty="0">
                <a:solidFill>
                  <a:srgbClr val="C00000"/>
                </a:solidFill>
              </a:rPr>
              <a:t>Justificados, pues, por la fe, tenemos paz para con Dios por medio de nuestro Señor </a:t>
            </a:r>
            <a:r>
              <a:rPr lang="es-DO" b="1" i="1" dirty="0" smtClean="0">
                <a:solidFill>
                  <a:srgbClr val="C00000"/>
                </a:solidFill>
              </a:rPr>
              <a:t>Jesucristo</a:t>
            </a:r>
            <a:r>
              <a:rPr lang="es-DO" dirty="0" smtClean="0"/>
              <a:t>»</a:t>
            </a:r>
            <a:endParaRPr lang="es-DO" dirty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70103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LA IMPORTANCIA DE LA FE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DO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just"/>
            <a:r>
              <a:rPr lang="es-DO" dirty="0"/>
              <a:t>La Biblia define la fe como: “…</a:t>
            </a:r>
            <a:r>
              <a:rPr lang="es-DO" b="1" i="1" dirty="0">
                <a:solidFill>
                  <a:srgbClr val="C00000"/>
                </a:solidFill>
              </a:rPr>
              <a:t>La certeza de lo que se espera, </a:t>
            </a:r>
            <a:r>
              <a:rPr lang="es-DO" b="1" i="1" dirty="0">
                <a:solidFill>
                  <a:srgbClr val="0000FF"/>
                </a:solidFill>
              </a:rPr>
              <a:t>la convicción de lo que no se ve</a:t>
            </a:r>
            <a:r>
              <a:rPr lang="es-DO" b="1" i="1" dirty="0"/>
              <a:t>” (Hebreos 11:1).</a:t>
            </a:r>
            <a:r>
              <a:rPr lang="es-DO" dirty="0"/>
              <a:t> </a:t>
            </a:r>
            <a:endParaRPr lang="es-DO" dirty="0" smtClean="0"/>
          </a:p>
          <a:p>
            <a:pPr lvl="0" algn="just"/>
            <a:r>
              <a:rPr lang="es-DO" dirty="0" smtClean="0"/>
              <a:t>La </a:t>
            </a:r>
            <a:r>
              <a:rPr lang="es-DO" dirty="0"/>
              <a:t>palabra “certeza” significa seguridad, firmeza. </a:t>
            </a:r>
            <a:endParaRPr lang="es-DO" dirty="0" smtClean="0"/>
          </a:p>
          <a:p>
            <a:pPr lvl="0" algn="just"/>
            <a:r>
              <a:rPr lang="es-DO" dirty="0"/>
              <a:t>L</a:t>
            </a:r>
            <a:r>
              <a:rPr lang="es-DO" dirty="0" smtClean="0"/>
              <a:t>a </a:t>
            </a:r>
            <a:r>
              <a:rPr lang="es-DO" dirty="0"/>
              <a:t>palabra “Convicción” significa convencimiento o creencia </a:t>
            </a:r>
            <a:r>
              <a:rPr lang="es-DO" dirty="0" smtClean="0"/>
              <a:t>firme. </a:t>
            </a:r>
          </a:p>
          <a:p>
            <a:pPr lvl="0" algn="just"/>
            <a:r>
              <a:rPr lang="es-DO" dirty="0" smtClean="0"/>
              <a:t>La </a:t>
            </a:r>
            <a:r>
              <a:rPr lang="es-DO" dirty="0"/>
              <a:t>fe es estar </a:t>
            </a:r>
            <a:r>
              <a:rPr lang="es-DO" dirty="0" smtClean="0"/>
              <a:t>seguros del cumplimiento de </a:t>
            </a:r>
            <a:r>
              <a:rPr lang="es-DO" dirty="0"/>
              <a:t>las promesas de Dios</a:t>
            </a:r>
            <a:r>
              <a:rPr lang="es-DO" dirty="0" smtClean="0"/>
              <a:t>.</a:t>
            </a:r>
          </a:p>
          <a:p>
            <a:pPr lvl="0" algn="just"/>
            <a:r>
              <a:rPr lang="es-DO" dirty="0" smtClean="0"/>
              <a:t>También </a:t>
            </a:r>
            <a:r>
              <a:rPr lang="es-DO" dirty="0"/>
              <a:t>la fe es la creencia firme en las cosas que no se </a:t>
            </a:r>
            <a:r>
              <a:rPr lang="es-DO" dirty="0" smtClean="0"/>
              <a:t>ven. Por ejemplo, a Dios no le podemos ver porque </a:t>
            </a:r>
            <a:r>
              <a:rPr lang="es-DO" dirty="0"/>
              <a:t>es </a:t>
            </a:r>
            <a:r>
              <a:rPr lang="es-DO" dirty="0" smtClean="0"/>
              <a:t> invisible, pero creemos que existe y esos se llama fe.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33100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PARA TODO HAY QUE TENER FE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DO" dirty="0"/>
              <a:t>La fe es </a:t>
            </a:r>
            <a:r>
              <a:rPr lang="es-DO" dirty="0" smtClean="0"/>
              <a:t>la base de la vida en sociedad.</a:t>
            </a:r>
          </a:p>
          <a:p>
            <a:pPr lvl="0" algn="just"/>
            <a:r>
              <a:rPr lang="es-DO" dirty="0" smtClean="0"/>
              <a:t> Por ejemplo,  </a:t>
            </a:r>
            <a:r>
              <a:rPr lang="es-DO" dirty="0"/>
              <a:t>subirnos a un vehículo, ingerir una comida, ir al medico, llevar un tratamiento</a:t>
            </a:r>
            <a:r>
              <a:rPr lang="es-DO" dirty="0" smtClean="0"/>
              <a:t>, consultar a un abogado, elegir un presidente, etc. Son todos actos que requieren de nuestra fe.</a:t>
            </a:r>
          </a:p>
          <a:p>
            <a:pPr lvl="0" algn="just"/>
            <a:r>
              <a:rPr lang="es-DO" dirty="0" smtClean="0"/>
              <a:t> </a:t>
            </a:r>
            <a:r>
              <a:rPr lang="es-DO" dirty="0"/>
              <a:t>De igual manera para acercarnos a Dios </a:t>
            </a:r>
            <a:r>
              <a:rPr lang="es-DO" dirty="0" smtClean="0"/>
              <a:t> se requiere que tengamos fe. De hecho la Biblia enseña que no hay otra forma de relacionarnos con él.</a:t>
            </a:r>
            <a:endParaRPr lang="es-DO" dirty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05905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ln w="28575">
            <a:solidFill>
              <a:srgbClr val="FFFF00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170730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1346</Words>
  <Application>Microsoft Office PowerPoint</Application>
  <PresentationFormat>Presentación en pantalla (4:3)</PresentationFormat>
  <Paragraphs>66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LA FE: EL PRIMER PASO EN EL CAMINO</vt:lpstr>
      <vt:lpstr>EL JUSTO POR SU FE VIVIRÁ (Habacuc 2:4)</vt:lpstr>
      <vt:lpstr>Presentación de PowerPoint</vt:lpstr>
      <vt:lpstr>Presentación de PowerPoint</vt:lpstr>
      <vt:lpstr>Presentación de PowerPoint</vt:lpstr>
      <vt:lpstr>Presentación de PowerPoint</vt:lpstr>
      <vt:lpstr>LA IMPORTANCIA DE LA FE</vt:lpstr>
      <vt:lpstr>PARA TODO HAY QUE TENER FE</vt:lpstr>
      <vt:lpstr>Presentación de PowerPoint</vt:lpstr>
      <vt:lpstr>CONSIDERE LOS SIGUIENTES TEXTOS</vt:lpstr>
      <vt:lpstr>LA FE MUEVE LA OBEDIENCIA</vt:lpstr>
      <vt:lpstr>Presentación de PowerPoint</vt:lpstr>
      <vt:lpstr>LA FE SIN OBRAS ES MUERTA</vt:lpstr>
      <vt:lpstr>LA VERDADERA FE OBEDECE</vt:lpstr>
      <vt:lpstr>QUE QUEDE CLARO!</vt:lpstr>
      <vt:lpstr>Presentación de PowerPoint</vt:lpstr>
      <vt:lpstr>CREER U OBEDECER?</vt:lpstr>
      <vt:lpstr>CUIDADO EN QUE BASA SU FE</vt:lpstr>
      <vt:lpstr>CUIDE EN QUE BASA SU FE</vt:lpstr>
      <vt:lpstr>Presentación de PowerPoint</vt:lpstr>
      <vt:lpstr>LA FE QUE SALVA ESTA BASADA EN LA PALABRA DE DIOS</vt:lpstr>
      <vt:lpstr>Presentación de PowerPoint</vt:lpstr>
      <vt:lpstr>Presentación de PowerPoint</vt:lpstr>
      <vt:lpstr>¿COMO AUMENTAR NUESTRA FE?   </vt:lpstr>
      <vt:lpstr>¿CÒMO AUMENTAR LA FE?</vt:lpstr>
      <vt:lpstr>Presentación de PowerPoint</vt:lpstr>
      <vt:lpstr>POR TU FE EN CRISTO Y SU PALABRA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28</cp:revision>
  <dcterms:created xsi:type="dcterms:W3CDTF">2015-11-11T19:34:22Z</dcterms:created>
  <dcterms:modified xsi:type="dcterms:W3CDTF">2016-09-03T16:34:41Z</dcterms:modified>
</cp:coreProperties>
</file>