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96" r:id="rId4"/>
    <p:sldId id="298" r:id="rId5"/>
    <p:sldId id="299" r:id="rId6"/>
    <p:sldId id="300" r:id="rId7"/>
    <p:sldId id="302" r:id="rId8"/>
    <p:sldId id="295" r:id="rId9"/>
    <p:sldId id="303" r:id="rId10"/>
    <p:sldId id="304" r:id="rId11"/>
    <p:sldId id="305" r:id="rId12"/>
    <p:sldId id="306" r:id="rId13"/>
    <p:sldId id="307" r:id="rId14"/>
    <p:sldId id="256" r:id="rId15"/>
    <p:sldId id="257" r:id="rId16"/>
    <p:sldId id="259" r:id="rId17"/>
    <p:sldId id="260" r:id="rId18"/>
    <p:sldId id="262" r:id="rId19"/>
    <p:sldId id="263" r:id="rId20"/>
    <p:sldId id="264" r:id="rId21"/>
    <p:sldId id="261" r:id="rId22"/>
    <p:sldId id="265" r:id="rId23"/>
    <p:sldId id="281" r:id="rId24"/>
    <p:sldId id="282" r:id="rId25"/>
    <p:sldId id="275" r:id="rId26"/>
    <p:sldId id="276" r:id="rId27"/>
    <p:sldId id="283" r:id="rId28"/>
    <p:sldId id="277" r:id="rId29"/>
    <p:sldId id="278" r:id="rId30"/>
    <p:sldId id="284" r:id="rId31"/>
    <p:sldId id="286" r:id="rId32"/>
    <p:sldId id="280" r:id="rId33"/>
    <p:sldId id="288" r:id="rId34"/>
    <p:sldId id="289" r:id="rId35"/>
    <p:sldId id="287" r:id="rId36"/>
    <p:sldId id="258" r:id="rId37"/>
    <p:sldId id="290" r:id="rId38"/>
    <p:sldId id="270" r:id="rId39"/>
    <p:sldId id="285" r:id="rId40"/>
    <p:sldId id="271" r:id="rId41"/>
    <p:sldId id="291" r:id="rId42"/>
    <p:sldId id="267" r:id="rId43"/>
    <p:sldId id="268" r:id="rId44"/>
    <p:sldId id="272" r:id="rId45"/>
    <p:sldId id="292" r:id="rId46"/>
    <p:sldId id="293" r:id="rId47"/>
    <p:sldId id="273" r:id="rId48"/>
    <p:sldId id="269" r:id="rId49"/>
    <p:sldId id="274" r:id="rId50"/>
    <p:sldId id="301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00FF"/>
    <a:srgbClr val="FF99CC"/>
    <a:srgbClr val="66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1650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887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8927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46053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2372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844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6825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2112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506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480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2005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E47C2E-F056-4679-8E7F-F568AAAA9FFC}" type="datetimeFigureOut">
              <a:rPr lang="es-DO" smtClean="0"/>
              <a:t>18/04/2018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75AD25-F403-45F2-9E9F-9663389E2A02}" type="slidenum">
              <a:rPr lang="es-DO" smtClean="0"/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" y="0"/>
            <a:ext cx="8958546" cy="67413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6639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TU MANO ESTÀN MIS TIEMPOS…(Salmos 31:15)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8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 DEL SER HUMANO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1" dirty="0"/>
              <a:t>5) </a:t>
            </a:r>
            <a:r>
              <a:rPr lang="es-ES" b="1" u="sng" dirty="0"/>
              <a:t>Etapa de la </a:t>
            </a:r>
            <a:r>
              <a:rPr lang="es-ES" b="1" u="sng" dirty="0" smtClean="0"/>
              <a:t>juventud (20 a 26 años aproximadamente)</a:t>
            </a:r>
            <a:r>
              <a:rPr lang="es-ES" b="1" dirty="0" smtClean="0"/>
              <a:t>.</a:t>
            </a:r>
            <a:r>
              <a:rPr lang="es-ES" b="1" dirty="0"/>
              <a:t> </a:t>
            </a:r>
            <a:r>
              <a:rPr lang="es-ES" dirty="0"/>
              <a:t>Se llama juventud a la primera etapa de adultez </a:t>
            </a:r>
            <a:r>
              <a:rPr lang="es-ES" dirty="0" smtClean="0"/>
              <a:t>, </a:t>
            </a:r>
            <a:r>
              <a:rPr lang="es-ES" dirty="0"/>
              <a:t>en la que el individuo ya está maduro sexualmente y ha superado las turbulencias de la adolescencia, listo para iniciar una vida responsable de sí misma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Es la etapa en que se supone usted a terminado su carrera universitaria, tiene trabajo y es ideal para iniciar una familia.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 DEL SER HUMANO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6. </a:t>
            </a:r>
            <a:r>
              <a:rPr lang="es-ES" b="1" u="sng" dirty="0" smtClean="0"/>
              <a:t>Adultez.</a:t>
            </a:r>
            <a:r>
              <a:rPr lang="es-ES" dirty="0" smtClean="0"/>
              <a:t> Va mas o menos desde los 27 hasta los 60 o 65 años. </a:t>
            </a:r>
          </a:p>
          <a:p>
            <a:pPr algn="just"/>
            <a:r>
              <a:rPr lang="es-ES" dirty="0" smtClean="0"/>
              <a:t>Se está </a:t>
            </a:r>
            <a:r>
              <a:rPr lang="es-ES" dirty="0"/>
              <a:t>en la plenitud de </a:t>
            </a:r>
            <a:r>
              <a:rPr lang="es-ES" dirty="0" smtClean="0"/>
              <a:t>facultades </a:t>
            </a:r>
            <a:r>
              <a:rPr lang="es-ES" dirty="0"/>
              <a:t>psíquicas, físicas y </a:t>
            </a:r>
            <a:r>
              <a:rPr lang="es-ES" dirty="0" smtClean="0"/>
              <a:t>biológicas y se supone que sea una etapa muy productiva de la vida de una persona.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 supone que la persona entra en control de sus emociones y lleva a cabo con fuerza lo que entiende que es su proyecto de vida.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37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r="12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0" y="-171400"/>
            <a:ext cx="7772400" cy="1052735"/>
          </a:xfrm>
        </p:spPr>
        <p:txBody>
          <a:bodyPr>
            <a:noAutofit/>
          </a:bodyPr>
          <a:lstStyle/>
          <a:p>
            <a:r>
              <a:rPr lang="es-DO" sz="2800" dirty="0">
                <a:solidFill>
                  <a:srgbClr val="FF0000"/>
                </a:solidFill>
              </a:rPr>
              <a:t>¿</a:t>
            </a:r>
            <a:r>
              <a:rPr lang="es-DO" sz="2800" dirty="0" smtClean="0">
                <a:solidFill>
                  <a:srgbClr val="FF0000"/>
                </a:solidFill>
              </a:rPr>
              <a:t>QUE ENSEÑA LA BIBLIA SOBRE LA VEJEZ</a:t>
            </a:r>
            <a:r>
              <a:rPr lang="es-DO" sz="2600" dirty="0" smtClean="0">
                <a:solidFill>
                  <a:srgbClr val="FF0000"/>
                </a:solidFill>
              </a:rPr>
              <a:t>?</a:t>
            </a:r>
            <a:endParaRPr lang="es-DO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3600" dirty="0" smtClean="0"/>
              <a:t>SITUACION MUNDIAL  DEL ENVEJECIENTE</a:t>
            </a:r>
            <a:endParaRPr lang="es-D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DO" dirty="0"/>
              <a:t>La población mundial de las personas de 60 años o más será </a:t>
            </a:r>
            <a:r>
              <a:rPr lang="es-DO" dirty="0" smtClean="0"/>
              <a:t>alrededor </a:t>
            </a:r>
            <a:r>
              <a:rPr lang="es-DO" dirty="0"/>
              <a:t>de 1.200 millones en 2025. Se estima que entre el 4% y el 6% de las personas mayores de todo el mundo han sufrido alguna forma de abuso y maltrato. </a:t>
            </a:r>
            <a:endParaRPr lang="es-DO" dirty="0" smtClean="0"/>
          </a:p>
          <a:p>
            <a:pPr algn="just"/>
            <a:r>
              <a:rPr lang="es-DO" dirty="0" smtClean="0"/>
              <a:t>“</a:t>
            </a:r>
            <a:r>
              <a:rPr lang="es-DO" dirty="0"/>
              <a:t>Es nuestro deber para con las personas de edad y la sociedad en general combatir la discriminación por razones de edad en todas sus formas y promover la dignidad y los derechos humanos de las personas de edad en todo el mundo”, manifestó el </a:t>
            </a:r>
            <a:r>
              <a:rPr lang="es-DO" dirty="0" smtClean="0"/>
              <a:t>Anterior </a:t>
            </a:r>
            <a:r>
              <a:rPr lang="es-DO" dirty="0"/>
              <a:t>S</a:t>
            </a:r>
            <a:r>
              <a:rPr lang="es-DO" dirty="0" smtClean="0"/>
              <a:t>ecretario </a:t>
            </a:r>
            <a:r>
              <a:rPr lang="es-DO" dirty="0"/>
              <a:t>G</a:t>
            </a:r>
            <a:r>
              <a:rPr lang="es-DO" dirty="0" smtClean="0"/>
              <a:t>eneral </a:t>
            </a:r>
            <a:r>
              <a:rPr lang="es-DO" dirty="0"/>
              <a:t>de la ONU, </a:t>
            </a:r>
            <a:r>
              <a:rPr lang="es-DO" dirty="0" err="1"/>
              <a:t>Ban</a:t>
            </a:r>
            <a:r>
              <a:rPr lang="es-DO" dirty="0"/>
              <a:t> Ki-</a:t>
            </a:r>
            <a:r>
              <a:rPr lang="es-DO" dirty="0" err="1"/>
              <a:t>moon</a:t>
            </a:r>
            <a:r>
              <a:rPr lang="es-DO" dirty="0"/>
              <a:t>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785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LA VIDA ES BREVE POR EL PECADO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chemeClr val="accent2">
                    <a:lumMod val="75000"/>
                  </a:schemeClr>
                </a:solidFill>
              </a:rPr>
              <a:t>Vivimos </a:t>
            </a:r>
            <a:r>
              <a:rPr lang="es-DO" dirty="0">
                <a:solidFill>
                  <a:schemeClr val="accent2">
                    <a:lumMod val="75000"/>
                  </a:schemeClr>
                </a:solidFill>
              </a:rPr>
              <a:t>la vida bajo tu ira</a:t>
            </a:r>
            <a:r>
              <a:rPr lang="es-DO" dirty="0" smtClean="0">
                <a:solidFill>
                  <a:schemeClr val="accent2">
                    <a:lumMod val="75000"/>
                  </a:schemeClr>
                </a:solidFill>
              </a:rPr>
              <a:t>, y se esfuman nuestros años como un suspiro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dirty="0">
                <a:solidFill>
                  <a:srgbClr val="0000FF"/>
                </a:solidFill>
              </a:rPr>
              <a:t>¡Setenta son los años que se nos conceden</a:t>
            </a:r>
            <a:r>
              <a:rPr lang="es-DO" dirty="0" smtClean="0">
                <a:solidFill>
                  <a:srgbClr val="0000FF"/>
                </a:solidFill>
              </a:rPr>
              <a:t>! Algunos </a:t>
            </a:r>
            <a:r>
              <a:rPr lang="es-DO" dirty="0">
                <a:solidFill>
                  <a:srgbClr val="0000FF"/>
                </a:solidFill>
              </a:rPr>
              <a:t>incluso llegan a ochenta</a:t>
            </a:r>
            <a:r>
              <a:rPr lang="es-DO" dirty="0" smtClean="0">
                <a:solidFill>
                  <a:srgbClr val="0000FF"/>
                </a:solidFill>
              </a:rPr>
              <a:t>.</a:t>
            </a:r>
            <a:r>
              <a:rPr lang="es-DO" dirty="0" smtClean="0"/>
              <a:t> Pero </a:t>
            </a:r>
            <a:r>
              <a:rPr lang="es-DO" dirty="0"/>
              <a:t>hasta los mejores años </a:t>
            </a:r>
            <a:r>
              <a:rPr lang="es-DO" b="1" dirty="0">
                <a:solidFill>
                  <a:srgbClr val="663300"/>
                </a:solidFill>
              </a:rPr>
              <a:t>se llenan de dolor y de problemas</a:t>
            </a:r>
            <a:r>
              <a:rPr lang="es-DO" dirty="0" smtClean="0"/>
              <a:t>; pronto </a:t>
            </a:r>
            <a:r>
              <a:rPr lang="es-DO" dirty="0"/>
              <a:t>desaparecen, y volamos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dirty="0"/>
              <a:t>¿Quién puede comprender el poder de tu enojo</a:t>
            </a:r>
            <a:r>
              <a:rPr lang="es-DO" dirty="0" smtClean="0"/>
              <a:t>? Tu </a:t>
            </a:r>
            <a:r>
              <a:rPr lang="es-DO" dirty="0"/>
              <a:t>ira es tan imponente como el temor que mereces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rgbClr val="FF0000"/>
                </a:solidFill>
              </a:rPr>
              <a:t>Enséñanos a entender la brevedad de la vida</a:t>
            </a:r>
            <a:r>
              <a:rPr lang="es-DO" b="1" dirty="0" smtClean="0">
                <a:solidFill>
                  <a:srgbClr val="FF0000"/>
                </a:solidFill>
              </a:rPr>
              <a:t>, para </a:t>
            </a:r>
            <a:r>
              <a:rPr lang="es-DO" b="1" dirty="0">
                <a:solidFill>
                  <a:srgbClr val="FF0000"/>
                </a:solidFill>
              </a:rPr>
              <a:t>que crezcamos en sabiduría</a:t>
            </a:r>
            <a:r>
              <a:rPr lang="es-DO" dirty="0" smtClean="0">
                <a:solidFill>
                  <a:srgbClr val="006666"/>
                </a:solidFill>
              </a:rPr>
              <a:t>.»</a:t>
            </a:r>
            <a:endParaRPr lang="es-DO" dirty="0">
              <a:solidFill>
                <a:srgbClr val="006666"/>
              </a:solidFill>
            </a:endParaRP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48071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ESPECTATIVA DE VIDA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En Rep. Dom. Para el año 2018, Los envejecientes son el 9 % de la población.</a:t>
            </a:r>
          </a:p>
          <a:p>
            <a:pPr algn="just"/>
            <a:r>
              <a:rPr lang="es-DO" dirty="0" smtClean="0"/>
              <a:t>La esperanza de vida es de 77 años si es hombre y 78 si es mujer. </a:t>
            </a:r>
          </a:p>
          <a:p>
            <a:pPr algn="just"/>
            <a:r>
              <a:rPr lang="es-DO" dirty="0" smtClean="0"/>
              <a:t>Países donde la atención medica es mas avanzada como Japón, Francia, España, Suiza, Australia, la media de vida es de 83-84 años para los varones y 85-87 para las mujeres.</a:t>
            </a:r>
          </a:p>
          <a:p>
            <a:pPr algn="just"/>
            <a:r>
              <a:rPr lang="es-DO" dirty="0" smtClean="0"/>
              <a:t>En Costa Rica, Chile y EE. UU. Es mas o menos 78-79 para el varón y 80-81 para la mujer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239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QUE PASA AL ENVEJECER?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DO" dirty="0" smtClean="0"/>
              <a:t>1. Salen arrugas</a:t>
            </a:r>
          </a:p>
          <a:p>
            <a:r>
              <a:rPr lang="es-DO" dirty="0" smtClean="0"/>
              <a:t>2. Las mejillas se hunden</a:t>
            </a:r>
          </a:p>
          <a:p>
            <a:r>
              <a:rPr lang="es-DO" dirty="0" smtClean="0"/>
              <a:t>3. Salen canas.</a:t>
            </a:r>
          </a:p>
          <a:p>
            <a:r>
              <a:rPr lang="es-DO" dirty="0" smtClean="0"/>
              <a:t>4. Las uñas de vuelven frágiles.</a:t>
            </a:r>
          </a:p>
          <a:p>
            <a:r>
              <a:rPr lang="es-DO" dirty="0" smtClean="0"/>
              <a:t>5. Los ojos tienden a hundirse por falta de grasa.</a:t>
            </a:r>
          </a:p>
          <a:p>
            <a:r>
              <a:rPr lang="es-DO" dirty="0" smtClean="0"/>
              <a:t>6. El tímpano se engrosa</a:t>
            </a:r>
          </a:p>
          <a:p>
            <a:r>
              <a:rPr lang="es-DO" dirty="0" smtClean="0"/>
              <a:t>7. Se oye menos.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553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QUE PASA AL ENVEJECER?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 smtClean="0"/>
              <a:t>8. Disminuye el sentido del gusto.</a:t>
            </a:r>
          </a:p>
          <a:p>
            <a:r>
              <a:rPr lang="es-DO" dirty="0" smtClean="0"/>
              <a:t>9. Encías se adelgazan y dientes tienden a caerse.</a:t>
            </a:r>
          </a:p>
          <a:p>
            <a:r>
              <a:rPr lang="es-DO" dirty="0" smtClean="0"/>
              <a:t>10. La nariz aumenta de tamaño, pero huele menos.</a:t>
            </a:r>
          </a:p>
          <a:p>
            <a:r>
              <a:rPr lang="es-DO" dirty="0" smtClean="0"/>
              <a:t>11. La masa muscular disminuye.</a:t>
            </a:r>
          </a:p>
          <a:p>
            <a:r>
              <a:rPr lang="es-DO" dirty="0" smtClean="0"/>
              <a:t>12. Aumenta la grasa corporal.</a:t>
            </a:r>
          </a:p>
          <a:p>
            <a:r>
              <a:rPr lang="es-DO" dirty="0" smtClean="0"/>
              <a:t>13. Endurecimiento y rigidez de los tendones.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7337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QUE PASA AL ENVEJECER?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 smtClean="0"/>
              <a:t>14. Dificultad para conciliar el sueño.</a:t>
            </a:r>
          </a:p>
          <a:p>
            <a:r>
              <a:rPr lang="es-DO" dirty="0" smtClean="0"/>
              <a:t>15. Se despierta mas fácil y se levanta más temprano.</a:t>
            </a:r>
          </a:p>
          <a:p>
            <a:r>
              <a:rPr lang="es-DO" dirty="0" smtClean="0"/>
              <a:t> 16. Dificultad para la digestión, especialmente de alimento grasos.</a:t>
            </a:r>
          </a:p>
          <a:p>
            <a:r>
              <a:rPr lang="es-DO" dirty="0" smtClean="0"/>
              <a:t>17. Movimientos y reflejos se enlentecen.</a:t>
            </a:r>
          </a:p>
          <a:p>
            <a:r>
              <a:rPr lang="es-DO" dirty="0" smtClean="0"/>
              <a:t>18. Disminución de la libido.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280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s-DO" sz="3600" dirty="0" smtClean="0"/>
              <a:t>LEY  352-98 DE PROTECCION AL ENVEJECIENTE</a:t>
            </a:r>
            <a:endParaRPr lang="es-D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En su </a:t>
            </a:r>
            <a:r>
              <a:rPr lang="es-DO" dirty="0"/>
              <a:t>artículo </a:t>
            </a:r>
            <a:r>
              <a:rPr lang="es-DO" dirty="0" smtClean="0"/>
              <a:t>primero dice:  “</a:t>
            </a:r>
            <a:r>
              <a:rPr lang="es-DO" dirty="0">
                <a:solidFill>
                  <a:srgbClr val="C00000"/>
                </a:solidFill>
              </a:rPr>
              <a:t>se considera persona </a:t>
            </a:r>
            <a:r>
              <a:rPr lang="es-DO" dirty="0" err="1">
                <a:solidFill>
                  <a:srgbClr val="C00000"/>
                </a:solidFill>
              </a:rPr>
              <a:t>envejeciente</a:t>
            </a:r>
            <a:r>
              <a:rPr lang="es-DO" dirty="0">
                <a:solidFill>
                  <a:srgbClr val="C00000"/>
                </a:solidFill>
              </a:rPr>
              <a:t> a toda persona mayor de sesenta y cinco años de edad, o de menos, que debido al proceso de envejecimiento, experimente cambios progresivos desde el punto de vista psicológico, biológico, social y material</a:t>
            </a:r>
            <a:r>
              <a:rPr lang="es-DO" dirty="0" smtClean="0">
                <a:solidFill>
                  <a:srgbClr val="C00000"/>
                </a:solidFill>
              </a:rPr>
              <a:t>”.</a:t>
            </a:r>
          </a:p>
          <a:p>
            <a:pPr algn="just"/>
            <a:r>
              <a:rPr lang="es-DO" dirty="0"/>
              <a:t>El Artículo 3 </a:t>
            </a:r>
            <a:r>
              <a:rPr lang="es-DO" dirty="0" smtClean="0"/>
              <a:t> </a:t>
            </a:r>
            <a:r>
              <a:rPr lang="es-DO" dirty="0"/>
              <a:t>subraya que la persona desde sus 65 años de edad “</a:t>
            </a:r>
            <a:r>
              <a:rPr lang="es-DO" dirty="0">
                <a:solidFill>
                  <a:srgbClr val="0000FF"/>
                </a:solidFill>
              </a:rPr>
              <a:t>tienen derecho a permanecer en su núcleo familiar”.</a:t>
            </a:r>
            <a:r>
              <a:rPr lang="es-DO" dirty="0"/>
              <a:t> </a:t>
            </a:r>
            <a:r>
              <a:rPr lang="es-DO" dirty="0" smtClean="0"/>
              <a:t>… </a:t>
            </a:r>
            <a:r>
              <a:rPr lang="es-DO" dirty="0"/>
              <a:t>la “familia deberá brindarle el cuidado necesario y procurará que su estadía sea lo más placentera </a:t>
            </a:r>
            <a:r>
              <a:rPr lang="es-DO" dirty="0" smtClean="0"/>
              <a:t>posible… </a:t>
            </a:r>
            <a:r>
              <a:rPr lang="es-DO" dirty="0"/>
              <a:t>permanecer conviviendo, según sea el caso, y por orden de prioridad, </a:t>
            </a:r>
            <a:r>
              <a:rPr lang="es-DO" dirty="0">
                <a:solidFill>
                  <a:srgbClr val="0000FF"/>
                </a:solidFill>
              </a:rPr>
              <a:t>en el hogar de sus hijos o hijas</a:t>
            </a:r>
            <a:r>
              <a:rPr lang="es-DO" dirty="0" smtClean="0"/>
              <a:t>”…Luego los nietos, etc.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8812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DO" sz="2800" dirty="0"/>
              <a:t>Dios mío</a:t>
            </a:r>
            <a:r>
              <a:rPr lang="es-DO" sz="2800" dirty="0" smtClean="0"/>
              <a:t>, </a:t>
            </a:r>
            <a:r>
              <a:rPr lang="es-DO" sz="2800" b="1" dirty="0" smtClean="0">
                <a:solidFill>
                  <a:srgbClr val="FF0000"/>
                </a:solidFill>
              </a:rPr>
              <a:t>tú </a:t>
            </a:r>
            <a:r>
              <a:rPr lang="es-DO" sz="2800" b="1" dirty="0">
                <a:solidFill>
                  <a:srgbClr val="FF0000"/>
                </a:solidFill>
              </a:rPr>
              <a:t>fuiste quien me </a:t>
            </a:r>
            <a:r>
              <a:rPr lang="es-DO" sz="2800" b="1" dirty="0" smtClean="0">
                <a:solidFill>
                  <a:srgbClr val="FF0000"/>
                </a:solidFill>
              </a:rPr>
              <a:t>formó en </a:t>
            </a:r>
            <a:r>
              <a:rPr lang="es-DO" sz="2800" b="1" dirty="0">
                <a:solidFill>
                  <a:srgbClr val="FF0000"/>
                </a:solidFill>
              </a:rPr>
              <a:t>el vientre de mi madre</a:t>
            </a:r>
            <a:r>
              <a:rPr lang="es-DO" sz="2800" b="1" dirty="0" smtClean="0">
                <a:solidFill>
                  <a:srgbClr val="FF0000"/>
                </a:solidFill>
              </a:rPr>
              <a:t>.</a:t>
            </a:r>
            <a:r>
              <a:rPr lang="es-DO" sz="2800" dirty="0" smtClean="0"/>
              <a:t> Tú </a:t>
            </a:r>
            <a:r>
              <a:rPr lang="es-DO" sz="2800" dirty="0"/>
              <a:t>fuiste quien formó</a:t>
            </a:r>
            <a:r>
              <a:rPr lang="es-DO" sz="2800" b="1" dirty="0" smtClean="0">
                <a:solidFill>
                  <a:srgbClr val="FF0000"/>
                </a:solidFill>
              </a:rPr>
              <a:t/>
            </a:r>
            <a:br>
              <a:rPr lang="es-DO" sz="2800" b="1" dirty="0" smtClean="0">
                <a:solidFill>
                  <a:srgbClr val="FF0000"/>
                </a:solidFill>
              </a:rPr>
            </a:br>
            <a:r>
              <a:rPr lang="es-DO" sz="2800" b="1" dirty="0">
                <a:solidFill>
                  <a:srgbClr val="FF0000"/>
                </a:solidFill>
              </a:rPr>
              <a:t>cada parte de mi </a:t>
            </a:r>
            <a:r>
              <a:rPr lang="es-DO" sz="2800" b="1" dirty="0" smtClean="0">
                <a:solidFill>
                  <a:srgbClr val="FF0000"/>
                </a:solidFill>
              </a:rPr>
              <a:t>cuerpo</a:t>
            </a:r>
            <a:r>
              <a:rPr lang="es-DO" sz="2800" dirty="0" smtClean="0"/>
              <a:t>. Soy </a:t>
            </a:r>
            <a:r>
              <a:rPr lang="es-DO" sz="2800" dirty="0"/>
              <a:t>una creación maravillosa</a:t>
            </a:r>
            <a:r>
              <a:rPr lang="es-DO" sz="2800" dirty="0" smtClean="0"/>
              <a:t>, y </a:t>
            </a:r>
            <a:r>
              <a:rPr lang="es-DO" sz="2800" dirty="0"/>
              <a:t>por eso te doy gracias</a:t>
            </a:r>
            <a:r>
              <a:rPr lang="es-DO" sz="2800" dirty="0" smtClean="0"/>
              <a:t>. Todo </a:t>
            </a:r>
            <a:r>
              <a:rPr lang="es-DO" sz="2800" dirty="0"/>
              <a:t>lo que haces es maravilloso</a:t>
            </a:r>
            <a:r>
              <a:rPr lang="es-DO" sz="2800" dirty="0" smtClean="0"/>
              <a:t>, ¡</a:t>
            </a:r>
            <a:r>
              <a:rPr lang="es-DO" sz="2800" dirty="0"/>
              <a:t>de eso estoy bien seguro</a:t>
            </a:r>
            <a:r>
              <a:rPr lang="es-DO" sz="2800" dirty="0" smtClean="0"/>
              <a:t>! Tú </a:t>
            </a:r>
            <a:r>
              <a:rPr lang="es-DO" sz="2800" dirty="0"/>
              <a:t>viste cuando mi </a:t>
            </a:r>
            <a:r>
              <a:rPr lang="es-DO" sz="2800" dirty="0" smtClean="0"/>
              <a:t>cuerpo fue </a:t>
            </a:r>
            <a:r>
              <a:rPr lang="es-DO" sz="2800" dirty="0"/>
              <a:t>cobrando </a:t>
            </a:r>
            <a:r>
              <a:rPr lang="es-DO" sz="2800" dirty="0" smtClean="0"/>
              <a:t>forma en </a:t>
            </a:r>
            <a:r>
              <a:rPr lang="es-DO" sz="2800" dirty="0"/>
              <a:t>las profundidades de la tierra</a:t>
            </a:r>
            <a:r>
              <a:rPr lang="es-DO" sz="2800" dirty="0" smtClean="0"/>
              <a:t>; ¡</a:t>
            </a:r>
            <a:r>
              <a:rPr lang="es-DO" sz="2800" dirty="0"/>
              <a:t>aún no había vivido un solo día</a:t>
            </a:r>
            <a:r>
              <a:rPr lang="es-DO" sz="2800" dirty="0" smtClean="0"/>
              <a:t>, cuando </a:t>
            </a:r>
            <a:r>
              <a:rPr lang="es-DO" sz="2800" dirty="0"/>
              <a:t>tú </a:t>
            </a:r>
            <a:r>
              <a:rPr lang="es-DO" sz="2800" b="1" dirty="0">
                <a:solidFill>
                  <a:srgbClr val="FF0000"/>
                </a:solidFill>
              </a:rPr>
              <a:t>ya habías </a:t>
            </a:r>
            <a:r>
              <a:rPr lang="es-DO" sz="2800" b="1" dirty="0" smtClean="0">
                <a:solidFill>
                  <a:srgbClr val="FF0000"/>
                </a:solidFill>
              </a:rPr>
              <a:t>decidido cuánto </a:t>
            </a:r>
            <a:r>
              <a:rPr lang="es-DO" sz="2800" b="1" dirty="0">
                <a:solidFill>
                  <a:srgbClr val="FF0000"/>
                </a:solidFill>
              </a:rPr>
              <a:t>tiempo viviría</a:t>
            </a:r>
            <a:r>
              <a:rPr lang="es-DO" sz="2800" dirty="0" smtClean="0"/>
              <a:t>! ¡</a:t>
            </a:r>
            <a:r>
              <a:rPr lang="es-DO" sz="2800" dirty="0"/>
              <a:t>Lo habías anotado en tu libro!</a:t>
            </a:r>
            <a:endParaRPr lang="es-DO" sz="2800" dirty="0" smtClean="0"/>
          </a:p>
          <a:p>
            <a:endParaRPr lang="es-D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S A L M O S   139 : 13 - 16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3345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DO" dirty="0" smtClean="0"/>
              <a:t>SON UN TESTIMONIO VIVIENTE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«Pero </a:t>
            </a:r>
            <a:r>
              <a:rPr lang="es-DO" dirty="0"/>
              <a:t>los justos florecerán como palmeras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/>
              <a:t>y </a:t>
            </a:r>
            <a:r>
              <a:rPr lang="es-DO" dirty="0"/>
              <a:t>se harán fuertes como los cedros del Líbano</a:t>
            </a:r>
            <a:r>
              <a:rPr lang="es-DO" dirty="0" smtClean="0"/>
              <a:t>; </a:t>
            </a:r>
            <a:r>
              <a:rPr lang="es-DO" b="1" baseline="30000" dirty="0"/>
              <a:t> </a:t>
            </a:r>
            <a:r>
              <a:rPr lang="es-DO" dirty="0"/>
              <a:t>trasplantados a la casa del </a:t>
            </a:r>
            <a:r>
              <a:rPr lang="es-DO" cap="small" dirty="0"/>
              <a:t>Señor</a:t>
            </a:r>
            <a:r>
              <a:rPr lang="es-DO" dirty="0"/>
              <a:t>,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/>
              <a:t>florecen </a:t>
            </a:r>
            <a:r>
              <a:rPr lang="es-DO" dirty="0"/>
              <a:t>en los atrios de nuestro Dios.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  <a:t>Incluso </a:t>
            </a:r>
            <a:r>
              <a:rPr lang="es-DO" dirty="0">
                <a:solidFill>
                  <a:schemeClr val="accent6">
                    <a:lumMod val="75000"/>
                  </a:schemeClr>
                </a:solidFill>
              </a:rPr>
              <a:t>en la vejez </a:t>
            </a:r>
            <a: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  <a:t>producirán </a:t>
            </a:r>
            <a:r>
              <a:rPr lang="es-DO" dirty="0">
                <a:solidFill>
                  <a:schemeClr val="accent6">
                    <a:lumMod val="75000"/>
                  </a:schemeClr>
                </a:solidFill>
              </a:rPr>
              <a:t>fruto,</a:t>
            </a:r>
            <a: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  <a:t>Seguirán </a:t>
            </a:r>
            <a:r>
              <a:rPr lang="es-DO" dirty="0">
                <a:solidFill>
                  <a:schemeClr val="accent6">
                    <a:lumMod val="75000"/>
                  </a:schemeClr>
                </a:solidFill>
              </a:rPr>
              <a:t>verdes y llenos de vitalidad</a:t>
            </a:r>
            <a:r>
              <a:rPr lang="es-DO" dirty="0"/>
              <a:t>.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/>
              <a:t>Ellos </a:t>
            </a:r>
            <a:r>
              <a:rPr lang="es-DO" dirty="0"/>
              <a:t>están allí </a:t>
            </a:r>
            <a:r>
              <a:rPr lang="es-DO" dirty="0">
                <a:solidFill>
                  <a:srgbClr val="0000FF"/>
                </a:solidFill>
              </a:rPr>
              <a:t>para demostrarle a todo el mundo que el SEÑOR es justo</a:t>
            </a:r>
            <a:r>
              <a:rPr lang="es-DO" dirty="0"/>
              <a:t>.</a:t>
            </a:r>
            <a:r>
              <a:rPr lang="es-DO" dirty="0" smtClean="0"/>
              <a:t/>
            </a:r>
            <a:br>
              <a:rPr lang="es-DO" dirty="0" smtClean="0"/>
            </a:br>
            <a:r>
              <a:rPr lang="es-DO" dirty="0" smtClean="0"/>
              <a:t>Él </a:t>
            </a:r>
            <a:r>
              <a:rPr lang="es-DO" dirty="0"/>
              <a:t>es mi roca y no comete ninguna injusticia</a:t>
            </a:r>
            <a:r>
              <a:rPr lang="es-DO" dirty="0" smtClean="0"/>
              <a:t>.» (Salmos 92:12-15)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278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ECLESIASTES 12:1-8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Acuérdate de tu Creador en los días de tu juventud, antes que vengan los días malos, </a:t>
            </a:r>
            <a:r>
              <a:rPr lang="es-ES" b="1" dirty="0"/>
              <a:t>y lleguen los años de los cuales digas: No tengo en ellos contentamiento; </a:t>
            </a:r>
            <a:r>
              <a:rPr lang="es-ES" baseline="30000" dirty="0"/>
              <a:t> </a:t>
            </a:r>
            <a:r>
              <a:rPr lang="es-ES" b="1" dirty="0">
                <a:solidFill>
                  <a:srgbClr val="7030A0"/>
                </a:solidFill>
              </a:rPr>
              <a:t>antes que se oscurezca el sol, y la luz, y la luna y las estrellas</a:t>
            </a:r>
            <a:r>
              <a:rPr lang="es-ES" dirty="0"/>
              <a:t>, </a:t>
            </a:r>
            <a:r>
              <a:rPr lang="es-ES" dirty="0">
                <a:solidFill>
                  <a:srgbClr val="FFC000"/>
                </a:solidFill>
              </a:rPr>
              <a:t>y vuelvan las nubes tras la lluvia</a:t>
            </a:r>
            <a:r>
              <a:rPr lang="es-ES" dirty="0"/>
              <a:t>; </a:t>
            </a:r>
            <a:r>
              <a:rPr lang="es-ES" baseline="30000" dirty="0"/>
              <a:t> </a:t>
            </a:r>
            <a:r>
              <a:rPr lang="es-ES" dirty="0">
                <a:solidFill>
                  <a:srgbClr val="0000FF"/>
                </a:solidFill>
              </a:rPr>
              <a:t>cuando temblarán los guardas de la casa, y se encorvarán los hombres fuertes, y cesarán las muelas porque han disminuido, </a:t>
            </a:r>
            <a:r>
              <a:rPr lang="es-ES" dirty="0">
                <a:solidFill>
                  <a:srgbClr val="FF0000"/>
                </a:solidFill>
              </a:rPr>
              <a:t>y se oscurecerán los que miran por las ventanas; </a:t>
            </a:r>
            <a:r>
              <a:rPr lang="es-ES" baseline="30000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>y las puertas de afuera se cerrarán, por lo bajo del ruido de la muela</a:t>
            </a:r>
            <a:r>
              <a:rPr lang="es-ES" dirty="0"/>
              <a:t>; </a:t>
            </a:r>
            <a:r>
              <a:rPr lang="es-ES" b="1" dirty="0"/>
              <a:t>cuando se levantará a la voz del ave, y todas las hijas del canto serán abatidas; </a:t>
            </a:r>
          </a:p>
        </p:txBody>
      </p:sp>
    </p:spTree>
    <p:extLst>
      <p:ext uri="{BB962C8B-B14F-4D97-AF65-F5344CB8AC3E}">
        <p14:creationId xmlns:p14="http://schemas.microsoft.com/office/powerpoint/2010/main" val="28627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ECLESIASTES 12:1-8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«</a:t>
            </a:r>
            <a:r>
              <a:rPr lang="es-ES" dirty="0" smtClean="0">
                <a:solidFill>
                  <a:srgbClr val="FF0000"/>
                </a:solidFill>
              </a:rPr>
              <a:t>cuando </a:t>
            </a:r>
            <a:r>
              <a:rPr lang="es-ES" dirty="0">
                <a:solidFill>
                  <a:srgbClr val="FF0000"/>
                </a:solidFill>
              </a:rPr>
              <a:t>también temerán de lo que es alto, y habrá terrores en el camino</a:t>
            </a:r>
            <a:r>
              <a:rPr lang="es-ES" dirty="0"/>
              <a:t>; </a:t>
            </a:r>
            <a:r>
              <a:rPr lang="es-ES" b="1" dirty="0">
                <a:solidFill>
                  <a:srgbClr val="0000FF"/>
                </a:solidFill>
              </a:rPr>
              <a:t>y florecerá el almendro, y la langosta será una carga, y se perderá el apetito;</a:t>
            </a:r>
            <a:r>
              <a:rPr lang="es-ES" dirty="0"/>
              <a:t> porque el hombre va a su morada eterna,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y los endechadores andarán alrededor por las calles</a:t>
            </a:r>
            <a:r>
              <a:rPr lang="es-ES" dirty="0"/>
              <a:t>; </a:t>
            </a:r>
            <a:r>
              <a:rPr lang="es-ES" baseline="30000" dirty="0"/>
              <a:t> 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antes que la cadena de plata se quiebre, y se rompa el cuenco de oro, y el cántaro se quiebre junto a la fuente, y la rueda sea rota sobre el pozo;</a:t>
            </a:r>
            <a:r>
              <a:rPr lang="es-ES" dirty="0"/>
              <a:t> </a:t>
            </a:r>
            <a:r>
              <a:rPr lang="es-ES" baseline="30000" dirty="0"/>
              <a:t> 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y el polvo vuelva a la tierra, como era, y el espíritu vuelva a Dios que lo dio</a:t>
            </a:r>
            <a:r>
              <a:rPr lang="es-ES" dirty="0"/>
              <a:t>. </a:t>
            </a:r>
            <a:r>
              <a:rPr lang="es-ES" dirty="0" smtClean="0"/>
              <a:t> </a:t>
            </a:r>
            <a:r>
              <a:rPr lang="es-ES" baseline="30000" dirty="0"/>
              <a:t> </a:t>
            </a:r>
            <a:r>
              <a:rPr lang="es-ES" b="1" dirty="0">
                <a:solidFill>
                  <a:srgbClr val="FF99CC"/>
                </a:solidFill>
              </a:rPr>
              <a:t>Vanidad de vanidades, dijo el Predicador, todo es vanidad</a:t>
            </a:r>
            <a:r>
              <a:rPr lang="es-ES" dirty="0" smtClean="0"/>
              <a:t>.»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339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1" dirty="0"/>
              <a:t>"Antes que se oscurezcan el sol y la luz, la luna y las estrellas, y vuelvan las nubes tras la lluvia"</a:t>
            </a:r>
          </a:p>
          <a:p>
            <a:pPr algn="just"/>
            <a:r>
              <a:rPr lang="es-ES" dirty="0" smtClean="0"/>
              <a:t>Significa que la vista no </a:t>
            </a:r>
            <a:r>
              <a:rPr lang="es-ES" dirty="0"/>
              <a:t>será tan buena como cuando era </a:t>
            </a:r>
            <a:r>
              <a:rPr lang="es-ES" dirty="0" smtClean="0"/>
              <a:t>joven y </a:t>
            </a:r>
            <a:r>
              <a:rPr lang="es-ES" dirty="0"/>
              <a:t>tendrá que recurrir a la ayuda de </a:t>
            </a:r>
            <a:r>
              <a:rPr lang="es-ES" dirty="0" smtClean="0"/>
              <a:t>lentes </a:t>
            </a:r>
            <a:r>
              <a:rPr lang="es-ES" dirty="0"/>
              <a:t>para leer</a:t>
            </a:r>
            <a:r>
              <a:rPr lang="es-ES" b="1" dirty="0" smtClean="0"/>
              <a:t>.</a:t>
            </a:r>
          </a:p>
          <a:p>
            <a:pPr algn="just"/>
            <a:r>
              <a:rPr lang="es-ES" dirty="0" smtClean="0"/>
              <a:t>Las nubes que vuelven tras la lluvia parece completar el cuadro de escases de luz o tal vez haga referencia a la depresión que se agudiza en este periodo.</a:t>
            </a: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Es necesario que usemos lentes buenos.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7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 ECLESIASTES 12:1-8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Cuando tiemblen los guardias de la casa y se encorven los hombres fuertes</a:t>
            </a:r>
            <a:r>
              <a:rPr lang="es-ES" b="1" dirty="0"/>
              <a:t>; </a:t>
            </a:r>
            <a:endParaRPr lang="es-ES" b="1" dirty="0" smtClean="0"/>
          </a:p>
          <a:p>
            <a:pPr algn="just"/>
            <a:r>
              <a:rPr lang="es-ES" dirty="0" smtClean="0"/>
              <a:t>Los </a:t>
            </a:r>
            <a:r>
              <a:rPr lang="es-ES" dirty="0"/>
              <a:t>guardas de la </a:t>
            </a:r>
            <a:r>
              <a:rPr lang="es-ES" dirty="0" smtClean="0"/>
              <a:t>casa son una referencia a las manos de las personas que le sirven para defenderse. Ya las manos no son tan firmes como antes</a:t>
            </a:r>
            <a:r>
              <a:rPr lang="es-ES" b="1" dirty="0" smtClean="0"/>
              <a:t>. </a:t>
            </a:r>
          </a:p>
          <a:p>
            <a:pPr algn="just"/>
            <a:r>
              <a:rPr lang="es-ES" dirty="0" smtClean="0"/>
              <a:t>La columna tiende a encorvarse, y con ella los hombros a encogerse</a:t>
            </a:r>
            <a:r>
              <a:rPr lang="es-ES" b="1" dirty="0" smtClean="0"/>
              <a:t>.</a:t>
            </a:r>
            <a:endParaRPr lang="es-ES" dirty="0" smtClean="0">
              <a:solidFill>
                <a:srgbClr val="FF0000"/>
              </a:solidFill>
            </a:endParaRP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Según lo indique el médico, debe usarse el calcio para los huesos.</a:t>
            </a:r>
          </a:p>
          <a:p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0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«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Cuando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cesen de trabajar las que muelen, porque habrán disminuido, y se queden a oscuras las que miran por las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ventanas</a:t>
            </a:r>
            <a:r>
              <a:rPr lang="es-ES" b="1" dirty="0" smtClean="0"/>
              <a:t>.»</a:t>
            </a:r>
            <a:endParaRPr lang="es-ES" b="1" dirty="0" smtClean="0"/>
          </a:p>
          <a:p>
            <a:pPr algn="just"/>
            <a:r>
              <a:rPr lang="es-ES" dirty="0" smtClean="0"/>
              <a:t>Las que muelen son una referencia poética a los dientes que tienden a caerse.</a:t>
            </a:r>
          </a:p>
          <a:p>
            <a:pPr algn="just"/>
            <a:r>
              <a:rPr lang="es-ES" dirty="0" smtClean="0"/>
              <a:t>Las que miran por las ventanas se refiere a los ojos, que ya no tiene la capacidad de distinguir los matices de la luz como antes</a:t>
            </a:r>
            <a:r>
              <a:rPr lang="es-ES" b="1" dirty="0" smtClean="0"/>
              <a:t>.</a:t>
            </a:r>
          </a:p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Hay que visitar al dentista y al oculista.</a:t>
            </a:r>
            <a:endParaRPr lang="es-ES" b="1" dirty="0">
              <a:solidFill>
                <a:srgbClr val="FF0000"/>
              </a:solidFill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3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"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Cuando las puertas de afuera se cierren, y se vaya apagando el ruido del molino; cuando se escuche la voz del ave, pero las canciones dejen de oírse"</a:t>
            </a:r>
          </a:p>
          <a:p>
            <a:pPr algn="just"/>
            <a:r>
              <a:rPr lang="es-ES" dirty="0" smtClean="0"/>
              <a:t>Las puertas de afuera que se cierran es una descripción de la perdida progresiva de la audición</a:t>
            </a:r>
            <a:r>
              <a:rPr lang="es-ES" b="1" dirty="0" smtClean="0"/>
              <a:t>. </a:t>
            </a:r>
            <a:endParaRPr lang="es-ES" b="1" dirty="0"/>
          </a:p>
          <a:p>
            <a:pPr algn="just"/>
            <a:r>
              <a:rPr lang="es-ES" b="1" dirty="0" smtClean="0"/>
              <a:t>"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cuando se escuche la voz del ave</a:t>
            </a:r>
            <a:r>
              <a:rPr lang="es-ES" b="1" dirty="0"/>
              <a:t>". </a:t>
            </a:r>
            <a:r>
              <a:rPr lang="es-ES" dirty="0"/>
              <a:t>A las personas jóvenes ni siquiera el despertador las despierta por la mañana. Tampoco les molesta </a:t>
            </a:r>
            <a:r>
              <a:rPr lang="es-ES" dirty="0" err="1" smtClean="0"/>
              <a:t>oir</a:t>
            </a:r>
            <a:r>
              <a:rPr lang="es-ES" dirty="0" smtClean="0"/>
              <a:t> música en alto volumen. Sin </a:t>
            </a:r>
            <a:r>
              <a:rPr lang="es-ES" dirty="0"/>
              <a:t>embargo, a las personas mayores, cualquier pájaro cantando al amanecer las puede despertar.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8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"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Cuando se tema también a las alturas, y se llene de peligros el camino, y florezca el almendro, y la langosta sea una carga, </a:t>
            </a:r>
            <a:r>
              <a:rPr lang="es-ES" b="1" dirty="0" smtClean="0"/>
              <a:t>"</a:t>
            </a:r>
            <a:endParaRPr lang="es-ES" b="1" dirty="0"/>
          </a:p>
          <a:p>
            <a:pPr algn="just"/>
            <a:r>
              <a:rPr lang="es-ES" dirty="0" smtClean="0"/>
              <a:t>La perdida del equilibrio hace temer las alturas.</a:t>
            </a:r>
          </a:p>
          <a:p>
            <a:pPr algn="just"/>
            <a:r>
              <a:rPr lang="es-ES" dirty="0" smtClean="0"/>
              <a:t>Los pocos reflejos y la lenta capacidad de reacción hace temer peligros en el camino.</a:t>
            </a:r>
          </a:p>
          <a:p>
            <a:pPr algn="just"/>
            <a:r>
              <a:rPr lang="es-ES" dirty="0" smtClean="0"/>
              <a:t>El almendro que florece es el pelo que se llena de blancas canas.</a:t>
            </a:r>
          </a:p>
          <a:p>
            <a:pPr algn="just"/>
            <a:r>
              <a:rPr lang="es-ES" dirty="0" smtClean="0"/>
              <a:t>Cosas tan pequeñas como una langosta se convierten en una carga. 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0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1" dirty="0" smtClean="0"/>
              <a:t>"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y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la langosta será una carga, y se perderá el apetito</a:t>
            </a:r>
            <a:r>
              <a:rPr lang="es-ES" b="1" dirty="0">
                <a:solidFill>
                  <a:srgbClr val="0000FF"/>
                </a:solidFill>
              </a:rPr>
              <a:t>;</a:t>
            </a:r>
            <a:r>
              <a:rPr lang="es-ES" dirty="0"/>
              <a:t> porque el hombre va a su morada eterna,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y los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endechadores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andarán alrededor por las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calles</a:t>
            </a:r>
            <a:r>
              <a:rPr lang="es-ES" dirty="0" smtClean="0"/>
              <a:t>»</a:t>
            </a:r>
          </a:p>
          <a:p>
            <a:pPr algn="just"/>
            <a:r>
              <a:rPr lang="es-ES" dirty="0" smtClean="0"/>
              <a:t>La langosta que es un pequeño insecto, </a:t>
            </a:r>
            <a:r>
              <a:rPr lang="es-ES" dirty="0" smtClean="0"/>
              <a:t>será </a:t>
            </a:r>
            <a:r>
              <a:rPr lang="es-ES" dirty="0" smtClean="0"/>
              <a:t>una pesada carga.</a:t>
            </a:r>
          </a:p>
          <a:p>
            <a:pPr algn="just"/>
            <a:r>
              <a:rPr lang="es-ES" dirty="0" smtClean="0"/>
              <a:t>También el apetito disminuye, y todas las señales indican que el tiempo de partir se acerca. Por eso, los </a:t>
            </a:r>
            <a:r>
              <a:rPr lang="es-ES" dirty="0" err="1" smtClean="0"/>
              <a:t>endechadores</a:t>
            </a:r>
            <a:r>
              <a:rPr lang="es-ES" dirty="0" smtClean="0"/>
              <a:t> (Los que cantan por los muertos) andan alrededor.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9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EXPLICACION ECLESIASTES 12:1-8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«antes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que la cadena de plata se quiebre, y se rompa el cuenco de oro, y el cántaro se quiebre junto a la fuente, y la rueda sea rota sobre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el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pozo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;»</a:t>
            </a:r>
          </a:p>
          <a:p>
            <a:pPr algn="just"/>
            <a:r>
              <a:rPr lang="es-ES" dirty="0"/>
              <a:t>Esa "cadena de plata" es la médula espinal. Ese "cuenco de oro" es la cabeza, la cavidad </a:t>
            </a:r>
            <a:r>
              <a:rPr lang="es-ES" dirty="0" smtClean="0"/>
              <a:t>que resguarda el </a:t>
            </a:r>
            <a:r>
              <a:rPr lang="es-ES" dirty="0"/>
              <a:t>cerebro. </a:t>
            </a:r>
            <a:r>
              <a:rPr lang="es-ES" dirty="0" smtClean="0"/>
              <a:t>"</a:t>
            </a:r>
            <a:r>
              <a:rPr lang="es-ES" dirty="0"/>
              <a:t>El cántaro que se quiebra junto a la fuente", se refiere a los pulmones. "La polea o la rueda que se rompe sobre el pozo" es el corazón. Ya no se bombea sangre a través del cuerpo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0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152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ECLESIASTES 12:1-7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/>
              <a:t>"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Antes que el polvo vuelva a la tierra, como era, y el espíritu vuelva a Dios que lo dio</a:t>
            </a:r>
            <a:r>
              <a:rPr lang="es-ES" b="1" dirty="0"/>
              <a:t>."</a:t>
            </a:r>
          </a:p>
          <a:p>
            <a:pPr algn="just"/>
            <a:r>
              <a:rPr lang="es-ES" dirty="0"/>
              <a:t>El </a:t>
            </a:r>
            <a:r>
              <a:rPr lang="es-ES" dirty="0" smtClean="0"/>
              <a:t>Espíritu sobrevive a la muerte del cuerpo.</a:t>
            </a:r>
          </a:p>
          <a:p>
            <a:pPr algn="just"/>
            <a:r>
              <a:rPr lang="es-ES" dirty="0" smtClean="0"/>
              <a:t>Algunas  </a:t>
            </a:r>
            <a:r>
              <a:rPr lang="es-ES" dirty="0"/>
              <a:t>personas que </a:t>
            </a:r>
            <a:r>
              <a:rPr lang="es-ES" dirty="0" smtClean="0"/>
              <a:t>usa </a:t>
            </a:r>
            <a:r>
              <a:rPr lang="es-ES" dirty="0"/>
              <a:t>versículos del libro del Eclesiastés para apoyar sus ideas sobre el sueño del alma, </a:t>
            </a:r>
            <a:r>
              <a:rPr lang="es-ES" dirty="0" smtClean="0"/>
              <a:t>pero deberían leer el 12:7. </a:t>
            </a:r>
          </a:p>
          <a:p>
            <a:pPr algn="just"/>
            <a:r>
              <a:rPr lang="es-ES" dirty="0" smtClean="0"/>
              <a:t>El </a:t>
            </a:r>
            <a:r>
              <a:rPr lang="es-ES" dirty="0"/>
              <a:t>cuerpo descansa, pero el espíritu, </a:t>
            </a:r>
            <a:r>
              <a:rPr lang="es-ES" dirty="0" smtClean="0"/>
              <a:t> </a:t>
            </a:r>
            <a:r>
              <a:rPr lang="es-ES" dirty="0"/>
              <a:t>regresan a Dios, que fue quien lo dio.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2 CORINTIOS 4:16-18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«Por </a:t>
            </a:r>
            <a:r>
              <a:rPr lang="es-ES" dirty="0"/>
              <a:t>tanto, no nos desanimamos. Al contrario, aunque por fuera nos vamos desgastando, por dentro nos vamos renovando día tras día. </a:t>
            </a:r>
            <a:r>
              <a:rPr lang="es-ES" baseline="30000" dirty="0"/>
              <a:t>17 </a:t>
            </a:r>
            <a:r>
              <a:rPr lang="es-ES" dirty="0"/>
              <a:t>Pues los sufrimientos ligeros y efímeros que ahora padecemos producen una gloria eterna que vale muchísimo más que todo sufrimiento. </a:t>
            </a:r>
            <a:r>
              <a:rPr lang="es-ES" baseline="30000" dirty="0"/>
              <a:t>18 </a:t>
            </a:r>
            <a:r>
              <a:rPr lang="es-ES" dirty="0"/>
              <a:t>Así que no nos fijamos en lo visible, sino en lo invisible, ya que lo que se ve es pasajero, mientras que lo que no se ve es eterno</a:t>
            </a:r>
            <a:r>
              <a:rPr lang="es-ES" dirty="0" smtClean="0"/>
              <a:t>.»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94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6" y="0"/>
            <a:ext cx="9165176" cy="7089139"/>
          </a:xfrm>
        </p:spPr>
      </p:pic>
      <p:sp>
        <p:nvSpPr>
          <p:cNvPr id="5" name="4 Rectángulo"/>
          <p:cNvSpPr/>
          <p:nvPr/>
        </p:nvSpPr>
        <p:spPr>
          <a:xfrm>
            <a:off x="123897" y="2967335"/>
            <a:ext cx="8896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ESTE ORGULLOSO DE SU EDAD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6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3" y="0"/>
            <a:ext cx="9182746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347864" y="2852936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La gloria de los jóvenes radica en su fuerza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 la honra de los ancianos, en sus canas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. (Prov. 20:29)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1"/>
            <a:ext cx="9144000" cy="692080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1" y="2967335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CONFIE EN LA FIDELIDAD DE DIOS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ISAIAS 40:28-31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¿Acaso no lo sabes</a:t>
            </a:r>
            <a:r>
              <a:rPr lang="es-ES" dirty="0" smtClean="0"/>
              <a:t>? </a:t>
            </a:r>
            <a:r>
              <a:rPr lang="es-ES" dirty="0"/>
              <a:t> ¿Acaso no te has enterado?</a:t>
            </a:r>
            <a:br>
              <a:rPr lang="es-ES" dirty="0"/>
            </a:br>
            <a:r>
              <a:rPr lang="es-ES" dirty="0"/>
              <a:t>El </a:t>
            </a:r>
            <a:r>
              <a:rPr lang="es-ES" cap="small" dirty="0"/>
              <a:t>Señor</a:t>
            </a:r>
            <a:r>
              <a:rPr lang="es-ES" dirty="0"/>
              <a:t> es el Dios eterno</a:t>
            </a:r>
            <a:r>
              <a:rPr lang="es-ES" dirty="0" smtClean="0"/>
              <a:t>, </a:t>
            </a:r>
            <a:r>
              <a:rPr lang="es-ES" dirty="0"/>
              <a:t> creador de los confines de la tierra</a:t>
            </a:r>
            <a:r>
              <a:rPr lang="es-ES" dirty="0" smtClean="0"/>
              <a:t>. No </a:t>
            </a:r>
            <a:r>
              <a:rPr lang="es-ES" dirty="0"/>
              <a:t>se cansa ni se fatiga</a:t>
            </a:r>
            <a:r>
              <a:rPr lang="es-ES" dirty="0" smtClean="0"/>
              <a:t>, y </a:t>
            </a:r>
            <a:r>
              <a:rPr lang="es-ES" dirty="0"/>
              <a:t>su inteligencia es insondable</a:t>
            </a:r>
            <a:r>
              <a:rPr lang="es-ES" dirty="0" smtClean="0"/>
              <a:t>. </a:t>
            </a:r>
            <a:r>
              <a:rPr lang="es-ES" dirty="0" smtClean="0"/>
              <a:t>Él </a:t>
            </a:r>
            <a:r>
              <a:rPr lang="es-ES" dirty="0"/>
              <a:t>fortalece al </a:t>
            </a:r>
            <a:r>
              <a:rPr lang="es-ES" dirty="0" smtClean="0"/>
              <a:t>cansado </a:t>
            </a:r>
            <a:r>
              <a:rPr lang="es-ES" dirty="0"/>
              <a:t> y acrecienta las fuerzas del débil.</a:t>
            </a:r>
            <a:br>
              <a:rPr lang="es-ES" dirty="0"/>
            </a:br>
            <a:r>
              <a:rPr lang="es-ES" dirty="0" smtClean="0"/>
              <a:t>Aun </a:t>
            </a:r>
            <a:r>
              <a:rPr lang="es-ES" dirty="0"/>
              <a:t>los jóvenes se cansan, se fatigan</a:t>
            </a:r>
            <a:r>
              <a:rPr lang="es-ES" dirty="0" smtClean="0"/>
              <a:t>, </a:t>
            </a:r>
            <a:r>
              <a:rPr lang="es-ES" dirty="0"/>
              <a:t> y los muchachos tropiezan y caen</a:t>
            </a:r>
            <a:r>
              <a:rPr lang="es-ES" dirty="0" smtClean="0"/>
              <a:t>; </a:t>
            </a:r>
            <a:r>
              <a:rPr lang="es-ES" dirty="0" smtClean="0"/>
              <a:t>pero </a:t>
            </a:r>
            <a:r>
              <a:rPr lang="es-ES" dirty="0"/>
              <a:t>los que confían en el </a:t>
            </a:r>
            <a:r>
              <a:rPr lang="es-ES" cap="small" dirty="0" smtClean="0"/>
              <a:t>Señor </a:t>
            </a:r>
            <a:r>
              <a:rPr lang="es-ES" dirty="0" smtClean="0"/>
              <a:t>renovarán </a:t>
            </a:r>
            <a:r>
              <a:rPr lang="es-ES" dirty="0"/>
              <a:t>sus fuerzas</a:t>
            </a:r>
            <a:r>
              <a:rPr lang="es-ES" dirty="0" smtClean="0"/>
              <a:t>; volarán </a:t>
            </a:r>
            <a:r>
              <a:rPr lang="es-ES" dirty="0"/>
              <a:t>como las águilas</a:t>
            </a:r>
            <a:r>
              <a:rPr lang="es-ES" dirty="0" smtClean="0"/>
              <a:t>: correrán </a:t>
            </a:r>
            <a:r>
              <a:rPr lang="es-ES" dirty="0"/>
              <a:t>y no se fatigarán</a:t>
            </a:r>
            <a:r>
              <a:rPr lang="es-ES" dirty="0" smtClean="0"/>
              <a:t>, </a:t>
            </a:r>
            <a:r>
              <a:rPr lang="es-ES" dirty="0"/>
              <a:t> caminarán y no se cansarán.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3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89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ISAIAS 46:3-5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DO" dirty="0"/>
              <a:t>“</a:t>
            </a:r>
            <a:r>
              <a:rPr lang="es-DO" dirty="0">
                <a:solidFill>
                  <a:srgbClr val="FF0000"/>
                </a:solidFill>
              </a:rPr>
              <a:t>escúchenme, ustedes a quienes he llevado en mis brazos desde su nacimiento y de quienes me he preocupado desde el seno materno</a:t>
            </a:r>
            <a:r>
              <a:rPr lang="es-DO" dirty="0"/>
              <a:t>. </a:t>
            </a:r>
            <a:r>
              <a:rPr lang="es-DO" b="1" dirty="0">
                <a:solidFill>
                  <a:srgbClr val="7030A0"/>
                </a:solidFill>
              </a:rPr>
              <a:t>En su vejez yo seré siempre el mismo, los sostendré hasta que sus cabellos se pongan blancos.</a:t>
            </a:r>
            <a:r>
              <a:rPr lang="es-DO" dirty="0"/>
              <a:t> Así como lo he hecho y como me he portado con ustedes, </a:t>
            </a:r>
            <a:r>
              <a:rPr lang="es-DO" b="1" dirty="0">
                <a:solidFill>
                  <a:schemeClr val="accent6">
                    <a:lumMod val="75000"/>
                  </a:schemeClr>
                </a:solidFill>
              </a:rPr>
              <a:t>así los apoyaré y los libraré</a:t>
            </a:r>
            <a:r>
              <a:rPr lang="es-DO" b="1" dirty="0" smtClean="0">
                <a:solidFill>
                  <a:schemeClr val="accent6">
                    <a:lumMod val="75000"/>
                  </a:schemeClr>
                </a:solidFill>
              </a:rPr>
              <a:t>”.</a:t>
            </a:r>
            <a:r>
              <a:rPr lang="es-DO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76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" y="30222"/>
            <a:ext cx="9134370" cy="687585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7545" y="2967335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LOS JOVENES HONREN A LOS MAYORES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9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88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85455"/>
            <a:ext cx="6048672" cy="60486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231457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solidFill>
                  <a:srgbClr val="FF0000"/>
                </a:solidFill>
              </a:rPr>
              <a:t>Te pondrás de pie en presencia de un anciano y lo tratarás con respeto; de esta manera honrarás a tu Dios. Yo soy el Señor</a:t>
            </a:r>
            <a:r>
              <a:rPr lang="es-ES" sz="2200" b="1" dirty="0" smtClean="0">
                <a:solidFill>
                  <a:srgbClr val="FF0000"/>
                </a:solidFill>
              </a:rPr>
              <a:t>. (Lev. 19:32)</a:t>
            </a:r>
            <a:endParaRPr lang="es-E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TEXTOS BIBLICOS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DO" b="1" dirty="0"/>
              <a:t>Proverbios </a:t>
            </a:r>
            <a:r>
              <a:rPr lang="es-DO" b="1" dirty="0" smtClean="0"/>
              <a:t>23:22</a:t>
            </a:r>
            <a:r>
              <a:rPr lang="es-DO" dirty="0" smtClean="0"/>
              <a:t>: «</a:t>
            </a:r>
            <a:r>
              <a:rPr lang="es-DO" dirty="0" smtClean="0">
                <a:solidFill>
                  <a:srgbClr val="FF0000"/>
                </a:solidFill>
              </a:rPr>
              <a:t>Escucha </a:t>
            </a:r>
            <a:r>
              <a:rPr lang="es-DO" dirty="0">
                <a:solidFill>
                  <a:srgbClr val="FF0000"/>
                </a:solidFill>
              </a:rPr>
              <a:t>a tu padre, que te engendró; y cuando tu madre envejezca, no la menosprecies</a:t>
            </a:r>
            <a:r>
              <a:rPr lang="es-DO" dirty="0" smtClean="0"/>
              <a:t>.»</a:t>
            </a:r>
            <a:endParaRPr lang="es-ES" dirty="0"/>
          </a:p>
          <a:p>
            <a:pPr lvl="0" algn="just"/>
            <a:r>
              <a:rPr lang="es-DO" b="1" dirty="0"/>
              <a:t>1 Timoteo </a:t>
            </a:r>
            <a:r>
              <a:rPr lang="es-DO" b="1" dirty="0" smtClean="0"/>
              <a:t>5:1-2: «</a:t>
            </a:r>
            <a:r>
              <a:rPr lang="es-DO" dirty="0" smtClean="0">
                <a:solidFill>
                  <a:srgbClr val="7030A0"/>
                </a:solidFill>
              </a:rPr>
              <a:t>No </a:t>
            </a:r>
            <a:r>
              <a:rPr lang="es-DO" dirty="0">
                <a:solidFill>
                  <a:srgbClr val="7030A0"/>
                </a:solidFill>
              </a:rPr>
              <a:t>reprendas con dureza al anciano, sino exhórtale como a padre; a los más jóvenes, como a hermanos; </a:t>
            </a:r>
            <a:r>
              <a:rPr lang="es-DO" dirty="0" smtClean="0">
                <a:solidFill>
                  <a:srgbClr val="7030A0"/>
                </a:solidFill>
              </a:rPr>
              <a:t> </a:t>
            </a:r>
            <a:r>
              <a:rPr lang="es-DO" dirty="0">
                <a:solidFill>
                  <a:srgbClr val="7030A0"/>
                </a:solidFill>
              </a:rPr>
              <a:t>a las ancianas, como a madres; y a las jóvenes, como a hermanas, con toda pureza</a:t>
            </a:r>
            <a:r>
              <a:rPr lang="es-DO" dirty="0" smtClean="0"/>
              <a:t>.»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818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MANTENGASE ACTIVO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DO" i="1" dirty="0"/>
              <a:t>“</a:t>
            </a:r>
            <a:r>
              <a:rPr lang="es-DO" i="1" dirty="0">
                <a:solidFill>
                  <a:srgbClr val="FF0000"/>
                </a:solidFill>
              </a:rPr>
              <a:t>En los ancianos está la ciencia</a:t>
            </a:r>
            <a:r>
              <a:rPr lang="es-DO" i="1" dirty="0" smtClean="0">
                <a:solidFill>
                  <a:srgbClr val="FF0000"/>
                </a:solidFill>
              </a:rPr>
              <a:t>, Y </a:t>
            </a:r>
            <a:r>
              <a:rPr lang="es-DO" i="1" dirty="0">
                <a:solidFill>
                  <a:srgbClr val="FF0000"/>
                </a:solidFill>
              </a:rPr>
              <a:t>en la larga edad la inteligencia</a:t>
            </a:r>
            <a:r>
              <a:rPr lang="es-DO" i="1" dirty="0"/>
              <a:t>.” </a:t>
            </a:r>
            <a:r>
              <a:rPr lang="es-DO" dirty="0"/>
              <a:t>Job 12:12</a:t>
            </a:r>
            <a:endParaRPr lang="es-ES" dirty="0"/>
          </a:p>
          <a:p>
            <a:pPr lvl="0" algn="just"/>
            <a:r>
              <a:rPr lang="es-DO" dirty="0"/>
              <a:t>De acuerdo a la Palabra de Dios, los ancianos deben ser valorados por su sabiduría, experiencia, saber, y conocimiento.</a:t>
            </a:r>
            <a:endParaRPr lang="es-ES" dirty="0"/>
          </a:p>
          <a:p>
            <a:pPr algn="just"/>
            <a:r>
              <a:rPr lang="es-ES" dirty="0" smtClean="0"/>
              <a:t>«De </a:t>
            </a:r>
            <a:r>
              <a:rPr lang="es-ES" dirty="0"/>
              <a:t>igual manera, enseña a las ancianas a vivir de una manera que muestre reverencia y respeto a Dios. Diles que no hablen mal de los demás y que no sean esclavas del vino.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Deben enseñar el bien </a:t>
            </a:r>
            <a:r>
              <a:rPr lang="es-ES" b="1" baseline="30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que aconsejen a las más jóvenes a amar cada una a su esposo y a sus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hijos</a:t>
            </a:r>
            <a:r>
              <a:rPr lang="es-ES" dirty="0" smtClean="0"/>
              <a:t>» (Tito 2:3-4)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6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MANTENGASE ACTIVO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Recuerde que su vida es un plan de Dios y hasta que tenga aliento ese plan esta caminando.</a:t>
            </a:r>
          </a:p>
          <a:p>
            <a:r>
              <a:rPr lang="es-ES" dirty="0" smtClean="0"/>
              <a:t>Haga ejercicios.</a:t>
            </a:r>
          </a:p>
          <a:p>
            <a:r>
              <a:rPr lang="es-ES" dirty="0" smtClean="0"/>
              <a:t>Tenga un perro.</a:t>
            </a:r>
          </a:p>
          <a:p>
            <a:r>
              <a:rPr lang="es-ES" dirty="0" smtClean="0"/>
              <a:t>Cultive plantas.</a:t>
            </a:r>
          </a:p>
          <a:p>
            <a:r>
              <a:rPr lang="es-ES" dirty="0" smtClean="0"/>
              <a:t>Evite vivir en el pasado.</a:t>
            </a:r>
          </a:p>
          <a:p>
            <a:r>
              <a:rPr lang="es-ES" dirty="0" smtClean="0"/>
              <a:t>Vaya a un sitio nuevo cada año.</a:t>
            </a:r>
          </a:p>
          <a:p>
            <a:r>
              <a:rPr lang="es-ES" dirty="0" smtClean="0"/>
              <a:t>Concéntrese en su ministerio.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5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68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SIERVOS DE DIOS EN LA VEJEZ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DO" dirty="0" smtClean="0"/>
              <a:t>1ª </a:t>
            </a:r>
            <a:r>
              <a:rPr lang="es-DO" dirty="0"/>
              <a:t>Crónicas 29:28 dice de David: “</a:t>
            </a:r>
            <a:r>
              <a:rPr lang="es-DO" b="1" i="1" dirty="0">
                <a:solidFill>
                  <a:schemeClr val="accent3">
                    <a:lumMod val="75000"/>
                  </a:schemeClr>
                </a:solidFill>
              </a:rPr>
              <a:t>Y murió en buena vejez, lleno de días, de riqueza y de gloria;</a:t>
            </a:r>
            <a:r>
              <a:rPr lang="es-DO" dirty="0"/>
              <a:t> </a:t>
            </a:r>
            <a:r>
              <a:rPr lang="es-DO" dirty="0" smtClean="0"/>
              <a:t>“</a:t>
            </a:r>
          </a:p>
          <a:p>
            <a:pPr algn="just"/>
            <a:r>
              <a:rPr lang="es-DO" dirty="0" smtClean="0"/>
              <a:t>Deuteronomio 34:7 dice de Moisés que: «</a:t>
            </a:r>
            <a:r>
              <a:rPr lang="es-ES" dirty="0">
                <a:solidFill>
                  <a:srgbClr val="C00000"/>
                </a:solidFill>
              </a:rPr>
              <a:t>Aunque Moisés tenía ciento veinte años cuando murió, no se habían apagado sus ojos, ni había perdido su </a:t>
            </a:r>
            <a:r>
              <a:rPr lang="es-ES" dirty="0" smtClean="0">
                <a:solidFill>
                  <a:srgbClr val="C00000"/>
                </a:solidFill>
              </a:rPr>
              <a:t>vigor</a:t>
            </a:r>
            <a:r>
              <a:rPr lang="es-ES" dirty="0" smtClean="0"/>
              <a:t>»</a:t>
            </a:r>
          </a:p>
          <a:p>
            <a:pPr algn="just"/>
            <a:r>
              <a:rPr lang="es-ES" dirty="0"/>
              <a:t>«</a:t>
            </a:r>
            <a:r>
              <a:rPr lang="es-ES" dirty="0">
                <a:solidFill>
                  <a:srgbClr val="0000FF"/>
                </a:solidFill>
              </a:rPr>
              <a:t>Abraham vivió ciento setenta y cinco años, </a:t>
            </a:r>
            <a:r>
              <a:rPr lang="es-ES" baseline="30000" dirty="0">
                <a:solidFill>
                  <a:srgbClr val="0000FF"/>
                </a:solidFill>
              </a:rPr>
              <a:t>8 </a:t>
            </a:r>
            <a:r>
              <a:rPr lang="es-ES" dirty="0">
                <a:solidFill>
                  <a:srgbClr val="0000FF"/>
                </a:solidFill>
              </a:rPr>
              <a:t>y murió en buena vejez, luego de haber vivido muchos años, y fue a reunirse con sus </a:t>
            </a:r>
            <a:r>
              <a:rPr lang="es-ES" dirty="0" smtClean="0">
                <a:solidFill>
                  <a:srgbClr val="0000FF"/>
                </a:solidFill>
              </a:rPr>
              <a:t>antepasados</a:t>
            </a:r>
            <a:r>
              <a:rPr lang="es-ES" dirty="0" smtClean="0"/>
              <a:t>» (Génesis 25:7)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4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JOSUE 14:10-12 (CASO DE CALEB)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Ya han pasado cuarenta y cinco años desde que el </a:t>
            </a:r>
            <a:r>
              <a:rPr lang="es-ES" cap="small" dirty="0"/>
              <a:t>Señor</a:t>
            </a:r>
            <a:r>
              <a:rPr lang="es-ES" dirty="0"/>
              <a:t> hizo la promesa por medio de Moisés, mientras Israel peregrinaba por el desierto; aquí estoy este día con mis ochenta y cinco años: </a:t>
            </a:r>
            <a:r>
              <a:rPr lang="es-ES" b="1" dirty="0">
                <a:solidFill>
                  <a:srgbClr val="7030A0"/>
                </a:solidFill>
              </a:rPr>
              <a:t>¡el </a:t>
            </a:r>
            <a:r>
              <a:rPr lang="es-ES" b="1" cap="small" dirty="0">
                <a:solidFill>
                  <a:srgbClr val="7030A0"/>
                </a:solidFill>
              </a:rPr>
              <a:t>Señor</a:t>
            </a:r>
            <a:r>
              <a:rPr lang="es-ES" b="1" dirty="0">
                <a:solidFill>
                  <a:srgbClr val="7030A0"/>
                </a:solidFill>
              </a:rPr>
              <a:t> me ha mantenido con vida! </a:t>
            </a:r>
            <a:r>
              <a:rPr lang="es-ES" b="1" baseline="30000" dirty="0">
                <a:solidFill>
                  <a:srgbClr val="7030A0"/>
                </a:solidFill>
              </a:rPr>
              <a:t> </a:t>
            </a:r>
            <a:r>
              <a:rPr lang="es-ES" b="1" dirty="0">
                <a:solidFill>
                  <a:srgbClr val="7030A0"/>
                </a:solidFill>
              </a:rPr>
              <a:t>Y todavía mantengo la misma fortaleza que tenía el día en que Moisés me envió</a:t>
            </a:r>
            <a:r>
              <a:rPr lang="es-ES" dirty="0"/>
              <a:t>. Para la batalla tengo las mismas energías que tenía entonces. </a:t>
            </a:r>
            <a:r>
              <a:rPr lang="es-ES" baseline="30000" dirty="0"/>
              <a:t> </a:t>
            </a:r>
            <a:r>
              <a:rPr lang="es-ES" dirty="0"/>
              <a:t>Dame, pues, la región montañosa que el </a:t>
            </a:r>
            <a:r>
              <a:rPr lang="es-ES" cap="small" dirty="0"/>
              <a:t>Señor</a:t>
            </a:r>
            <a:r>
              <a:rPr lang="es-ES" dirty="0"/>
              <a:t> me prometió en esa ocasión. Desde ese día, tú bien sabes que los </a:t>
            </a:r>
            <a:r>
              <a:rPr lang="es-ES" dirty="0" err="1"/>
              <a:t>anaquitas</a:t>
            </a:r>
            <a:r>
              <a:rPr lang="es-ES" dirty="0"/>
              <a:t> habitan allí, y que sus ciudades son enormes y fortificadas. </a:t>
            </a:r>
            <a:r>
              <a:rPr lang="es-ES" dirty="0">
                <a:solidFill>
                  <a:srgbClr val="FF0000"/>
                </a:solidFill>
              </a:rPr>
              <a:t>Sin embargo, con la ayuda del </a:t>
            </a:r>
            <a:r>
              <a:rPr lang="es-ES" cap="small" dirty="0">
                <a:solidFill>
                  <a:srgbClr val="FF0000"/>
                </a:solidFill>
              </a:rPr>
              <a:t>Señor</a:t>
            </a:r>
            <a:r>
              <a:rPr lang="es-ES" dirty="0">
                <a:solidFill>
                  <a:srgbClr val="FF0000"/>
                </a:solidFill>
              </a:rPr>
              <a:t> los expulsaré de ese territorio, tal como él ha prometido».</a:t>
            </a:r>
          </a:p>
        </p:txBody>
      </p:sp>
    </p:spTree>
    <p:extLst>
      <p:ext uri="{BB962C8B-B14F-4D97-AF65-F5344CB8AC3E}">
        <p14:creationId xmlns:p14="http://schemas.microsoft.com/office/powerpoint/2010/main" val="231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JESUS ES EL PERFECTO EJEMPLO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«</a:t>
            </a:r>
            <a:r>
              <a:rPr lang="es-ES" dirty="0" smtClean="0">
                <a:solidFill>
                  <a:srgbClr val="FF0000"/>
                </a:solidFill>
              </a:rPr>
              <a:t>Cuando vino el cumplimiento del tiempo</a:t>
            </a:r>
            <a:r>
              <a:rPr lang="es-ES" dirty="0" smtClean="0"/>
              <a:t>, Dios envió a su Hijo, nacido de mujer y nacido bajo la ley, </a:t>
            </a:r>
            <a:r>
              <a:rPr lang="es-ES" dirty="0" smtClean="0">
                <a:solidFill>
                  <a:srgbClr val="0000FF"/>
                </a:solidFill>
              </a:rPr>
              <a:t>para redimir </a:t>
            </a:r>
            <a:r>
              <a:rPr lang="es-ES" dirty="0" smtClean="0"/>
              <a:t>a los que estaban bajo la ley, a fin de que recibiéramos la adopción de hijos.» (Gálatas 4:4-5).</a:t>
            </a:r>
          </a:p>
          <a:p>
            <a:pPr algn="just"/>
            <a:r>
              <a:rPr lang="es-ES" dirty="0" smtClean="0"/>
              <a:t>«</a:t>
            </a:r>
            <a:r>
              <a:rPr lang="es-ES" b="1" baseline="30000" dirty="0"/>
              <a:t> </a:t>
            </a:r>
            <a:r>
              <a:rPr lang="es-ES" dirty="0"/>
              <a:t>Y faltando el vino, la madre de Jesús le dijo: No tienen vino</a:t>
            </a:r>
            <a:r>
              <a:rPr lang="es-ES" dirty="0" smtClean="0"/>
              <a:t>. </a:t>
            </a:r>
            <a:r>
              <a:rPr lang="es-ES" b="1" baseline="30000" dirty="0"/>
              <a:t> </a:t>
            </a:r>
            <a:r>
              <a:rPr lang="es-ES" dirty="0"/>
              <a:t>Jesús le dijo: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¿Qué tienes conmigo, mujer</a:t>
            </a:r>
            <a:r>
              <a:rPr lang="es-ES" dirty="0"/>
              <a:t>? Aún no ha venido mi hora</a:t>
            </a:r>
            <a:r>
              <a:rPr lang="es-ES" dirty="0" smtClean="0"/>
              <a:t>.»</a:t>
            </a:r>
          </a:p>
          <a:p>
            <a:pPr algn="just"/>
            <a:r>
              <a:rPr lang="es-ES" dirty="0" smtClean="0"/>
              <a:t>(Juan 2:3-4)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86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JESUS ES EL PERFECTO EJEMPLO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«Después </a:t>
            </a:r>
            <a:r>
              <a:rPr lang="es-ES" dirty="0"/>
              <a:t>de estas cosas, andaba Jesús en Galilea; pues no quería andar en Judea, porque los judíos procuraban matarle</a:t>
            </a:r>
            <a:r>
              <a:rPr lang="es-ES" dirty="0" smtClean="0"/>
              <a:t>. </a:t>
            </a:r>
            <a:r>
              <a:rPr lang="es-ES" b="1" baseline="30000" dirty="0"/>
              <a:t> </a:t>
            </a:r>
            <a:r>
              <a:rPr lang="es-ES" dirty="0"/>
              <a:t>Estaba cerca la fiesta de los judíos, la de los tabernáculos</a:t>
            </a:r>
            <a:r>
              <a:rPr lang="es-ES" dirty="0" smtClean="0"/>
              <a:t>; </a:t>
            </a:r>
            <a:r>
              <a:rPr lang="es-ES" dirty="0" smtClean="0"/>
              <a:t>y </a:t>
            </a:r>
            <a:r>
              <a:rPr lang="es-ES" dirty="0"/>
              <a:t>le dijeron sus hermanos: Sal de aquí, y vete a Judea, para que también tus discípulos vean las obras que haces.</a:t>
            </a:r>
          </a:p>
          <a:p>
            <a:pPr algn="just"/>
            <a:r>
              <a:rPr lang="es-ES" b="1" baseline="30000" dirty="0"/>
              <a:t> </a:t>
            </a:r>
            <a:r>
              <a:rPr lang="es-ES" dirty="0"/>
              <a:t>Porque ninguno que procura darse a conocer hace algo en secreto. Si estas cosas haces, manifiéstate al mundo</a:t>
            </a:r>
            <a:r>
              <a:rPr lang="es-ES" dirty="0" smtClean="0"/>
              <a:t>. </a:t>
            </a:r>
            <a:r>
              <a:rPr lang="es-ES" dirty="0" smtClean="0"/>
              <a:t>Porque </a:t>
            </a:r>
            <a:r>
              <a:rPr lang="es-ES" dirty="0"/>
              <a:t>ni aun sus hermanos creían en él</a:t>
            </a:r>
            <a:r>
              <a:rPr lang="es-ES" dirty="0" smtClean="0"/>
              <a:t>. </a:t>
            </a:r>
            <a:r>
              <a:rPr lang="es-ES" dirty="0" smtClean="0"/>
              <a:t>Entonces </a:t>
            </a:r>
            <a:r>
              <a:rPr lang="es-ES" dirty="0"/>
              <a:t>Jesús les dijo: Mi tiempo aún no ha llegado, mas vuestro tiempo siempre está presto</a:t>
            </a:r>
            <a:r>
              <a:rPr lang="es-ES" dirty="0" smtClean="0"/>
              <a:t>.» (Juan 7:1-6)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52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72"/>
            <a:ext cx="9144001" cy="67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JESUS ES EL PERFECTO 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Cuando se cumplió el tiempo en que él había de ser recibido arriba</a:t>
            </a:r>
            <a:r>
              <a:rPr lang="es-ES" dirty="0"/>
              <a:t>, </a:t>
            </a:r>
            <a:r>
              <a:rPr lang="es-ES" dirty="0">
                <a:solidFill>
                  <a:srgbClr val="C00000"/>
                </a:solidFill>
              </a:rPr>
              <a:t>afirmó su rostro para ir a Jerusalén</a:t>
            </a:r>
            <a:r>
              <a:rPr lang="es-ES" dirty="0" smtClean="0">
                <a:solidFill>
                  <a:srgbClr val="C00000"/>
                </a:solidFill>
              </a:rPr>
              <a:t>.</a:t>
            </a:r>
            <a:r>
              <a:rPr lang="es-ES" dirty="0" smtClean="0"/>
              <a:t>(Lucas 9:51)</a:t>
            </a:r>
          </a:p>
          <a:p>
            <a:pPr algn="just"/>
            <a:r>
              <a:rPr lang="es-ES" dirty="0" smtClean="0"/>
              <a:t>«Y </a:t>
            </a:r>
            <a:r>
              <a:rPr lang="es-ES" dirty="0"/>
              <a:t>Jesús dijo a los principales sacerdotes, a los jefes de la guardia del templo y a los ancianos, que habían venido contra él: ¿Como contra un ladrón habéis salido con espadas y </a:t>
            </a:r>
            <a:r>
              <a:rPr lang="es-ES" dirty="0" smtClean="0"/>
              <a:t>palos? </a:t>
            </a:r>
            <a:r>
              <a:rPr lang="es-ES" b="1" baseline="30000" dirty="0"/>
              <a:t> </a:t>
            </a:r>
            <a:r>
              <a:rPr lang="es-ES" dirty="0"/>
              <a:t>Habiendo estado con vosotros cada día en el templo, no extendisteis las manos contra mí; mas esta es vuestra hora, y la potestad de las tinieblas</a:t>
            </a:r>
            <a:r>
              <a:rPr lang="es-ES" dirty="0" smtClean="0"/>
              <a:t>.» </a:t>
            </a:r>
            <a:r>
              <a:rPr lang="es-ES" dirty="0" smtClean="0"/>
              <a:t>(Lucas </a:t>
            </a:r>
            <a:r>
              <a:rPr lang="es-ES" dirty="0" smtClean="0"/>
              <a:t>22:52-53)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17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979712" y="47251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 smtClean="0">
                <a:solidFill>
                  <a:srgbClr val="C00000"/>
                </a:solidFill>
              </a:rPr>
              <a:t>SALMOS 48:14</a:t>
            </a:r>
            <a:endParaRPr lang="es-DO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5737"/>
            <a:ext cx="8928991" cy="6486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67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 DEL SER HUMANO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1. En el vientre, es una etapa que generalmente dura 9 meses y en la cual se </a:t>
            </a:r>
            <a:r>
              <a:rPr lang="es-ES" dirty="0" err="1" smtClean="0"/>
              <a:t>està</a:t>
            </a:r>
            <a:r>
              <a:rPr lang="es-ES" dirty="0" smtClean="0"/>
              <a:t> protegido totalmente en el vientre materno.</a:t>
            </a:r>
          </a:p>
          <a:p>
            <a:pPr algn="just"/>
            <a:r>
              <a:rPr lang="es-ES" dirty="0" smtClean="0"/>
              <a:t>2. Infancia. Va desde el nacimiento hasta los 6 años. Se duerme mucho, se depende mucho de los padres. Inicia el conocimiento de si mismo y de sus capacidades y se comienza a ver sus talentos.</a:t>
            </a:r>
          </a:p>
          <a:p>
            <a:pPr algn="just"/>
            <a:r>
              <a:rPr lang="es-ES" dirty="0" smtClean="0"/>
              <a:t>Se inicia en la escuela.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 DEL SER HUMANO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3. </a:t>
            </a:r>
            <a:r>
              <a:rPr lang="es-ES" b="1" u="sng" dirty="0" smtClean="0"/>
              <a:t>Niñez</a:t>
            </a:r>
            <a:r>
              <a:rPr lang="es-ES" dirty="0" smtClean="0"/>
              <a:t>. Va desde los 6 hasta los 12 años. Se es menos dependiente de los padres y se conoce y se confía en las capacidades propias.</a:t>
            </a:r>
          </a:p>
          <a:p>
            <a:pPr algn="just"/>
            <a:r>
              <a:rPr lang="es-ES" dirty="0" smtClean="0"/>
              <a:t>4. </a:t>
            </a:r>
            <a:r>
              <a:rPr lang="es-ES" b="1" u="sng" dirty="0" smtClean="0"/>
              <a:t>Adolescencia</a:t>
            </a:r>
            <a:r>
              <a:rPr lang="es-ES" dirty="0" smtClean="0"/>
              <a:t>. Es la etapa que va desde los 16 hasta los 19 aproximadamente. Se desarrollan los órganos sexuales, aparece la menstruación en las niñas, barbas y </a:t>
            </a:r>
            <a:r>
              <a:rPr lang="es-ES" dirty="0" err="1" smtClean="0"/>
              <a:t>vigotes</a:t>
            </a:r>
            <a:r>
              <a:rPr lang="es-ES" dirty="0" smtClean="0"/>
              <a:t> en los varones, la voz cambia.</a:t>
            </a:r>
          </a:p>
          <a:p>
            <a:pPr algn="just"/>
            <a:r>
              <a:rPr lang="es-ES" dirty="0" smtClean="0"/>
              <a:t>Es una etapa de fluctuaciones emocionales que pueden llevar a cometer muchos errores.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66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2075</Words>
  <Application>Microsoft Office PowerPoint</Application>
  <PresentationFormat>Presentación en pantalla (4:3)</PresentationFormat>
  <Paragraphs>138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55" baseType="lpstr">
      <vt:lpstr>Tema de Office</vt:lpstr>
      <vt:lpstr>Boticario</vt:lpstr>
      <vt:lpstr>Módulo</vt:lpstr>
      <vt:lpstr>Presentación de PowerPoint</vt:lpstr>
      <vt:lpstr>S A L M O S   139 : 13 - 16</vt:lpstr>
      <vt:lpstr>Presentación de PowerPoint</vt:lpstr>
      <vt:lpstr>Presentación de PowerPoint</vt:lpstr>
      <vt:lpstr>Presentación de PowerPoint</vt:lpstr>
      <vt:lpstr>Presentación de PowerPoint</vt:lpstr>
      <vt:lpstr>ETAPAS DEL SER HUMANO</vt:lpstr>
      <vt:lpstr>ETAPAS DEL SER HUMANO</vt:lpstr>
      <vt:lpstr>Presentación de PowerPoint</vt:lpstr>
      <vt:lpstr>ETAPAS DEL SER HUMANO</vt:lpstr>
      <vt:lpstr>ETAPAS DEL SER HUMANO</vt:lpstr>
      <vt:lpstr>¿QUE ENSEÑA LA BIBLIA SOBRE LA VEJEZ?</vt:lpstr>
      <vt:lpstr>SITUACION MUNDIAL  DEL ENVEJECIENTE</vt:lpstr>
      <vt:lpstr>LA VIDA ES BREVE POR EL PECADO</vt:lpstr>
      <vt:lpstr>ESPECTATIVA DE VIDA</vt:lpstr>
      <vt:lpstr>QUE PASA AL ENVEJECER?</vt:lpstr>
      <vt:lpstr>QUE PASA AL ENVEJECER?</vt:lpstr>
      <vt:lpstr>QUE PASA AL ENVEJECER?</vt:lpstr>
      <vt:lpstr>LEY  352-98 DE PROTECCION AL ENVEJECIENTE</vt:lpstr>
      <vt:lpstr>SON UN TESTIMONIO VIVIENTE</vt:lpstr>
      <vt:lpstr>ECLESIASTES 12:1-8</vt:lpstr>
      <vt:lpstr>ECLESIASTES 12:1-8</vt:lpstr>
      <vt:lpstr>EXPLICACION</vt:lpstr>
      <vt:lpstr>EXPLICACION ECLESIASTES 12:1-8</vt:lpstr>
      <vt:lpstr>EXPLICACION</vt:lpstr>
      <vt:lpstr>EXPLICACION</vt:lpstr>
      <vt:lpstr>EXPLICACION</vt:lpstr>
      <vt:lpstr>EXPLICACION</vt:lpstr>
      <vt:lpstr>EXPLICACION ECLESIASTES 12:1-8</vt:lpstr>
      <vt:lpstr>ECLESIASTES 12:1-7</vt:lpstr>
      <vt:lpstr>2 CORINTIOS 4:16-18</vt:lpstr>
      <vt:lpstr>Presentación de PowerPoint</vt:lpstr>
      <vt:lpstr>Presentación de PowerPoint</vt:lpstr>
      <vt:lpstr>Presentación de PowerPoint</vt:lpstr>
      <vt:lpstr>Presentación de PowerPoint</vt:lpstr>
      <vt:lpstr>ISAIAS 40:28-31</vt:lpstr>
      <vt:lpstr>Presentación de PowerPoint</vt:lpstr>
      <vt:lpstr>ISAIAS 46:3-5</vt:lpstr>
      <vt:lpstr>Presentación de PowerPoint</vt:lpstr>
      <vt:lpstr>Presentación de PowerPoint</vt:lpstr>
      <vt:lpstr>TEXTOS BIBLICOS</vt:lpstr>
      <vt:lpstr>MANTENGASE ACTIVO</vt:lpstr>
      <vt:lpstr>MANTENGASE ACTIVO</vt:lpstr>
      <vt:lpstr>Presentación de PowerPoint</vt:lpstr>
      <vt:lpstr>SIERVOS DE DIOS EN LA VEJEZ</vt:lpstr>
      <vt:lpstr>Presentación de PowerPoint</vt:lpstr>
      <vt:lpstr>JOSUE 14:10-12 (CASO DE CALEB)</vt:lpstr>
      <vt:lpstr>JESUS ES EL PERFECTO EJEMPLO</vt:lpstr>
      <vt:lpstr>JESUS ES EL PERFECTO EJEMPLO</vt:lpstr>
      <vt:lpstr>JESUS ES EL PERFECTO EJEMPLO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ENSEÑA LA BIBLIA SOBRE LA VEJEZ</dc:title>
  <dc:creator>Usuario</dc:creator>
  <cp:lastModifiedBy>Usuario</cp:lastModifiedBy>
  <cp:revision>37</cp:revision>
  <dcterms:created xsi:type="dcterms:W3CDTF">2018-03-03T21:27:44Z</dcterms:created>
  <dcterms:modified xsi:type="dcterms:W3CDTF">2018-04-18T20:31:21Z</dcterms:modified>
</cp:coreProperties>
</file>