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45" r:id="rId3"/>
    <p:sldMasterId id="2147483757" r:id="rId4"/>
    <p:sldMasterId id="2147483769" r:id="rId5"/>
    <p:sldMasterId id="2147483781" r:id="rId6"/>
  </p:sldMasterIdLst>
  <p:notesMasterIdLst>
    <p:notesMasterId r:id="rId44"/>
  </p:notesMasterIdLst>
  <p:sldIdLst>
    <p:sldId id="303" r:id="rId7"/>
    <p:sldId id="289" r:id="rId8"/>
    <p:sldId id="278" r:id="rId9"/>
    <p:sldId id="291" r:id="rId10"/>
    <p:sldId id="301" r:id="rId11"/>
    <p:sldId id="259" r:id="rId12"/>
    <p:sldId id="282" r:id="rId13"/>
    <p:sldId id="283" r:id="rId14"/>
    <p:sldId id="284" r:id="rId15"/>
    <p:sldId id="285" r:id="rId16"/>
    <p:sldId id="286" r:id="rId17"/>
    <p:sldId id="288" r:id="rId18"/>
    <p:sldId id="260" r:id="rId19"/>
    <p:sldId id="257" r:id="rId20"/>
    <p:sldId id="258" r:id="rId21"/>
    <p:sldId id="293" r:id="rId22"/>
    <p:sldId id="295" r:id="rId23"/>
    <p:sldId id="294" r:id="rId24"/>
    <p:sldId id="292" r:id="rId25"/>
    <p:sldId id="296" r:id="rId26"/>
    <p:sldId id="297" r:id="rId27"/>
    <p:sldId id="277" r:id="rId28"/>
    <p:sldId id="298" r:id="rId29"/>
    <p:sldId id="261" r:id="rId30"/>
    <p:sldId id="281" r:id="rId31"/>
    <p:sldId id="300" r:id="rId32"/>
    <p:sldId id="274" r:id="rId33"/>
    <p:sldId id="275" r:id="rId34"/>
    <p:sldId id="302" r:id="rId35"/>
    <p:sldId id="309" r:id="rId36"/>
    <p:sldId id="307" r:id="rId37"/>
    <p:sldId id="308" r:id="rId38"/>
    <p:sldId id="304" r:id="rId39"/>
    <p:sldId id="305" r:id="rId40"/>
    <p:sldId id="276" r:id="rId41"/>
    <p:sldId id="306" r:id="rId42"/>
    <p:sldId id="299" r:id="rId43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D243"/>
    <a:srgbClr val="FF3399"/>
    <a:srgbClr val="93D1FF"/>
    <a:srgbClr val="004376"/>
    <a:srgbClr val="9E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58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7A21C-F365-4E9F-84AE-D619C5349D43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BF7DA-3CE5-47CB-95F4-054718EECEA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456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BF7DA-3CE5-47CB-95F4-054718EECEAB}" type="slidenum">
              <a:rPr lang="es-DO" smtClean="0"/>
              <a:t>8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5713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BF7DA-3CE5-47CB-95F4-054718EECEAB}" type="slidenum">
              <a:rPr lang="es-DO" smtClean="0"/>
              <a:t>10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4182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8153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6933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513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E79B-083D-4B9B-B459-079E2D26158D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B07C-0EFB-48AC-BFE8-DEC2B171767A}" type="slidenum">
              <a:rPr lang="es-DO" altLang="en-US"/>
              <a:pPr>
                <a:defRPr/>
              </a:pPr>
              <a:t>‹Nº›</a:t>
            </a:fld>
            <a:endParaRPr lang="es-DO" altLang="en-US"/>
          </a:p>
        </p:txBody>
      </p:sp>
    </p:spTree>
    <p:extLst>
      <p:ext uri="{BB962C8B-B14F-4D97-AF65-F5344CB8AC3E}">
        <p14:creationId xmlns:p14="http://schemas.microsoft.com/office/powerpoint/2010/main" val="1102178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878B-5163-4E00-9641-4E481850B69A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BAA7-3270-41DC-A598-986D3C346DF6}" type="slidenum">
              <a:rPr lang="es-DO" altLang="en-US"/>
              <a:pPr>
                <a:defRPr/>
              </a:pPr>
              <a:t>‹Nº›</a:t>
            </a:fld>
            <a:endParaRPr lang="es-DO" altLang="en-US"/>
          </a:p>
        </p:txBody>
      </p:sp>
    </p:spTree>
    <p:extLst>
      <p:ext uri="{BB962C8B-B14F-4D97-AF65-F5344CB8AC3E}">
        <p14:creationId xmlns:p14="http://schemas.microsoft.com/office/powerpoint/2010/main" val="3937241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4DEC-A8D9-4DCA-87EB-C831B1757158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9A9E-A60D-4675-BA38-10C7FDCA52C7}" type="slidenum">
              <a:rPr lang="es-DO" altLang="en-US"/>
              <a:pPr>
                <a:defRPr/>
              </a:pPr>
              <a:t>‹Nº›</a:t>
            </a:fld>
            <a:endParaRPr lang="es-DO" altLang="en-US"/>
          </a:p>
        </p:txBody>
      </p:sp>
    </p:spTree>
    <p:extLst>
      <p:ext uri="{BB962C8B-B14F-4D97-AF65-F5344CB8AC3E}">
        <p14:creationId xmlns:p14="http://schemas.microsoft.com/office/powerpoint/2010/main" val="158616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57FE-64C3-413F-8A47-A3C3F32568F2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4C07-D176-4183-A860-27B710D8EF8B}" type="slidenum">
              <a:rPr lang="es-DO" altLang="en-US"/>
              <a:pPr>
                <a:defRPr/>
              </a:pPr>
              <a:t>‹Nº›</a:t>
            </a:fld>
            <a:endParaRPr lang="es-DO" altLang="en-US"/>
          </a:p>
        </p:txBody>
      </p:sp>
    </p:spTree>
    <p:extLst>
      <p:ext uri="{BB962C8B-B14F-4D97-AF65-F5344CB8AC3E}">
        <p14:creationId xmlns:p14="http://schemas.microsoft.com/office/powerpoint/2010/main" val="418547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952E-E2F7-427E-945A-AC8B8BAFC02B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5B0C-5925-4132-A25E-FF84EBEA19C9}" type="slidenum">
              <a:rPr lang="es-DO" altLang="en-US"/>
              <a:pPr>
                <a:defRPr/>
              </a:pPr>
              <a:t>‹Nº›</a:t>
            </a:fld>
            <a:endParaRPr lang="es-DO" altLang="en-US"/>
          </a:p>
        </p:txBody>
      </p:sp>
    </p:spTree>
    <p:extLst>
      <p:ext uri="{BB962C8B-B14F-4D97-AF65-F5344CB8AC3E}">
        <p14:creationId xmlns:p14="http://schemas.microsoft.com/office/powerpoint/2010/main" val="16360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5441-5F70-4062-BB35-A025FEB22C86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D400-4BD3-43A3-85A6-F859EA7CAA54}" type="slidenum">
              <a:rPr lang="es-DO" altLang="en-US"/>
              <a:pPr>
                <a:defRPr/>
              </a:pPr>
              <a:t>‹Nº›</a:t>
            </a:fld>
            <a:endParaRPr lang="es-DO" altLang="en-US"/>
          </a:p>
        </p:txBody>
      </p:sp>
    </p:spTree>
    <p:extLst>
      <p:ext uri="{BB962C8B-B14F-4D97-AF65-F5344CB8AC3E}">
        <p14:creationId xmlns:p14="http://schemas.microsoft.com/office/powerpoint/2010/main" val="4203213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D78E-FE61-430B-9544-40568BCA70FE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C56-89CA-4E42-A68E-7B71682DBB85}" type="slidenum">
              <a:rPr lang="es-DO" altLang="en-US"/>
              <a:pPr>
                <a:defRPr/>
              </a:pPr>
              <a:t>‹Nº›</a:t>
            </a:fld>
            <a:endParaRPr lang="es-DO" altLang="en-US"/>
          </a:p>
        </p:txBody>
      </p:sp>
    </p:spTree>
    <p:extLst>
      <p:ext uri="{BB962C8B-B14F-4D97-AF65-F5344CB8AC3E}">
        <p14:creationId xmlns:p14="http://schemas.microsoft.com/office/powerpoint/2010/main" val="1642866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D5F-9392-4937-9ADF-7C8C7D0C1614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A695-2513-4D9B-A4AA-68AFB22F9FCC}" type="slidenum">
              <a:rPr lang="es-DO" altLang="en-US"/>
              <a:pPr>
                <a:defRPr/>
              </a:pPr>
              <a:t>‹Nº›</a:t>
            </a:fld>
            <a:endParaRPr lang="es-DO" altLang="en-US"/>
          </a:p>
        </p:txBody>
      </p:sp>
    </p:spTree>
    <p:extLst>
      <p:ext uri="{BB962C8B-B14F-4D97-AF65-F5344CB8AC3E}">
        <p14:creationId xmlns:p14="http://schemas.microsoft.com/office/powerpoint/2010/main" val="21101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24811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D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E6DB-E2A2-4FA6-AEFC-89182114084C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7DEF-C00B-4F3A-A63A-D9B3779CB887}" type="slidenum">
              <a:rPr lang="es-DO" altLang="en-US"/>
              <a:pPr>
                <a:defRPr/>
              </a:pPr>
              <a:t>‹Nº›</a:t>
            </a:fld>
            <a:endParaRPr lang="es-DO" altLang="en-US"/>
          </a:p>
        </p:txBody>
      </p:sp>
    </p:spTree>
    <p:extLst>
      <p:ext uri="{BB962C8B-B14F-4D97-AF65-F5344CB8AC3E}">
        <p14:creationId xmlns:p14="http://schemas.microsoft.com/office/powerpoint/2010/main" val="2052953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B041-4520-4D2D-A8F6-EF861FC9F903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30806-229D-4D45-A821-79C339D9D630}" type="slidenum">
              <a:rPr lang="es-DO" altLang="en-US"/>
              <a:pPr>
                <a:defRPr/>
              </a:pPr>
              <a:t>‹Nº›</a:t>
            </a:fld>
            <a:endParaRPr lang="es-DO" altLang="en-US"/>
          </a:p>
        </p:txBody>
      </p:sp>
    </p:spTree>
    <p:extLst>
      <p:ext uri="{BB962C8B-B14F-4D97-AF65-F5344CB8AC3E}">
        <p14:creationId xmlns:p14="http://schemas.microsoft.com/office/powerpoint/2010/main" val="1640859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B238-34B1-4F5C-B466-009F53153538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ADAB-16BA-4DA2-9B60-776D8A1EBCF8}" type="slidenum">
              <a:rPr lang="es-DO" altLang="en-US"/>
              <a:pPr>
                <a:defRPr/>
              </a:pPr>
              <a:t>‹Nº›</a:t>
            </a:fld>
            <a:endParaRPr lang="es-DO" altLang="en-US"/>
          </a:p>
        </p:txBody>
      </p:sp>
    </p:spTree>
    <p:extLst>
      <p:ext uri="{BB962C8B-B14F-4D97-AF65-F5344CB8AC3E}">
        <p14:creationId xmlns:p14="http://schemas.microsoft.com/office/powerpoint/2010/main" val="3827999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89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2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21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43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35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64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2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86706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76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7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62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96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40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59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17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79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52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1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367496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73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84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44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82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05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30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05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35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27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1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418944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57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15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18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06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87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37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F57AD6-A0BF-460F-97F2-91E3B6DDD612}" type="slidenum">
              <a:rPr lang="es-ES" smtClean="0">
                <a:solidFill>
                  <a:srgbClr val="2F1311"/>
                </a:solidFill>
              </a:rPr>
              <a:pPr/>
              <a:t>‹Nº›</a:t>
            </a:fld>
            <a:endParaRPr lang="es-ES">
              <a:solidFill>
                <a:srgbClr val="2F131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0A682-00EA-4CB6-B857-6741F67C9859}" type="slidenum">
              <a:rPr lang="es-ES" smtClean="0">
                <a:solidFill>
                  <a:srgbClr val="2F1311"/>
                </a:solidFill>
              </a:rPr>
              <a:pPr/>
              <a:t>‹Nº›</a:t>
            </a:fld>
            <a:endParaRPr lang="es-ES">
              <a:solidFill>
                <a:srgbClr val="2F1311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A21F437-C292-490C-92DD-935473C46190}" type="slidenum">
              <a:rPr lang="es-ES" smtClean="0">
                <a:solidFill>
                  <a:srgbClr val="2F1311"/>
                </a:solidFill>
              </a:rPr>
              <a:pPr/>
              <a:t>‹Nº›</a:t>
            </a:fld>
            <a:endParaRPr lang="es-ES">
              <a:solidFill>
                <a:srgbClr val="2F131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9E5D6-1B22-446C-85BF-5ECD801BB315}" type="slidenum">
              <a:rPr lang="es-ES" smtClean="0">
                <a:solidFill>
                  <a:srgbClr val="2F1311"/>
                </a:solidFill>
              </a:rPr>
              <a:pPr/>
              <a:t>‹Nº›</a:t>
            </a:fld>
            <a:endParaRPr lang="es-ES">
              <a:solidFill>
                <a:srgbClr val="2F131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69400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F4B4B-A1F2-458A-84BD-28D89034D893}" type="slidenum">
              <a:rPr lang="es-ES" smtClean="0">
                <a:solidFill>
                  <a:srgbClr val="2F1311"/>
                </a:solidFill>
              </a:rPr>
              <a:pPr/>
              <a:t>‹Nº›</a:t>
            </a:fld>
            <a:endParaRPr lang="es-ES">
              <a:solidFill>
                <a:srgbClr val="2F131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D903E-210C-471C-B716-CDD0D77A64EB}" type="slidenum">
              <a:rPr lang="es-ES" smtClean="0">
                <a:solidFill>
                  <a:srgbClr val="2F1311"/>
                </a:solidFill>
              </a:rPr>
              <a:pPr/>
              <a:t>‹Nº›</a:t>
            </a:fld>
            <a:endParaRPr lang="es-ES">
              <a:solidFill>
                <a:srgbClr val="2F131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DEC87-9FE6-46F0-B612-BD23F9C004CD}" type="slidenum">
              <a:rPr lang="es-ES" smtClean="0">
                <a:solidFill>
                  <a:srgbClr val="2F1311"/>
                </a:solidFill>
              </a:rPr>
              <a:pPr/>
              <a:t>‹Nº›</a:t>
            </a:fld>
            <a:endParaRPr lang="es-ES">
              <a:solidFill>
                <a:srgbClr val="2F1311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7167C-BBAD-403D-B821-B4D483D3CDB1}" type="slidenum">
              <a:rPr lang="es-ES" smtClean="0">
                <a:solidFill>
                  <a:srgbClr val="2F1311"/>
                </a:solidFill>
              </a:rPr>
              <a:pPr/>
              <a:t>‹Nº›</a:t>
            </a:fld>
            <a:endParaRPr lang="es-ES">
              <a:solidFill>
                <a:srgbClr val="2F131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145F7-CE6F-4BC7-9676-A4A7789B46DB}" type="slidenum">
              <a:rPr lang="es-ES" smtClean="0">
                <a:solidFill>
                  <a:srgbClr val="2F1311"/>
                </a:solidFill>
              </a:rPr>
              <a:pPr/>
              <a:t>‹Nº›</a:t>
            </a:fld>
            <a:endParaRPr lang="es-ES">
              <a:solidFill>
                <a:srgbClr val="2F1311"/>
              </a:solidFill>
            </a:endParaRP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E59DD-7E7D-494E-9A3A-E446BDE8C8EA}" type="slidenum">
              <a:rPr lang="es-ES" smtClean="0">
                <a:solidFill>
                  <a:srgbClr val="2F1311"/>
                </a:solidFill>
              </a:rPr>
              <a:pPr/>
              <a:t>‹Nº›</a:t>
            </a:fld>
            <a:endParaRPr lang="es-ES">
              <a:solidFill>
                <a:srgbClr val="2F1311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>
              <a:solidFill>
                <a:srgbClr val="2F131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FFB4CF-F557-4810-87DB-D26FC9F9BEF9}" type="slidenum">
              <a:rPr lang="es-ES" smtClean="0">
                <a:solidFill>
                  <a:srgbClr val="2F1311"/>
                </a:solidFill>
              </a:rPr>
              <a:pPr/>
              <a:t>‹Nº›</a:t>
            </a:fld>
            <a:endParaRPr lang="es-ES">
              <a:solidFill>
                <a:srgbClr val="2F131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2190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7171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5196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4251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DO" altLang="en-US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DO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F9988-192C-4418-B326-9009259FB47E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41A74-3F76-4E14-B40E-A28C9C765415}" type="slidenum">
              <a:rPr lang="es-DO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DO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0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5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9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151ED-E1C6-4E8B-8621-5454648A160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02/12/2017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7907-FF06-49B9-B849-ED5D470BB43D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0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73545EA-099D-4878-8A86-FCC9EBFA3011}" type="datetimeFigureOut">
              <a:rPr lang="es-DO" smtClean="0"/>
              <a:t>02/12/2017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D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158CA1-48E4-4ABF-BD25-7B16167156F5}" type="slidenum">
              <a:rPr lang="es-DO" smtClean="0"/>
              <a:t>‹Nº›</a:t>
            </a:fld>
            <a:endParaRPr 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306216" y="379983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dirty="0" smtClean="0">
                <a:solidFill>
                  <a:schemeClr val="bg1"/>
                </a:solidFill>
              </a:rPr>
              <a:t>AMOR SIN LIMITES</a:t>
            </a:r>
            <a:endParaRPr lang="es-DO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s-DO" dirty="0" smtClean="0">
                <a:solidFill>
                  <a:schemeClr val="accent6">
                    <a:lumMod val="75000"/>
                  </a:schemeClr>
                </a:solidFill>
              </a:rPr>
              <a:t>AMOR STORGE</a:t>
            </a:r>
            <a:r>
              <a:rPr lang="es-DO" dirty="0" smtClean="0"/>
              <a:t>= </a:t>
            </a:r>
            <a:r>
              <a:rPr lang="es-DO" b="1" dirty="0" smtClean="0">
                <a:solidFill>
                  <a:schemeClr val="accent2">
                    <a:lumMod val="75000"/>
                  </a:schemeClr>
                </a:solidFill>
              </a:rPr>
              <a:t>AFECTO NATURAL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es-DO" dirty="0" smtClean="0"/>
              <a:t>Es el </a:t>
            </a:r>
            <a:r>
              <a:rPr lang="es-DO" dirty="0" smtClean="0"/>
              <a:t>amor de padres a hijos y entre hermanos. </a:t>
            </a:r>
          </a:p>
          <a:p>
            <a:pPr algn="just" eaLnBrk="1" hangingPunct="1"/>
            <a:r>
              <a:rPr lang="es-DO" dirty="0" smtClean="0"/>
              <a:t>Es el amor </a:t>
            </a:r>
            <a:r>
              <a:rPr lang="es-DO" dirty="0" smtClean="0"/>
              <a:t>que </a:t>
            </a:r>
            <a:r>
              <a:rPr lang="es-DO" dirty="0" smtClean="0"/>
              <a:t>satisface la necesidad de pertenecer, de ser parte de un círculo estrecho, donde las personas se cuidan y son leales la una a la otra. Es el tipo de amor que no tienes que luchar para obtenerlo, pues lo </a:t>
            </a:r>
            <a:r>
              <a:rPr lang="es-DO" dirty="0" smtClean="0"/>
              <a:t>obtienes Por </a:t>
            </a:r>
            <a:r>
              <a:rPr lang="es-DO" dirty="0" smtClean="0"/>
              <a:t>el mero </a:t>
            </a:r>
            <a:r>
              <a:rPr lang="es-DO" dirty="0" smtClean="0"/>
              <a:t>hecho de </a:t>
            </a:r>
            <a:r>
              <a:rPr lang="es-DO" dirty="0" smtClean="0"/>
              <a:t>ser parte de </a:t>
            </a:r>
            <a:r>
              <a:rPr lang="es-DO" dirty="0" smtClean="0"/>
              <a:t>una Familia. </a:t>
            </a:r>
            <a:endParaRPr lang="es-DO" dirty="0" smtClean="0"/>
          </a:p>
        </p:txBody>
      </p:sp>
    </p:spTree>
    <p:extLst>
      <p:ext uri="{BB962C8B-B14F-4D97-AF65-F5344CB8AC3E}">
        <p14:creationId xmlns:p14="http://schemas.microsoft.com/office/powerpoint/2010/main" val="3522633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s-DO" dirty="0" smtClean="0"/>
              <a:t>EL AMOR PHILEO = </a:t>
            </a:r>
            <a:r>
              <a:rPr lang="es-DO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AMISTAD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9902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es-DO" dirty="0" smtClean="0"/>
              <a:t>El amor </a:t>
            </a:r>
            <a:r>
              <a:rPr lang="es-DO" dirty="0" err="1" smtClean="0"/>
              <a:t>Phileo</a:t>
            </a:r>
            <a:r>
              <a:rPr lang="es-DO" dirty="0" smtClean="0"/>
              <a:t>, </a:t>
            </a:r>
            <a:r>
              <a:rPr lang="es-DO" dirty="0" smtClean="0"/>
              <a:t>es </a:t>
            </a:r>
            <a:r>
              <a:rPr lang="es-DO" dirty="0" smtClean="0"/>
              <a:t>el amor que se siente </a:t>
            </a:r>
            <a:r>
              <a:rPr lang="es-DO" dirty="0" smtClean="0">
                <a:solidFill>
                  <a:srgbClr val="FF0000"/>
                </a:solidFill>
              </a:rPr>
              <a:t>por un amigo </a:t>
            </a:r>
            <a:r>
              <a:rPr lang="es-DO" dirty="0" smtClean="0"/>
              <a:t>apreciado </a:t>
            </a:r>
            <a:r>
              <a:rPr lang="es-DO" dirty="0" smtClean="0">
                <a:solidFill>
                  <a:srgbClr val="FF0000"/>
                </a:solidFill>
              </a:rPr>
              <a:t>de cualquier sexo</a:t>
            </a:r>
            <a:r>
              <a:rPr lang="es-DO" dirty="0" smtClean="0"/>
              <a:t>. </a:t>
            </a:r>
            <a:endParaRPr lang="es-DO" dirty="0" smtClean="0"/>
          </a:p>
          <a:p>
            <a:pPr algn="just" eaLnBrk="1" hangingPunct="1"/>
            <a:r>
              <a:rPr lang="es-DO" dirty="0" smtClean="0"/>
              <a:t>Jesús </a:t>
            </a:r>
            <a:r>
              <a:rPr lang="es-DO" dirty="0" smtClean="0"/>
              <a:t>tuvo esa clase de amor para un discípulo en particular.</a:t>
            </a:r>
          </a:p>
          <a:p>
            <a:pPr algn="just" eaLnBrk="1" hangingPunct="1"/>
            <a:r>
              <a:rPr lang="es-DO" dirty="0" smtClean="0"/>
              <a:t>“</a:t>
            </a:r>
            <a:r>
              <a:rPr lang="es-DO" i="1" dirty="0" smtClean="0">
                <a:latin typeface="Palatino Linotype" pitchFamily="18" charset="0"/>
                <a:ea typeface="Malgun Gothic" pitchFamily="34" charset="-127"/>
              </a:rPr>
              <a:t>Uno de sus discípulos, </a:t>
            </a:r>
            <a:r>
              <a:rPr lang="es-DO" i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  <a:ea typeface="Malgun Gothic" pitchFamily="34" charset="-127"/>
              </a:rPr>
              <a:t>el que Jesús amaba</a:t>
            </a:r>
            <a:r>
              <a:rPr lang="es-DO" i="1" dirty="0" smtClean="0">
                <a:latin typeface="Palatino Linotype" pitchFamily="18" charset="0"/>
                <a:ea typeface="Malgun Gothic" pitchFamily="34" charset="-127"/>
              </a:rPr>
              <a:t>, estaba a la mesa reclinado</a:t>
            </a:r>
          </a:p>
          <a:p>
            <a:pPr algn="just" eaLnBrk="1" hangingPunct="1"/>
            <a:r>
              <a:rPr lang="es-DO" i="1" dirty="0" smtClean="0">
                <a:latin typeface="Palatino Linotype" pitchFamily="18" charset="0"/>
                <a:ea typeface="Malgun Gothic" pitchFamily="34" charset="-127"/>
              </a:rPr>
              <a:t>en </a:t>
            </a:r>
            <a:r>
              <a:rPr lang="es-DO" i="1" dirty="0" smtClean="0">
                <a:latin typeface="Palatino Linotype" pitchFamily="18" charset="0"/>
                <a:ea typeface="Malgun Gothic" pitchFamily="34" charset="-127"/>
              </a:rPr>
              <a:t>el pecho de Jesús</a:t>
            </a:r>
            <a:r>
              <a:rPr lang="es-DO" dirty="0" smtClean="0"/>
              <a:t>”.</a:t>
            </a:r>
          </a:p>
          <a:p>
            <a:pPr algn="just" eaLnBrk="1" hangingPunct="1"/>
            <a:r>
              <a:rPr lang="es-DO" dirty="0" smtClean="0"/>
              <a:t>(</a:t>
            </a:r>
            <a:r>
              <a:rPr lang="es-DO" dirty="0" smtClean="0"/>
              <a:t>Juan 13:23)</a:t>
            </a:r>
          </a:p>
        </p:txBody>
      </p:sp>
      <p:pic>
        <p:nvPicPr>
          <p:cNvPr id="4" name="3 Imagen" descr="phile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93096"/>
            <a:ext cx="3247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512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DO" dirty="0" smtClean="0"/>
              <a:t>AGAPE = AMOR DE DIOS </a:t>
            </a:r>
            <a:endParaRPr lang="es-DO" dirty="0" smtClean="0"/>
          </a:p>
        </p:txBody>
      </p:sp>
      <p:sp>
        <p:nvSpPr>
          <p:cNvPr id="10243" name="4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s-DO" dirty="0" smtClean="0"/>
              <a:t>Es </a:t>
            </a:r>
            <a:r>
              <a:rPr lang="es-DO" dirty="0" smtClean="0"/>
              <a:t>el amor desinteresado, el amor abnegado, que tiene la capacidad de dar y mantenerse dando sin esperar que se le devuelva nada. </a:t>
            </a:r>
          </a:p>
          <a:p>
            <a:pPr algn="just" eaLnBrk="1" hangingPunct="1"/>
            <a:r>
              <a:rPr lang="es-DO" dirty="0" smtClean="0"/>
              <a:t>Es el amor que impulsó a Cristo a venir y morir por nosotros. Es la clase de amor que salva a los matrimonios de las </a:t>
            </a:r>
            <a:r>
              <a:rPr lang="es-DO" dirty="0" smtClean="0"/>
              <a:t>crisis y que perdona.</a:t>
            </a:r>
          </a:p>
          <a:p>
            <a:pPr algn="just" eaLnBrk="1" hangingPunct="1"/>
            <a:r>
              <a:rPr lang="es-DO" dirty="0" smtClean="0"/>
              <a:t>Este amor se concentra en hacer lo bueno y no en lo que siente. Es el amor que se entrega «A pesar de…»</a:t>
            </a:r>
          </a:p>
          <a:p>
            <a:pPr algn="just" eaLnBrk="1" hangingPunct="1"/>
            <a:r>
              <a:rPr lang="es-DO" dirty="0" smtClean="0"/>
              <a:t>De ese amor nos habla 1Corintios 13.</a:t>
            </a:r>
            <a:endParaRPr lang="es-DO" dirty="0" smtClean="0"/>
          </a:p>
          <a:p>
            <a:pPr eaLnBrk="1" hangingPunct="1"/>
            <a:endParaRPr lang="es-DO" dirty="0" smtClean="0"/>
          </a:p>
        </p:txBody>
      </p:sp>
    </p:spTree>
    <p:extLst>
      <p:ext uri="{BB962C8B-B14F-4D97-AF65-F5344CB8AC3E}">
        <p14:creationId xmlns:p14="http://schemas.microsoft.com/office/powerpoint/2010/main" val="308742155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4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/>
              <a:t>¿</a:t>
            </a:r>
            <a:r>
              <a:rPr lang="es-DO" dirty="0" smtClean="0"/>
              <a:t>COMO </a:t>
            </a:r>
            <a:r>
              <a:rPr lang="es-DO" dirty="0" smtClean="0"/>
              <a:t>LA BIBLIA DESCRIBE EL AMOR?</a:t>
            </a:r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7992888" cy="4853136"/>
          </a:xfrm>
        </p:spPr>
      </p:pic>
    </p:spTree>
    <p:extLst>
      <p:ext uri="{BB962C8B-B14F-4D97-AF65-F5344CB8AC3E}">
        <p14:creationId xmlns:p14="http://schemas.microsoft.com/office/powerpoint/2010/main" val="642079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1 CORINTIOS </a:t>
            </a:r>
            <a:r>
              <a:rPr lang="es-DO" dirty="0" smtClean="0"/>
              <a:t>13:4-8ª (NTV)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 smtClean="0"/>
              <a:t>«</a:t>
            </a:r>
            <a:r>
              <a:rPr lang="es-DO" dirty="0" smtClean="0">
                <a:solidFill>
                  <a:srgbClr val="FF0000"/>
                </a:solidFill>
              </a:rPr>
              <a:t>El </a:t>
            </a:r>
            <a:r>
              <a:rPr lang="es-DO" dirty="0">
                <a:solidFill>
                  <a:srgbClr val="FF0000"/>
                </a:solidFill>
              </a:rPr>
              <a:t>amor es paciente </a:t>
            </a:r>
            <a:r>
              <a:rPr lang="es-DO" dirty="0"/>
              <a:t>y </a:t>
            </a:r>
            <a:r>
              <a:rPr lang="es-DO" dirty="0">
                <a:solidFill>
                  <a:srgbClr val="0033CC"/>
                </a:solidFill>
              </a:rPr>
              <a:t>bondadoso</a:t>
            </a:r>
            <a:r>
              <a:rPr lang="es-DO" dirty="0"/>
              <a:t>. El amor </a:t>
            </a:r>
            <a:r>
              <a:rPr lang="es-DO" b="1" dirty="0">
                <a:solidFill>
                  <a:srgbClr val="7030A0"/>
                </a:solidFill>
              </a:rPr>
              <a:t>no es celoso ni fanfarrón ni orgulloso</a:t>
            </a:r>
            <a:r>
              <a:rPr lang="es-DO" dirty="0"/>
              <a:t> </a:t>
            </a:r>
            <a:r>
              <a:rPr lang="es-DO" b="1" baseline="30000" dirty="0"/>
              <a:t> </a:t>
            </a:r>
            <a:r>
              <a:rPr lang="es-DO" b="1" dirty="0">
                <a:solidFill>
                  <a:srgbClr val="FFC000"/>
                </a:solidFill>
              </a:rPr>
              <a:t>ni ofensivo</a:t>
            </a:r>
            <a:r>
              <a:rPr lang="es-DO" dirty="0"/>
              <a:t>. </a:t>
            </a:r>
            <a:r>
              <a:rPr lang="es-DO" b="1" dirty="0">
                <a:solidFill>
                  <a:srgbClr val="C00000"/>
                </a:solidFill>
              </a:rPr>
              <a:t>No exige que las cosas se hagan a su manera.</a:t>
            </a:r>
            <a:r>
              <a:rPr lang="es-DO" dirty="0"/>
              <a:t> </a:t>
            </a:r>
            <a:r>
              <a:rPr lang="es-DO" b="1" dirty="0">
                <a:solidFill>
                  <a:srgbClr val="00B050"/>
                </a:solidFill>
              </a:rPr>
              <a:t>No se irrita ni lleva un registro de las ofensas recibidas</a:t>
            </a:r>
            <a:r>
              <a:rPr lang="es-DO" dirty="0"/>
              <a:t>. </a:t>
            </a:r>
            <a:r>
              <a:rPr lang="es-DO" b="1" baseline="30000" dirty="0"/>
              <a:t> </a:t>
            </a:r>
            <a:r>
              <a:rPr lang="es-DO" b="1" dirty="0">
                <a:solidFill>
                  <a:schemeClr val="accent2">
                    <a:lumMod val="75000"/>
                  </a:schemeClr>
                </a:solidFill>
              </a:rPr>
              <a:t>No se alegra de la injusticia sino que se alegra cuando la verdad triunfa.</a:t>
            </a:r>
            <a:r>
              <a:rPr lang="es-DO" dirty="0"/>
              <a:t> </a:t>
            </a:r>
            <a:r>
              <a:rPr lang="es-DO" b="1" baseline="30000" dirty="0"/>
              <a:t> </a:t>
            </a:r>
            <a:r>
              <a:rPr lang="es-DO" b="1" dirty="0"/>
              <a:t>El amor nunca se da por vencido, jamás pierde la fe, siempre tiene esperanzas y se mantiene firme en toda circunstancia</a:t>
            </a:r>
            <a:r>
              <a:rPr lang="es-DO" dirty="0" smtClean="0"/>
              <a:t>. </a:t>
            </a:r>
            <a:r>
              <a:rPr lang="es-DO" dirty="0" smtClean="0">
                <a:solidFill>
                  <a:srgbClr val="FF3399"/>
                </a:solidFill>
              </a:rPr>
              <a:t>El amor jamás se extingue</a:t>
            </a:r>
            <a:r>
              <a:rPr lang="es-DO" dirty="0" smtClean="0"/>
              <a:t>»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69853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" y="0"/>
            <a:ext cx="9140868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1 CORINTIOS 13:4-8ª (TLA)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DO" dirty="0" smtClean="0"/>
              <a:t>«</a:t>
            </a:r>
            <a:r>
              <a:rPr lang="es-DO" dirty="0" smtClean="0">
                <a:solidFill>
                  <a:srgbClr val="FFC000"/>
                </a:solidFill>
              </a:rPr>
              <a:t>El que ama tiene paciencia </a:t>
            </a:r>
            <a:r>
              <a:rPr lang="es-DO" dirty="0" smtClean="0"/>
              <a:t>en todo y es siempre amable. </a:t>
            </a:r>
            <a:r>
              <a:rPr lang="es-DO" b="1" dirty="0" smtClean="0">
                <a:solidFill>
                  <a:srgbClr val="9E7800"/>
                </a:solidFill>
              </a:rPr>
              <a:t>El </a:t>
            </a:r>
            <a:r>
              <a:rPr lang="es-DO" b="1" dirty="0" smtClean="0">
                <a:solidFill>
                  <a:srgbClr val="9E7800"/>
                </a:solidFill>
              </a:rPr>
              <a:t>que ama </a:t>
            </a:r>
            <a:r>
              <a:rPr lang="es-DO" b="1" dirty="0">
                <a:solidFill>
                  <a:srgbClr val="9E7800"/>
                </a:solidFill>
              </a:rPr>
              <a:t>no es envidioso</a:t>
            </a:r>
            <a:r>
              <a:rPr lang="es-DO" dirty="0"/>
              <a:t>, ni se cree más que nadie</a:t>
            </a:r>
            <a:r>
              <a:rPr lang="es-DO" dirty="0" smtClean="0"/>
              <a:t>. No </a:t>
            </a:r>
            <a:r>
              <a:rPr lang="es-DO" dirty="0"/>
              <a:t>es orgulloso</a:t>
            </a:r>
            <a:r>
              <a:rPr lang="es-DO" dirty="0" smtClean="0"/>
              <a:t>. </a:t>
            </a:r>
            <a:r>
              <a:rPr lang="es-DO" b="1" baseline="30000" dirty="0"/>
              <a:t> </a:t>
            </a:r>
            <a:r>
              <a:rPr lang="es-DO" dirty="0">
                <a:solidFill>
                  <a:srgbClr val="93D1FF"/>
                </a:solidFill>
              </a:rPr>
              <a:t>No es grosero ni egoísta</a:t>
            </a:r>
            <a:r>
              <a:rPr lang="es-DO" dirty="0" smtClean="0">
                <a:solidFill>
                  <a:srgbClr val="004376"/>
                </a:solidFill>
              </a:rPr>
              <a:t>.</a:t>
            </a:r>
            <a:r>
              <a:rPr lang="es-DO" dirty="0" smtClean="0"/>
              <a:t> No </a:t>
            </a:r>
            <a:r>
              <a:rPr lang="es-DO" dirty="0"/>
              <a:t>se enoja por cualquier cosa</a:t>
            </a:r>
            <a:r>
              <a:rPr lang="es-DO" dirty="0" smtClean="0"/>
              <a:t>. </a:t>
            </a:r>
            <a:r>
              <a:rPr lang="es-DO" b="1" dirty="0" smtClean="0">
                <a:solidFill>
                  <a:srgbClr val="7030A0"/>
                </a:solidFill>
              </a:rPr>
              <a:t>No </a:t>
            </a:r>
            <a:r>
              <a:rPr lang="es-DO" b="1" dirty="0">
                <a:solidFill>
                  <a:srgbClr val="7030A0"/>
                </a:solidFill>
              </a:rPr>
              <a:t>se pasa la vida </a:t>
            </a:r>
            <a:r>
              <a:rPr lang="es-DO" b="1" dirty="0" smtClean="0">
                <a:solidFill>
                  <a:srgbClr val="7030A0"/>
                </a:solidFill>
              </a:rPr>
              <a:t>recordando </a:t>
            </a:r>
            <a:r>
              <a:rPr lang="es-DO" b="1" dirty="0">
                <a:solidFill>
                  <a:srgbClr val="7030A0"/>
                </a:solidFill>
              </a:rPr>
              <a:t>lo malo que otros le han hecho</a:t>
            </a:r>
            <a:r>
              <a:rPr lang="es-DO" dirty="0" smtClean="0"/>
              <a:t>. </a:t>
            </a:r>
            <a:r>
              <a:rPr lang="es-DO" b="1" baseline="30000" dirty="0"/>
              <a:t> </a:t>
            </a:r>
            <a:r>
              <a:rPr lang="es-DO" dirty="0"/>
              <a:t>No aplaude a los malvados, sino a los que hablan con la verdad</a:t>
            </a:r>
            <a:r>
              <a:rPr lang="es-DO" dirty="0" smtClean="0"/>
              <a:t>. </a:t>
            </a:r>
            <a:r>
              <a:rPr lang="es-DO" b="1" baseline="30000" dirty="0"/>
              <a:t> </a:t>
            </a:r>
            <a:r>
              <a:rPr lang="es-DO" b="1" dirty="0">
                <a:solidFill>
                  <a:schemeClr val="accent2">
                    <a:lumMod val="75000"/>
                  </a:schemeClr>
                </a:solidFill>
              </a:rPr>
              <a:t>El que ama es capaz de aguantarlo todo, de creerlo todo, de esperarlo todo, de soportarlo todo</a:t>
            </a:r>
            <a:r>
              <a:rPr lang="es-DO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s-DO" dirty="0" smtClean="0"/>
              <a:t> </a:t>
            </a:r>
            <a:r>
              <a:rPr lang="es-DO" b="1" baseline="30000" dirty="0"/>
              <a:t> </a:t>
            </a:r>
            <a:r>
              <a:rPr lang="es-DO" b="1" dirty="0">
                <a:solidFill>
                  <a:srgbClr val="00B050"/>
                </a:solidFill>
              </a:rPr>
              <a:t>Sólo el amor vive para siempre</a:t>
            </a:r>
            <a:r>
              <a:rPr lang="es-DO" b="1" dirty="0" smtClean="0">
                <a:solidFill>
                  <a:srgbClr val="00B050"/>
                </a:solidFill>
              </a:rPr>
              <a:t>.»</a:t>
            </a:r>
            <a:endParaRPr lang="es-DO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QUÉ ES EL AMOR SIN LIMITES?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/>
              <a:t>Amor sin límites es aquel donde nuestro compromiso </a:t>
            </a:r>
            <a:r>
              <a:rPr lang="es-DO" dirty="0">
                <a:solidFill>
                  <a:srgbClr val="0033CC"/>
                </a:solidFill>
              </a:rPr>
              <a:t>no es 50/50</a:t>
            </a:r>
            <a:r>
              <a:rPr lang="es-DO" dirty="0"/>
              <a:t>, </a:t>
            </a:r>
            <a:r>
              <a:rPr lang="es-DO" dirty="0">
                <a:solidFill>
                  <a:srgbClr val="FF0000"/>
                </a:solidFill>
              </a:rPr>
              <a:t>sino 100%.</a:t>
            </a:r>
          </a:p>
          <a:p>
            <a:pPr algn="just"/>
            <a:r>
              <a:rPr lang="es-DO" dirty="0"/>
              <a:t>Es aquel </a:t>
            </a:r>
            <a:r>
              <a:rPr lang="es-DO" dirty="0" smtClean="0"/>
              <a:t>que </a:t>
            </a:r>
            <a:r>
              <a:rPr lang="es-DO" dirty="0"/>
              <a:t>no </a:t>
            </a:r>
            <a:r>
              <a:rPr lang="es-DO" dirty="0" smtClean="0"/>
              <a:t>pregunta </a:t>
            </a:r>
            <a:r>
              <a:rPr lang="es-DO" dirty="0"/>
              <a:t>qué puede hacer el otro por mí, sino que puedo hacer yo por el otro.</a:t>
            </a:r>
          </a:p>
          <a:p>
            <a:pPr algn="just"/>
            <a:r>
              <a:rPr lang="es-DO" dirty="0"/>
              <a:t>El amor sin límites es aquel donde el otro no necesita portase bien, sacar buenas notas, estar en forma física, tener dinero, estar sano o </a:t>
            </a:r>
            <a:r>
              <a:rPr lang="es-DO" dirty="0" smtClean="0"/>
              <a:t>cumplir algún otro requisito.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0571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9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QUÉ ES EL AMOR SIN LIMITES?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/>
              <a:t>Es una clase de amor que se da porque </a:t>
            </a:r>
            <a:r>
              <a:rPr lang="es-DO" dirty="0" smtClean="0"/>
              <a:t>Dios </a:t>
            </a:r>
            <a:r>
              <a:rPr lang="es-DO" dirty="0"/>
              <a:t>dice que lo demos </a:t>
            </a:r>
            <a:r>
              <a:rPr lang="es-DO" dirty="0" smtClean="0"/>
              <a:t>, se da porque hemos </a:t>
            </a:r>
            <a:r>
              <a:rPr lang="es-DO" dirty="0"/>
              <a:t>decidido darlo,  </a:t>
            </a:r>
            <a:r>
              <a:rPr lang="es-DO" dirty="0" smtClean="0"/>
              <a:t>que </a:t>
            </a:r>
            <a:r>
              <a:rPr lang="es-DO" dirty="0"/>
              <a:t>se entrega sin condiciones y sin esperar nada a cambio</a:t>
            </a:r>
            <a:r>
              <a:rPr lang="es-DO" dirty="0" smtClean="0"/>
              <a:t>.</a:t>
            </a:r>
          </a:p>
          <a:p>
            <a:pPr lvl="0" algn="just"/>
            <a:r>
              <a:rPr lang="es-DO" dirty="0"/>
              <a:t>El amor incondicional es el deseo fundamental del corazón de toda persona. Cada ser humano necesita ser aceptado y que lo amen tal como es, con todos sus defectos.</a:t>
            </a:r>
          </a:p>
          <a:p>
            <a:pPr algn="just"/>
            <a:r>
              <a:rPr lang="es-DO" dirty="0" smtClean="0"/>
              <a:t>Es la cura de todos los males del corazón.</a:t>
            </a:r>
            <a:endParaRPr lang="es-DO" dirty="0"/>
          </a:p>
          <a:p>
            <a:pPr algn="just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6346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835696" y="3402935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DO" sz="4000" dirty="0">
                <a:solidFill>
                  <a:srgbClr val="FFFF00"/>
                </a:solidFill>
              </a:rPr>
              <a:t>el amor perfecto echa fuera el </a:t>
            </a:r>
            <a:r>
              <a:rPr lang="es-DO" sz="4000" dirty="0" smtClean="0">
                <a:solidFill>
                  <a:srgbClr val="FFFF00"/>
                </a:solidFill>
              </a:rPr>
              <a:t>temor (1 Juan 4:18)</a:t>
            </a:r>
            <a:endParaRPr lang="es-ES" sz="4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5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4"/>
            <a:ext cx="9144000" cy="680113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932040" y="2048074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ES?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7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QUÉ ES EL AMOR SIN LIMITES?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>
                <a:solidFill>
                  <a:srgbClr val="C00000"/>
                </a:solidFill>
              </a:rPr>
              <a:t>Solo un corazón sin egoísmo, sin rencores ni resentimiento puede dar esta clase de amor</a:t>
            </a:r>
          </a:p>
          <a:p>
            <a:pPr algn="just"/>
            <a:r>
              <a:rPr lang="es-DO" dirty="0" smtClean="0"/>
              <a:t>Por eso hay que tener amor de Dios en el corazón para poder darlo a otros.</a:t>
            </a:r>
          </a:p>
          <a:p>
            <a:pPr algn="just"/>
            <a:r>
              <a:rPr lang="es-DO" dirty="0"/>
              <a:t>Amor sin límites no se cansa de dar y  mientras más lo entregas más tienes  para seguir entregando. </a:t>
            </a:r>
          </a:p>
          <a:p>
            <a:pPr algn="just"/>
            <a:r>
              <a:rPr lang="es-DO" dirty="0" smtClean="0"/>
              <a:t>El </a:t>
            </a:r>
            <a:r>
              <a:rPr lang="es-DO" dirty="0"/>
              <a:t>amor sin límites es el </a:t>
            </a:r>
            <a:r>
              <a:rPr lang="es-DO" dirty="0" smtClean="0"/>
              <a:t>que se promete </a:t>
            </a:r>
            <a:r>
              <a:rPr lang="es-DO" dirty="0"/>
              <a:t>con los votos matrimoniales: </a:t>
            </a:r>
            <a:endParaRPr lang="es-DO" dirty="0" smtClean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333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VOTOS MATRIMONIALES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DO" dirty="0" smtClean="0"/>
              <a:t>«Prometo cuidarte</a:t>
            </a:r>
            <a:r>
              <a:rPr lang="es-DO" dirty="0"/>
              <a:t>, </a:t>
            </a:r>
            <a:r>
              <a:rPr lang="es-DO" dirty="0" smtClean="0"/>
              <a:t>honrarte, </a:t>
            </a:r>
            <a:r>
              <a:rPr lang="es-DO" dirty="0"/>
              <a:t>respetarte, animarte y apoyarte en nuestro caminar juntos. </a:t>
            </a:r>
            <a:endParaRPr lang="es-DO" dirty="0" smtClean="0"/>
          </a:p>
          <a:p>
            <a:pPr algn="just"/>
            <a:r>
              <a:rPr lang="es-DO" dirty="0" smtClean="0"/>
              <a:t>Prometo </a:t>
            </a:r>
            <a:r>
              <a:rPr lang="es-DO" dirty="0"/>
              <a:t>hacer de ti mi prioridad y  estimular tus capacidades para que alcancemos juntos mucho más de lo que hubiéramos alcanzado por separado. </a:t>
            </a:r>
            <a:endParaRPr lang="es-DO" dirty="0" smtClean="0"/>
          </a:p>
          <a:p>
            <a:pPr algn="just"/>
            <a:r>
              <a:rPr lang="es-DO" dirty="0" smtClean="0"/>
              <a:t>Prometo </a:t>
            </a:r>
            <a:r>
              <a:rPr lang="es-DO" dirty="0"/>
              <a:t>defenderte y estar contigo en las buenas y en las malas, en la abundancia y la escasez, en la salud y en la enfermedad, hasta que la muerte nos separe</a:t>
            </a:r>
            <a:r>
              <a:rPr lang="es-DO" dirty="0" smtClean="0"/>
              <a:t>.»</a:t>
            </a:r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1418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24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23728" y="686296"/>
            <a:ext cx="4896544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DO" sz="3200" b="1" dirty="0">
                <a:solidFill>
                  <a:schemeClr val="accent2">
                    <a:lumMod val="75000"/>
                  </a:schemeClr>
                </a:solidFill>
              </a:rPr>
              <a:t>No hagan poner triste al Espíritu Santo</a:t>
            </a:r>
            <a:r>
              <a:rPr lang="es-DO" sz="3200" dirty="0"/>
              <a:t>, quien es la garantía para su completa liberación en el día </a:t>
            </a:r>
            <a:r>
              <a:rPr lang="es-DO" sz="3200" dirty="0" smtClean="0"/>
              <a:t>de la redención.</a:t>
            </a:r>
            <a:r>
              <a:rPr lang="es-DO" sz="3200" dirty="0"/>
              <a:t> </a:t>
            </a:r>
            <a:r>
              <a:rPr lang="es-DO" sz="3200" b="1" baseline="30000" dirty="0"/>
              <a:t> </a:t>
            </a:r>
            <a:r>
              <a:rPr lang="es-DO" sz="3200" dirty="0">
                <a:solidFill>
                  <a:srgbClr val="0070C0"/>
                </a:solidFill>
              </a:rPr>
              <a:t>Quítense de ustedes toda amargura</a:t>
            </a:r>
            <a:r>
              <a:rPr lang="es-DO" sz="3200" dirty="0"/>
              <a:t>, </a:t>
            </a:r>
            <a:r>
              <a:rPr lang="es-DO" sz="3200" dirty="0">
                <a:solidFill>
                  <a:srgbClr val="FF3399"/>
                </a:solidFill>
              </a:rPr>
              <a:t>ira y enojo, gritos, calumnias y malicia</a:t>
            </a:r>
            <a:r>
              <a:rPr lang="es-DO" sz="3200" dirty="0"/>
              <a:t>. </a:t>
            </a:r>
            <a:r>
              <a:rPr lang="es-DO" sz="3200" b="1" baseline="30000" dirty="0"/>
              <a:t> </a:t>
            </a:r>
            <a:r>
              <a:rPr lang="es-DO" sz="3200" b="1" dirty="0">
                <a:solidFill>
                  <a:schemeClr val="accent2">
                    <a:lumMod val="75000"/>
                  </a:schemeClr>
                </a:solidFill>
              </a:rPr>
              <a:t>Sean amables y considerados unos con otros, y </a:t>
            </a:r>
            <a:r>
              <a:rPr lang="es-DO" sz="3200" b="1" dirty="0">
                <a:solidFill>
                  <a:srgbClr val="7030A0"/>
                </a:solidFill>
              </a:rPr>
              <a:t>perdónense como Dios los ha perdonado a través de Cristo</a:t>
            </a:r>
            <a:r>
              <a:rPr lang="es-DO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DO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10488" y="52884"/>
            <a:ext cx="32403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DO" sz="3200" dirty="0" smtClean="0"/>
              <a:t>EFESIOS 4:30-32</a:t>
            </a:r>
            <a:endParaRPr lang="es-DO" sz="32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3"/>
            <a:ext cx="2123728" cy="188957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86297"/>
            <a:ext cx="1800200" cy="24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IMITEMOS AL SEÑOR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DO" dirty="0"/>
              <a:t>Jesucristo es el perfecto ejemplo de amor incondicional. Dejó </a:t>
            </a:r>
            <a:r>
              <a:rPr lang="es-DO" dirty="0" smtClean="0"/>
              <a:t>su </a:t>
            </a:r>
            <a:r>
              <a:rPr lang="es-DO" dirty="0"/>
              <a:t>trono de gloria y su forma espiritual, para tomar forma de hombre y servirnos hasta la humillante muerte de Cruz. </a:t>
            </a:r>
          </a:p>
          <a:p>
            <a:pPr algn="just"/>
            <a:r>
              <a:rPr lang="es-DO" dirty="0"/>
              <a:t>“Porque Cristo, cuando aún éramos débiles, a su tiempo murió por los impíos. Ciertamente, apenas morirá alguno por un justo; con todo, pudiera ser que alguno osara morir por el bueno.   </a:t>
            </a:r>
            <a:r>
              <a:rPr lang="es-DO" dirty="0">
                <a:solidFill>
                  <a:srgbClr val="C00000"/>
                </a:solidFill>
              </a:rPr>
              <a:t>Mas Dios muestra su amor para con nosotros, en que siendo aún pecadores, Cristo murió por nosotros</a:t>
            </a:r>
            <a:r>
              <a:rPr lang="es-DO" dirty="0"/>
              <a:t>.” (Romanos 5:6-8).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1358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1520" y="58748"/>
            <a:ext cx="7992888" cy="175432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DO" sz="3600" dirty="0" smtClean="0">
                <a:solidFill>
                  <a:srgbClr val="FFFF00"/>
                </a:solidFill>
              </a:rPr>
              <a:t>«Aunque las montañas cambien de lugar y los cerros se vengan abajo; mi Amor por ti no cambiará» (Isaías 54:10)</a:t>
            </a:r>
            <a:endParaRPr lang="es-DO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CuadroTexto"/>
          <p:cNvSpPr txBox="1"/>
          <p:nvPr/>
        </p:nvSpPr>
        <p:spPr>
          <a:xfrm>
            <a:off x="25152" y="0"/>
            <a:ext cx="6408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¿Se olvida una madre de su criatura, deja de amar al hijo de sus entrañas? Pues aunque una madre se olvidara, yo jamás me olvidaré</a:t>
            </a:r>
            <a:r>
              <a:rPr lang="es-DO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(Isaías 49:10</a:t>
            </a:r>
            <a:r>
              <a:rPr lang="es-DO" sz="3200" dirty="0" smtClean="0">
                <a:solidFill>
                  <a:srgbClr val="FFFF00"/>
                </a:solidFill>
              </a:rPr>
              <a:t>)</a:t>
            </a:r>
            <a:endParaRPr lang="es-DO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6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 smtClean="0"/>
              <a:t>JESUS LAVA LOS PIES A SUS DISCIPULOS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/>
              <a:t>Estaba cerca la fiesta de la Pascua. Jesús sabía que le había llegado la hora de abandonar este mundo para volver al Padre. </a:t>
            </a:r>
            <a:r>
              <a:rPr lang="es-DO" dirty="0">
                <a:solidFill>
                  <a:srgbClr val="FF0000"/>
                </a:solidFill>
              </a:rPr>
              <a:t>Y habiendo amado a los suyos que estaban en el mundo, los amó hasta </a:t>
            </a:r>
            <a:r>
              <a:rPr lang="es-DO" dirty="0" smtClean="0">
                <a:solidFill>
                  <a:srgbClr val="FF0000"/>
                </a:solidFill>
              </a:rPr>
              <a:t>lo sumo</a:t>
            </a:r>
            <a:r>
              <a:rPr lang="es-DO" dirty="0" smtClean="0"/>
              <a:t>…</a:t>
            </a:r>
            <a:r>
              <a:rPr lang="es-DO" b="1" baseline="30000" dirty="0"/>
              <a:t> </a:t>
            </a:r>
            <a:r>
              <a:rPr lang="es-DO" dirty="0"/>
              <a:t>así que se levantó de la mesa, se quitó el manto y se ató una toalla a la cintura. </a:t>
            </a:r>
            <a:r>
              <a:rPr lang="es-DO" b="1" baseline="30000" dirty="0"/>
              <a:t> </a:t>
            </a:r>
            <a:r>
              <a:rPr lang="es-DO" dirty="0"/>
              <a:t>Luego echó agua en un recipiente y comenzó a lavarles los pies a sus discípulos y a secárselos con la toalla que llevaba en la cintura</a:t>
            </a:r>
            <a:r>
              <a:rPr lang="es-DO" dirty="0" smtClean="0"/>
              <a:t>. (Juan 13:1,4,5)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814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55576" y="321297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5400" dirty="0" smtClean="0">
                <a:solidFill>
                  <a:schemeClr val="bg1"/>
                </a:solidFill>
                <a:latin typeface="Trebuchet MS" pitchFamily="34" charset="0"/>
              </a:rPr>
              <a:t>SIN LIMITES</a:t>
            </a:r>
            <a:endParaRPr lang="es-DO" sz="5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1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ES DIFICIL DEFINIRLO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 smtClean="0"/>
              <a:t>En el idioma español, la palabra amor </a:t>
            </a:r>
            <a:r>
              <a:rPr lang="es-DO" i="1" dirty="0" smtClean="0"/>
              <a:t>( del Latín </a:t>
            </a:r>
            <a:r>
              <a:rPr lang="es-DO" i="1" dirty="0" err="1" smtClean="0"/>
              <a:t>Amoris</a:t>
            </a:r>
            <a:r>
              <a:rPr lang="es-DO" i="1" dirty="0" smtClean="0"/>
              <a:t>) </a:t>
            </a:r>
            <a:r>
              <a:rPr lang="es-DO" dirty="0" smtClean="0"/>
              <a:t>se refiere a una virtud que representa afecto, ternura, pasión, bondad, etc.</a:t>
            </a:r>
          </a:p>
          <a:p>
            <a:pPr algn="just"/>
            <a:r>
              <a:rPr lang="es-DO" dirty="0" smtClean="0"/>
              <a:t>Hay muchas definiciones para el amor, todas ellas imprecisas. </a:t>
            </a:r>
            <a:endParaRPr lang="es-DO" dirty="0"/>
          </a:p>
          <a:p>
            <a:pPr algn="just"/>
            <a:r>
              <a:rPr lang="es-DO" dirty="0" smtClean="0"/>
              <a:t>La Biblia no define la palabra amor, sino que lo describe (1 Corintios 13:4-8).</a:t>
            </a:r>
          </a:p>
          <a:p>
            <a:pPr algn="just"/>
            <a:r>
              <a:rPr lang="es-DO" dirty="0" smtClean="0"/>
              <a:t>No es mero sentimiento ni mera acción. </a:t>
            </a:r>
          </a:p>
        </p:txBody>
      </p:sp>
    </p:spTree>
    <p:extLst>
      <p:ext uri="{BB962C8B-B14F-4D97-AF65-F5344CB8AC3E}">
        <p14:creationId xmlns:p14="http://schemas.microsoft.com/office/powerpoint/2010/main" val="3916124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" y="0"/>
            <a:ext cx="441294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3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7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BISCOCHO CON SUSPIRO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 smtClean="0"/>
              <a:t>Una persona se siente completamente realizada, cuando tiene los 5 tipos de amores en su vida.</a:t>
            </a:r>
          </a:p>
          <a:p>
            <a:pPr algn="just"/>
            <a:r>
              <a:rPr lang="es-DO" dirty="0" smtClean="0"/>
              <a:t>El amor Eros, el </a:t>
            </a:r>
            <a:r>
              <a:rPr lang="es-DO" dirty="0" err="1" smtClean="0"/>
              <a:t>Ephitumia</a:t>
            </a:r>
            <a:r>
              <a:rPr lang="es-DO" dirty="0" smtClean="0"/>
              <a:t> y el </a:t>
            </a:r>
            <a:r>
              <a:rPr lang="es-DO" dirty="0" err="1" smtClean="0"/>
              <a:t>Phileo</a:t>
            </a:r>
            <a:r>
              <a:rPr lang="es-DO" dirty="0" smtClean="0"/>
              <a:t>, son amores que se alimentan de la respuesta. </a:t>
            </a:r>
          </a:p>
          <a:p>
            <a:pPr algn="just"/>
            <a:r>
              <a:rPr lang="es-DO" dirty="0" smtClean="0"/>
              <a:t>Si usted desea que su biscocho tenga suspiro, relleno y adornos que lo embellezcan, entonces debe procurar ser digno de estos tipos de amor.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2425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LO QUIERO TODO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DO" dirty="0" smtClean="0"/>
              <a:t>El amor Ágape es el más importante de todos. Es como la masa del biscocho. Es el pegamento mas fuerte de todos, porque viene de Dios.</a:t>
            </a:r>
          </a:p>
          <a:p>
            <a:pPr algn="just"/>
            <a:r>
              <a:rPr lang="es-DO" dirty="0" smtClean="0"/>
              <a:t>Pero un amor sin limites puede tenerlo todo: Aceptación, romanticismo, pasión, amistad y entrega incondicional.</a:t>
            </a:r>
          </a:p>
          <a:p>
            <a:pPr algn="just"/>
            <a:r>
              <a:rPr lang="es-DO" dirty="0" smtClean="0">
                <a:solidFill>
                  <a:srgbClr val="FF0000"/>
                </a:solidFill>
              </a:rPr>
              <a:t>¿Le gustaría un amor así?. </a:t>
            </a:r>
          </a:p>
          <a:p>
            <a:pPr algn="just"/>
            <a:r>
              <a:rPr lang="es-DO" dirty="0" smtClean="0"/>
              <a:t>Tu tierra prometida está delante de ti, solo tiene que pelear por ella sin rendirte.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0876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634"/>
            <a:ext cx="8808979" cy="660673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>
                <a:solidFill>
                  <a:srgbClr val="0033CC"/>
                </a:solidFill>
              </a:rPr>
              <a:t>SI QUIERE AMAR SIN LIMITES</a:t>
            </a:r>
            <a:endParaRPr lang="es-DO" dirty="0">
              <a:solidFill>
                <a:srgbClr val="0033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 smtClean="0"/>
              <a:t>«</a:t>
            </a:r>
            <a:r>
              <a:rPr lang="es-DO" dirty="0" smtClean="0">
                <a:solidFill>
                  <a:srgbClr val="FF0000"/>
                </a:solidFill>
              </a:rPr>
              <a:t>Ame a Dios con todo su corazón, con toda su alma, con toda su mente y con todas su fuerzas</a:t>
            </a:r>
            <a:r>
              <a:rPr lang="es-DO" dirty="0" smtClean="0"/>
              <a:t>» (Marcos 12:30)</a:t>
            </a:r>
          </a:p>
          <a:p>
            <a:pPr algn="just"/>
            <a:r>
              <a:rPr lang="es-DO" dirty="0" smtClean="0"/>
              <a:t>Enfóquese </a:t>
            </a:r>
            <a:r>
              <a:rPr lang="es-DO" dirty="0"/>
              <a:t>en el otro, en sus </a:t>
            </a:r>
            <a:r>
              <a:rPr lang="es-DO" dirty="0" smtClean="0"/>
              <a:t>necesidades, sus gusto </a:t>
            </a:r>
            <a:r>
              <a:rPr lang="es-DO" dirty="0"/>
              <a:t>y deseos</a:t>
            </a:r>
            <a:r>
              <a:rPr lang="es-DO" dirty="0" smtClean="0"/>
              <a:t>. El </a:t>
            </a:r>
            <a:r>
              <a:rPr lang="es-DO" dirty="0"/>
              <a:t>matrimonio está hecho para satisfacer la primera necesidad que surgió en la humanidad: LA </a:t>
            </a:r>
            <a:r>
              <a:rPr lang="es-DO" dirty="0" smtClean="0"/>
              <a:t>SOLEDAD (Génesis 2:18).</a:t>
            </a:r>
          </a:p>
          <a:p>
            <a:pPr algn="just"/>
            <a:r>
              <a:rPr lang="es-DO" dirty="0" smtClean="0"/>
              <a:t>En la medida en que tengan agendas separadas, se seguirán sintiendo solos.</a:t>
            </a:r>
            <a:endParaRPr lang="es-DO" dirty="0"/>
          </a:p>
          <a:p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9312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7829"/>
            <a:ext cx="8462714" cy="658153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SI QUIERE AMAR SIN LIMITES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 smtClean="0"/>
              <a:t>De </a:t>
            </a:r>
            <a:r>
              <a:rPr lang="es-DO" dirty="0"/>
              <a:t>prioridad  y atención al otro por encima de los negocios, la carrera, la casa, los pasatiempos, los intereses, el celular y hasta los hijos. De esta manera, reafirmamos el valor especial que tiene para nosotros</a:t>
            </a:r>
            <a:r>
              <a:rPr lang="es-DO" dirty="0" smtClean="0"/>
              <a:t>.</a:t>
            </a:r>
          </a:p>
          <a:p>
            <a:pPr algn="just"/>
            <a:r>
              <a:rPr lang="es-DO" dirty="0"/>
              <a:t>Si nuestra prioridad son los hijos, cuando estos se vayan, no quedará nada en el matrimonio, solo una cuenta emocional en bancarrotas.</a:t>
            </a:r>
          </a:p>
          <a:p>
            <a:pPr algn="just"/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7265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>
                <a:solidFill>
                  <a:srgbClr val="FF3300"/>
                </a:solidFill>
                <a:latin typeface="Lucida Sans" pitchFamily="34" charset="0"/>
              </a:rPr>
              <a:t>PONGALE SAZÓN A SU MATRIMONIO</a:t>
            </a:r>
            <a:endParaRPr lang="es-ES" sz="3600" dirty="0">
              <a:solidFill>
                <a:srgbClr val="FF3300"/>
              </a:solidFill>
              <a:latin typeface="Lucida Sans" pitchFamily="34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63525" y="1598613"/>
            <a:ext cx="3624263" cy="4497387"/>
          </a:xfrm>
        </p:spPr>
        <p:txBody>
          <a:bodyPr>
            <a:normAutofit/>
          </a:bodyPr>
          <a:lstStyle/>
          <a:p>
            <a:pPr algn="just"/>
            <a:r>
              <a:rPr lang="es-DO" sz="2400" dirty="0"/>
              <a:t>Tómense de la mano frecuentemente y mírense a los ojos.</a:t>
            </a:r>
          </a:p>
          <a:p>
            <a:pPr algn="just"/>
            <a:r>
              <a:rPr lang="es-DO" sz="2400" dirty="0"/>
              <a:t>Mientras ven televisión acurrúquense uno al otro.</a:t>
            </a:r>
          </a:p>
          <a:p>
            <a:pPr algn="just"/>
            <a:r>
              <a:rPr lang="es-DO" sz="2400" dirty="0" smtClean="0"/>
              <a:t>Dígale a otro lo importante que es para usted y lo feliz que lo hace.</a:t>
            </a:r>
            <a:endParaRPr lang="es-ES" sz="2400" dirty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27984" y="1556792"/>
            <a:ext cx="3510211" cy="4497387"/>
          </a:xfrm>
        </p:spPr>
        <p:txBody>
          <a:bodyPr>
            <a:normAutofit/>
          </a:bodyPr>
          <a:lstStyle/>
          <a:p>
            <a:pPr algn="just"/>
            <a:r>
              <a:rPr lang="es-DO" sz="2400" dirty="0"/>
              <a:t>Hagan una cena con velas y música agradable.</a:t>
            </a:r>
          </a:p>
          <a:p>
            <a:pPr algn="just"/>
            <a:r>
              <a:rPr lang="es-DO" sz="2400" dirty="0"/>
              <a:t>De vez en cuando báñense juntos y enjabónense la espalda</a:t>
            </a:r>
            <a:r>
              <a:rPr lang="es-DO" sz="2400" dirty="0" smtClean="0"/>
              <a:t>.</a:t>
            </a:r>
          </a:p>
          <a:p>
            <a:pPr algn="just"/>
            <a:r>
              <a:rPr lang="es-DO" sz="2400" dirty="0" smtClean="0"/>
              <a:t>Saquen tiempo al menos una vez al mes para tener una noche para ustedes dos.</a:t>
            </a:r>
            <a:endParaRPr lang="es-DO" sz="2400" dirty="0"/>
          </a:p>
          <a:p>
            <a:pPr>
              <a:buFontTx/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6599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071570"/>
          </a:xfrm>
        </p:spPr>
        <p:txBody>
          <a:bodyPr/>
          <a:lstStyle/>
          <a:p>
            <a:r>
              <a:rPr lang="es-DO" dirty="0" smtClean="0"/>
              <a:t>DIOS BENDIGA TODOS</a:t>
            </a:r>
            <a:endParaRPr lang="es-D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642910" y="1714488"/>
            <a:ext cx="4040188" cy="357190"/>
          </a:xfrm>
        </p:spPr>
        <p:txBody>
          <a:bodyPr>
            <a:normAutofit fontScale="77500" lnSpcReduction="20000"/>
          </a:bodyPr>
          <a:lstStyle/>
          <a:p>
            <a:r>
              <a:rPr lang="es-DO" sz="2600" dirty="0" smtClean="0"/>
              <a:t>GRACIAS POR HABER VENIDO.</a:t>
            </a:r>
          </a:p>
          <a:p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DO" dirty="0" smtClean="0"/>
          </a:p>
          <a:p>
            <a:endParaRPr lang="es-DO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85861"/>
            <a:ext cx="4041775" cy="500066"/>
          </a:xfrm>
        </p:spPr>
        <p:txBody>
          <a:bodyPr>
            <a:normAutofit fontScale="85000" lnSpcReduction="10000"/>
          </a:bodyPr>
          <a:lstStyle/>
          <a:p>
            <a:r>
              <a:rPr lang="es-DO" dirty="0" smtClean="0"/>
              <a:t>   TENGAS UN MATRIMONIO FELIZ</a:t>
            </a:r>
            <a:endParaRPr lang="es-DO" dirty="0"/>
          </a:p>
        </p:txBody>
      </p:sp>
      <p:pic>
        <p:nvPicPr>
          <p:cNvPr id="4" name="3 Imagen" descr="CARITAFELIZ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3643338" cy="4214842"/>
          </a:xfrm>
          <a:prstGeom prst="rect">
            <a:avLst/>
          </a:prstGeom>
        </p:spPr>
      </p:pic>
      <p:pic>
        <p:nvPicPr>
          <p:cNvPr id="10" name="9 Marcador de contenido" descr="hapy25252520face2520carwc1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1928802"/>
            <a:ext cx="4000527" cy="4071966"/>
          </a:xfrm>
        </p:spPr>
      </p:pic>
    </p:spTree>
    <p:extLst>
      <p:ext uri="{BB962C8B-B14F-4D97-AF65-F5344CB8AC3E}">
        <p14:creationId xmlns:p14="http://schemas.microsoft.com/office/powerpoint/2010/main" val="5026909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496" cy="662473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2" y="1124744"/>
            <a:ext cx="1997968" cy="184537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07275" y="355303"/>
            <a:ext cx="85294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WWW.IGLESIASDECRISTOSPM.COM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5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1 JUAN 3:17-18</a:t>
            </a:r>
            <a:endParaRPr lang="es-DO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104456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es-DO" dirty="0" smtClean="0"/>
              <a:t>«Si </a:t>
            </a:r>
            <a:r>
              <a:rPr lang="es-DO" dirty="0"/>
              <a:t>alguien que posee bienes materiales ve que su hermano está pasando necesidad, y no tiene compasión de él, ¿cómo se puede decir que el amor de Dios habita en él? </a:t>
            </a:r>
            <a:r>
              <a:rPr lang="es-DO" b="1" baseline="30000" dirty="0"/>
              <a:t> </a:t>
            </a:r>
            <a:r>
              <a:rPr lang="es-DO" dirty="0"/>
              <a:t>Queridos hijos, no amemos de palabra ni de labios para afuera, sino con hechos y de </a:t>
            </a:r>
            <a:r>
              <a:rPr lang="es-DO" dirty="0" smtClean="0"/>
              <a:t>verdad». </a:t>
            </a:r>
            <a:endParaRPr lang="es-DO" dirty="0"/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4608512"/>
          </a:xfrm>
        </p:spPr>
      </p:pic>
    </p:spTree>
    <p:extLst>
      <p:ext uri="{BB962C8B-B14F-4D97-AF65-F5344CB8AC3E}">
        <p14:creationId xmlns:p14="http://schemas.microsoft.com/office/powerpoint/2010/main" val="908153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QUE ES EL AMOR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algn="just"/>
            <a:r>
              <a:rPr lang="es-DO" dirty="0" smtClean="0">
                <a:solidFill>
                  <a:srgbClr val="FF0000"/>
                </a:solidFill>
              </a:rPr>
              <a:t>El amor es una elección </a:t>
            </a:r>
            <a:r>
              <a:rPr lang="es-DO" dirty="0" smtClean="0"/>
              <a:t>consciente que hacemos. Por eso, la Biblia </a:t>
            </a:r>
            <a:r>
              <a:rPr lang="es-DO" dirty="0" smtClean="0"/>
              <a:t>lo </a:t>
            </a:r>
            <a:r>
              <a:rPr lang="es-DO" dirty="0" smtClean="0"/>
              <a:t>da como un mandato, porque si nos decidimos podemos hacerlo.</a:t>
            </a:r>
          </a:p>
          <a:p>
            <a:pPr algn="just"/>
            <a:r>
              <a:rPr lang="es-DO" dirty="0" smtClean="0"/>
              <a:t>«Amen a sus enemigos</a:t>
            </a:r>
            <a:r>
              <a:rPr lang="es-DO" dirty="0" smtClean="0"/>
              <a:t>» (Mateo 5:44). Esto no  </a:t>
            </a:r>
            <a:r>
              <a:rPr lang="es-DO" dirty="0" smtClean="0"/>
              <a:t>fluye de forma natural, </a:t>
            </a:r>
            <a:r>
              <a:rPr lang="es-DO" dirty="0" smtClean="0"/>
              <a:t>antes tenemos </a:t>
            </a:r>
            <a:r>
              <a:rPr lang="es-DO" dirty="0" smtClean="0"/>
              <a:t>que decidir hacerlo y al ejecutar esa </a:t>
            </a:r>
            <a:r>
              <a:rPr lang="es-DO" dirty="0" smtClean="0"/>
              <a:t>decisión con fe en Dios, </a:t>
            </a:r>
            <a:r>
              <a:rPr lang="es-DO" dirty="0" smtClean="0"/>
              <a:t>surgirá el amor.</a:t>
            </a:r>
          </a:p>
          <a:p>
            <a:pPr algn="just"/>
            <a:r>
              <a:rPr lang="es-DO" b="1" dirty="0" smtClean="0">
                <a:solidFill>
                  <a:schemeClr val="accent2">
                    <a:lumMod val="50000"/>
                  </a:schemeClr>
                </a:solidFill>
              </a:rPr>
              <a:t>El amor es un arte</a:t>
            </a:r>
            <a:r>
              <a:rPr lang="es-DO" dirty="0" smtClean="0"/>
              <a:t> que hay que aprender y </a:t>
            </a:r>
            <a:r>
              <a:rPr lang="es-DO" b="1" dirty="0" smtClean="0">
                <a:solidFill>
                  <a:srgbClr val="00B0F0"/>
                </a:solidFill>
              </a:rPr>
              <a:t>una disciplina </a:t>
            </a:r>
            <a:r>
              <a:rPr lang="es-DO" dirty="0" smtClean="0"/>
              <a:t>que hay que mantener.</a:t>
            </a:r>
          </a:p>
          <a:p>
            <a:pPr algn="just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0598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6048672" cy="10081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DO" dirty="0" smtClean="0"/>
              <a:t>HAY VARIOS TIPOS DE AMORES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DO" dirty="0" smtClean="0">
                <a:solidFill>
                  <a:srgbClr val="FFFF00"/>
                </a:solidFill>
              </a:rPr>
              <a:t>En español, podemos </a:t>
            </a:r>
            <a:r>
              <a:rPr lang="es-DO" dirty="0">
                <a:solidFill>
                  <a:srgbClr val="FFFF00"/>
                </a:solidFill>
              </a:rPr>
              <a:t>usar la misma frase </a:t>
            </a:r>
            <a:r>
              <a:rPr lang="es-DO" b="1" dirty="0">
                <a:solidFill>
                  <a:srgbClr val="FFFF00"/>
                </a:solidFill>
              </a:rPr>
              <a:t>«Te amo» </a:t>
            </a:r>
            <a:r>
              <a:rPr lang="es-DO" dirty="0">
                <a:solidFill>
                  <a:srgbClr val="FFFF00"/>
                </a:solidFill>
              </a:rPr>
              <a:t>para decirla a los padres, al cónyuge, a una amigo y hasta a Dios mismo.</a:t>
            </a:r>
          </a:p>
          <a:p>
            <a:pPr algn="just"/>
            <a:r>
              <a:rPr lang="es-DO" dirty="0" smtClean="0">
                <a:solidFill>
                  <a:srgbClr val="FFFF00"/>
                </a:solidFill>
              </a:rPr>
              <a:t>El idioma </a:t>
            </a:r>
            <a:r>
              <a:rPr lang="es-DO" dirty="0">
                <a:solidFill>
                  <a:srgbClr val="FFFF00"/>
                </a:solidFill>
              </a:rPr>
              <a:t>griego es mucho más especifico, pues usa palabras diferentes para referirse a amores distintos. </a:t>
            </a:r>
            <a:endParaRPr lang="es-DO" i="1" dirty="0">
              <a:solidFill>
                <a:srgbClr val="FFFF00"/>
              </a:solidFill>
            </a:endParaRPr>
          </a:p>
          <a:p>
            <a:pPr algn="ctr"/>
            <a:r>
              <a:rPr lang="es-DO" b="1" dirty="0" err="1" smtClean="0">
                <a:solidFill>
                  <a:srgbClr val="FFC000"/>
                </a:solidFill>
              </a:rPr>
              <a:t>Ephitumia</a:t>
            </a:r>
            <a:r>
              <a:rPr lang="es-DO" b="1" dirty="0" smtClean="0">
                <a:solidFill>
                  <a:srgbClr val="FFC000"/>
                </a:solidFill>
              </a:rPr>
              <a:t>.</a:t>
            </a:r>
          </a:p>
          <a:p>
            <a:pPr algn="ctr"/>
            <a:r>
              <a:rPr lang="es-DO" b="1" dirty="0" smtClean="0">
                <a:solidFill>
                  <a:srgbClr val="FFC000"/>
                </a:solidFill>
              </a:rPr>
              <a:t>Eros.</a:t>
            </a:r>
          </a:p>
          <a:p>
            <a:pPr algn="ctr"/>
            <a:r>
              <a:rPr lang="es-DO" b="1" dirty="0" err="1" smtClean="0">
                <a:solidFill>
                  <a:srgbClr val="FFC000"/>
                </a:solidFill>
              </a:rPr>
              <a:t>Storge</a:t>
            </a:r>
            <a:r>
              <a:rPr lang="es-DO" b="1" dirty="0" smtClean="0">
                <a:solidFill>
                  <a:srgbClr val="FFC000"/>
                </a:solidFill>
              </a:rPr>
              <a:t>.</a:t>
            </a:r>
          </a:p>
          <a:p>
            <a:pPr algn="ctr"/>
            <a:r>
              <a:rPr lang="es-DO" b="1" dirty="0" err="1" smtClean="0">
                <a:solidFill>
                  <a:srgbClr val="FFC000"/>
                </a:solidFill>
              </a:rPr>
              <a:t>Phileo</a:t>
            </a:r>
            <a:r>
              <a:rPr lang="es-DO" b="1" dirty="0" smtClean="0">
                <a:solidFill>
                  <a:srgbClr val="FFC000"/>
                </a:solidFill>
              </a:rPr>
              <a:t>.</a:t>
            </a:r>
          </a:p>
          <a:p>
            <a:pPr algn="ctr"/>
            <a:r>
              <a:rPr lang="es-DO" b="1" dirty="0" smtClean="0">
                <a:solidFill>
                  <a:srgbClr val="FFC000"/>
                </a:solidFill>
              </a:rPr>
              <a:t>Ágape.</a:t>
            </a:r>
            <a:endParaRPr lang="es-DO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358858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DO" dirty="0" smtClean="0"/>
              <a:t>EPITHUMIA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DO" dirty="0" smtClean="0"/>
              <a:t>Es deseo fuerte. Es la pasión física que sienten los esposos el uno por el otro y que se expresa en el deleite del encuentro sexual.</a:t>
            </a:r>
          </a:p>
          <a:p>
            <a:pPr algn="just"/>
            <a:r>
              <a:rPr lang="es-DO" dirty="0" smtClean="0">
                <a:solidFill>
                  <a:srgbClr val="7030A0"/>
                </a:solidFill>
              </a:rPr>
              <a:t>Esto dijo Sara: «¿</a:t>
            </a:r>
            <a:r>
              <a:rPr lang="es-DO" b="1" dirty="0" smtClean="0">
                <a:solidFill>
                  <a:srgbClr val="7030A0"/>
                </a:solidFill>
              </a:rPr>
              <a:t>Después </a:t>
            </a:r>
            <a:r>
              <a:rPr lang="es-DO" b="1" dirty="0">
                <a:solidFill>
                  <a:srgbClr val="7030A0"/>
                </a:solidFill>
              </a:rPr>
              <a:t>que he envejecido tendré deleite, </a:t>
            </a:r>
            <a:r>
              <a:rPr lang="es-DO" b="1" dirty="0">
                <a:solidFill>
                  <a:srgbClr val="FF0000"/>
                </a:solidFill>
              </a:rPr>
              <a:t>siendo también mi señor ya viejo?” (Génesis </a:t>
            </a:r>
            <a:r>
              <a:rPr lang="es-DO" b="1" dirty="0" smtClean="0">
                <a:solidFill>
                  <a:srgbClr val="FF0000"/>
                </a:solidFill>
              </a:rPr>
              <a:t>18:12).</a:t>
            </a:r>
          </a:p>
          <a:p>
            <a:pPr algn="just"/>
            <a:r>
              <a:rPr lang="es-DO" dirty="0" smtClean="0"/>
              <a:t>No es la parte mas importante del matrimonio, pero refleja cuan bien o mal van las otras cosas.</a:t>
            </a:r>
          </a:p>
          <a:p>
            <a:pPr algn="just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2424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5240" cy="16561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eaLnBrk="1" hangingPunct="1"/>
            <a:r>
              <a:rPr lang="es-DO" sz="4000" dirty="0" smtClean="0"/>
              <a:t> </a:t>
            </a:r>
            <a:r>
              <a:rPr lang="es-DO" sz="3600" dirty="0" smtClean="0"/>
              <a:t>EROS </a:t>
            </a:r>
            <a:r>
              <a:rPr lang="es-DO" sz="3600" dirty="0" smtClean="0"/>
              <a:t>= </a:t>
            </a:r>
            <a:r>
              <a:rPr lang="es-DO" sz="3600" dirty="0" smtClean="0">
                <a:solidFill>
                  <a:srgbClr val="FF3399"/>
                </a:solidFill>
              </a:rPr>
              <a:t>AMOR ROMANTICO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064896" cy="43204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s-DO" dirty="0" smtClean="0"/>
              <a:t>Pudiera pensarse que eros se refiere totalmente a lo carnal por causa de la palabra “Erótico”, pero no es cierto. </a:t>
            </a:r>
            <a:endParaRPr lang="es-DO" dirty="0" smtClean="0"/>
          </a:p>
          <a:p>
            <a:pPr algn="just" eaLnBrk="1" hangingPunct="1"/>
            <a:r>
              <a:rPr lang="es-DO" dirty="0" smtClean="0"/>
              <a:t>Eros </a:t>
            </a:r>
            <a:r>
              <a:rPr lang="es-DO" dirty="0" smtClean="0"/>
              <a:t>se refiere al amor </a:t>
            </a:r>
            <a:r>
              <a:rPr lang="es-DO" dirty="0" smtClean="0">
                <a:solidFill>
                  <a:srgbClr val="FF3399"/>
                </a:solidFill>
              </a:rPr>
              <a:t>romántico</a:t>
            </a:r>
            <a:r>
              <a:rPr lang="es-DO" dirty="0" smtClean="0"/>
              <a:t>, </a:t>
            </a:r>
            <a:r>
              <a:rPr lang="es-DO" dirty="0" smtClean="0">
                <a:solidFill>
                  <a:srgbClr val="FF0000"/>
                </a:solidFill>
              </a:rPr>
              <a:t>apasionado</a:t>
            </a:r>
            <a:r>
              <a:rPr lang="es-DO" dirty="0" smtClean="0"/>
              <a:t> y </a:t>
            </a:r>
            <a:r>
              <a:rPr lang="es-DO" b="1" dirty="0" smtClean="0">
                <a:solidFill>
                  <a:schemeClr val="accent2">
                    <a:lumMod val="75000"/>
                  </a:schemeClr>
                </a:solidFill>
              </a:rPr>
              <a:t>sentimental</a:t>
            </a:r>
            <a:r>
              <a:rPr lang="es-DO" dirty="0" smtClean="0"/>
              <a:t>. Es el amor que inspira poemas y canciones. Es el amor de los que están “</a:t>
            </a:r>
            <a:r>
              <a:rPr lang="es-DO" dirty="0" smtClean="0">
                <a:solidFill>
                  <a:schemeClr val="accent6">
                    <a:lumMod val="75000"/>
                  </a:schemeClr>
                </a:solidFill>
              </a:rPr>
              <a:t>Enamorados</a:t>
            </a:r>
            <a:r>
              <a:rPr lang="es-DO" dirty="0" smtClean="0"/>
              <a:t>”, es la chispa inicial. Es el que se celebra el día de San Valentín.</a:t>
            </a:r>
          </a:p>
          <a:p>
            <a:pPr algn="just" eaLnBrk="1" hangingPunct="1"/>
            <a:r>
              <a:rPr lang="es-DO" dirty="0" smtClean="0"/>
              <a:t>El que ama con este amor, </a:t>
            </a:r>
            <a:r>
              <a:rPr lang="es-DO" dirty="0" smtClean="0"/>
              <a:t>desea estar cerca de la persona amada.</a:t>
            </a:r>
            <a:endParaRPr lang="es-DO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664296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88291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1613</Words>
  <Application>Microsoft Office PowerPoint</Application>
  <PresentationFormat>Presentación en pantalla (4:3)</PresentationFormat>
  <Paragraphs>105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Tema de Office</vt:lpstr>
      <vt:lpstr>2_Tema de Office</vt:lpstr>
      <vt:lpstr>3_Tema de Office</vt:lpstr>
      <vt:lpstr>4_Tema de Office</vt:lpstr>
      <vt:lpstr>1_Tema de Office</vt:lpstr>
      <vt:lpstr>Opulento</vt:lpstr>
      <vt:lpstr>Presentación de PowerPoint</vt:lpstr>
      <vt:lpstr>Presentación de PowerPoint</vt:lpstr>
      <vt:lpstr>ES DIFICIL DEFINIRLO</vt:lpstr>
      <vt:lpstr>1 JUAN 3:17-18</vt:lpstr>
      <vt:lpstr>Presentación de PowerPoint</vt:lpstr>
      <vt:lpstr>QUE ES EL AMOR</vt:lpstr>
      <vt:lpstr>HAY VARIOS TIPOS DE AMORES</vt:lpstr>
      <vt:lpstr>EPITHUMIA</vt:lpstr>
      <vt:lpstr> EROS = AMOR ROMANTICO</vt:lpstr>
      <vt:lpstr>AMOR STORGE= AFECTO NATURAL</vt:lpstr>
      <vt:lpstr>EL AMOR PHILEO = AMISTAD</vt:lpstr>
      <vt:lpstr>AGAPE = AMOR DE DIOS </vt:lpstr>
      <vt:lpstr>¿COMO LA BIBLIA DESCRIBE EL AMOR?</vt:lpstr>
      <vt:lpstr>1 CORINTIOS 13:4-8ª (NTV)</vt:lpstr>
      <vt:lpstr>1 CORINTIOS 13:4-8ª (TLA)</vt:lpstr>
      <vt:lpstr>QUÉ ES EL AMOR SIN LIMITES?</vt:lpstr>
      <vt:lpstr>Presentación de PowerPoint</vt:lpstr>
      <vt:lpstr>QUÉ ES EL AMOR SIN LIMITES?</vt:lpstr>
      <vt:lpstr>Presentación de PowerPoint</vt:lpstr>
      <vt:lpstr>QUÉ ES EL AMOR SIN LIMITES?</vt:lpstr>
      <vt:lpstr>VOTOS MATRIMONIALES</vt:lpstr>
      <vt:lpstr>Presentación de PowerPoint</vt:lpstr>
      <vt:lpstr>Presentación de PowerPoint</vt:lpstr>
      <vt:lpstr>IMITEMOS AL SEÑOR</vt:lpstr>
      <vt:lpstr>Presentación de PowerPoint</vt:lpstr>
      <vt:lpstr>Presentación de PowerPoint</vt:lpstr>
      <vt:lpstr>JESUS LAVA LOS PIES A SUS DISCIPULOS</vt:lpstr>
      <vt:lpstr>Presentación de PowerPoint</vt:lpstr>
      <vt:lpstr>Presentación de PowerPoint</vt:lpstr>
      <vt:lpstr>Presentación de PowerPoint</vt:lpstr>
      <vt:lpstr>BISCOCHO CON SUSPIRO</vt:lpstr>
      <vt:lpstr>LO QUIERO TODO</vt:lpstr>
      <vt:lpstr>SI QUIERE AMAR SIN LIMITES</vt:lpstr>
      <vt:lpstr>SI QUIERE AMAR SIN LIMITES</vt:lpstr>
      <vt:lpstr>PONGALE SAZÓN A SU MATRIMONIO</vt:lpstr>
      <vt:lpstr>DIOS BENDIGA TODOS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 SIN LIMITES</dc:title>
  <dc:creator>Usuario</dc:creator>
  <cp:lastModifiedBy>Usuario</cp:lastModifiedBy>
  <cp:revision>43</cp:revision>
  <dcterms:created xsi:type="dcterms:W3CDTF">2017-11-29T22:23:10Z</dcterms:created>
  <dcterms:modified xsi:type="dcterms:W3CDTF">2017-12-02T22:32:03Z</dcterms:modified>
</cp:coreProperties>
</file>