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32" r:id="rId3"/>
    <p:sldMasterId id="2147483744" r:id="rId4"/>
    <p:sldMasterId id="2147483756" r:id="rId5"/>
    <p:sldMasterId id="2147483768" r:id="rId6"/>
    <p:sldMasterId id="2147483780" r:id="rId7"/>
  </p:sldMasterIdLst>
  <p:sldIdLst>
    <p:sldId id="256" r:id="rId8"/>
    <p:sldId id="267" r:id="rId9"/>
    <p:sldId id="270" r:id="rId10"/>
    <p:sldId id="257" r:id="rId11"/>
    <p:sldId id="263" r:id="rId12"/>
    <p:sldId id="273" r:id="rId13"/>
    <p:sldId id="272" r:id="rId14"/>
    <p:sldId id="258" r:id="rId15"/>
    <p:sldId id="259" r:id="rId16"/>
    <p:sldId id="260" r:id="rId17"/>
    <p:sldId id="261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8" r:id="rId26"/>
    <p:sldId id="281" r:id="rId27"/>
    <p:sldId id="268" r:id="rId28"/>
    <p:sldId id="289" r:id="rId29"/>
    <p:sldId id="290" r:id="rId30"/>
    <p:sldId id="292" r:id="rId31"/>
    <p:sldId id="282" r:id="rId32"/>
    <p:sldId id="295" r:id="rId33"/>
    <p:sldId id="284" r:id="rId34"/>
    <p:sldId id="285" r:id="rId35"/>
    <p:sldId id="293" r:id="rId36"/>
    <p:sldId id="286" r:id="rId37"/>
    <p:sldId id="287" r:id="rId38"/>
    <p:sldId id="296" r:id="rId39"/>
    <p:sldId id="297" r:id="rId40"/>
    <p:sldId id="294" r:id="rId41"/>
    <p:sldId id="298" r:id="rId42"/>
    <p:sldId id="306" r:id="rId43"/>
    <p:sldId id="330" r:id="rId44"/>
    <p:sldId id="331" r:id="rId45"/>
    <p:sldId id="264" r:id="rId46"/>
    <p:sldId id="310" r:id="rId47"/>
    <p:sldId id="307" r:id="rId48"/>
    <p:sldId id="265" r:id="rId49"/>
    <p:sldId id="308" r:id="rId50"/>
    <p:sldId id="301" r:id="rId51"/>
    <p:sldId id="269" r:id="rId52"/>
    <p:sldId id="304" r:id="rId53"/>
    <p:sldId id="299" r:id="rId54"/>
    <p:sldId id="303" r:id="rId55"/>
    <p:sldId id="300" r:id="rId56"/>
    <p:sldId id="309" r:id="rId57"/>
    <p:sldId id="311" r:id="rId58"/>
    <p:sldId id="312" r:id="rId59"/>
    <p:sldId id="316" r:id="rId60"/>
    <p:sldId id="314" r:id="rId61"/>
    <p:sldId id="322" r:id="rId62"/>
    <p:sldId id="318" r:id="rId63"/>
    <p:sldId id="313" r:id="rId64"/>
    <p:sldId id="317" r:id="rId65"/>
    <p:sldId id="315" r:id="rId66"/>
    <p:sldId id="320" r:id="rId67"/>
    <p:sldId id="326" r:id="rId68"/>
    <p:sldId id="323" r:id="rId69"/>
    <p:sldId id="319" r:id="rId70"/>
    <p:sldId id="329" r:id="rId71"/>
    <p:sldId id="324" r:id="rId72"/>
    <p:sldId id="321" r:id="rId73"/>
    <p:sldId id="325" r:id="rId74"/>
    <p:sldId id="327" r:id="rId75"/>
    <p:sldId id="328" r:id="rId76"/>
    <p:sldId id="271" r:id="rId77"/>
  </p:sldIdLst>
  <p:sldSz cx="9144000" cy="6858000" type="screen4x3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66FF"/>
    <a:srgbClr val="83FA48"/>
    <a:srgbClr val="36003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18CE-F8C6-441F-9A6C-E902E395C68F}" type="datetimeFigureOut">
              <a:rPr lang="es-DO" smtClean="0"/>
              <a:t>20/11/2019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F24D-06F2-45BF-AB14-C918A2B6DA6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50438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18CE-F8C6-441F-9A6C-E902E395C68F}" type="datetimeFigureOut">
              <a:rPr lang="es-DO" smtClean="0"/>
              <a:t>20/11/2019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F24D-06F2-45BF-AB14-C918A2B6DA6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23055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18CE-F8C6-441F-9A6C-E902E395C68F}" type="datetimeFigureOut">
              <a:rPr lang="es-DO" smtClean="0"/>
              <a:t>20/11/2019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F24D-06F2-45BF-AB14-C918A2B6DA6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50697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C6537-611D-4598-A0DD-6F055900230F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21BF8-2C73-41F8-95F2-485B72A420C2}" type="slidenum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2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1616E-C0B4-425D-8623-8BEAEDBD6B7E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39694-CA2C-457C-B0B5-85D4F0D707D5}" type="slidenum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9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7F972-4D98-47E7-88F5-185192D6866C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05A36-3A54-4FF5-88B2-874A6129CD1D}" type="slidenum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35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83DB5-97B2-44C1-806A-DA147A0D559D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FAE46-5BCD-4D95-83E4-D619130A2443}" type="slidenum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701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AE5E4-26C8-44F8-AF1F-35621CCD38D8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457B0-E444-44C8-8438-2544EEA4EE65}" type="slidenum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196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88305-33DE-436C-B70E-B7A55C765FA8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EF143-DDB1-411B-BFD8-9E7F7E0D331B}" type="slidenum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906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64FB2-8C4F-4D1E-8989-F82D0645B27F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F7BE2-DCD7-46A7-9234-F5BAB43F4ACF}" type="slidenum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386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3F299-3830-4897-B23B-28FDE11D7271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8BAF7-5089-42C3-9D08-7E6F2F00F06D}" type="slidenum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34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18CE-F8C6-441F-9A6C-E902E395C68F}" type="datetimeFigureOut">
              <a:rPr lang="es-DO" smtClean="0"/>
              <a:t>20/11/2019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F24D-06F2-45BF-AB14-C918A2B6DA6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34842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V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1E9B9-1E34-44A8-A087-214AC3B94648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1AA55-7D94-41EA-805A-16E615CED641}" type="slidenum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56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E44F0-CC44-48C7-AC75-70CE82A41E02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6CDC4-DCD8-41B9-8883-E29276A8E6C1}" type="slidenum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553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D302E-A29B-43FE-ABE7-2720C0462F81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E0277-65DE-4E85-9FB9-64AD74FFD57A}" type="slidenum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99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46D6-D158-4C3B-B9B5-7B5F6B297770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9C9013A-A151-4477-BAC3-0A6E61D1C86D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46D6-D158-4C3B-B9B5-7B5F6B297770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13A-A151-4477-BAC3-0A6E61D1C86D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46D6-D158-4C3B-B9B5-7B5F6B297770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13A-A151-4477-BAC3-0A6E61D1C86D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46D6-D158-4C3B-B9B5-7B5F6B297770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13A-A151-4477-BAC3-0A6E61D1C86D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46D6-D158-4C3B-B9B5-7B5F6B297770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13A-A151-4477-BAC3-0A6E61D1C86D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46D6-D158-4C3B-B9B5-7B5F6B297770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13A-A151-4477-BAC3-0A6E61D1C86D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46D6-D158-4C3B-B9B5-7B5F6B297770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13A-A151-4477-BAC3-0A6E61D1C86D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18CE-F8C6-441F-9A6C-E902E395C68F}" type="datetimeFigureOut">
              <a:rPr lang="es-DO" smtClean="0"/>
              <a:t>20/11/2019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F24D-06F2-45BF-AB14-C918A2B6DA6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468159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46D6-D158-4C3B-B9B5-7B5F6B297770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13A-A151-4477-BAC3-0A6E61D1C86D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46D6-D158-4C3B-B9B5-7B5F6B297770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13A-A151-4477-BAC3-0A6E61D1C86D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46D6-D158-4C3B-B9B5-7B5F6B297770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13A-A151-4477-BAC3-0A6E61D1C86D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46D6-D158-4C3B-B9B5-7B5F6B297770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13A-A151-4477-BAC3-0A6E61D1C86D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46D6-D158-4C3B-B9B5-7B5F6B297770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13A-A151-4477-BAC3-0A6E61D1C86D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40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46D6-D158-4C3B-B9B5-7B5F6B297770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13A-A151-4477-BAC3-0A6E61D1C86D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465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46D6-D158-4C3B-B9B5-7B5F6B297770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13A-A151-4477-BAC3-0A6E61D1C86D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2565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46D6-D158-4C3B-B9B5-7B5F6B297770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13A-A151-4477-BAC3-0A6E61D1C86D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804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46D6-D158-4C3B-B9B5-7B5F6B297770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13A-A151-4477-BAC3-0A6E61D1C86D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2952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46D6-D158-4C3B-B9B5-7B5F6B297770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13A-A151-4477-BAC3-0A6E61D1C86D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810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18CE-F8C6-441F-9A6C-E902E395C68F}" type="datetimeFigureOut">
              <a:rPr lang="es-DO" smtClean="0"/>
              <a:t>20/11/2019</a:t>
            </a:fld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F24D-06F2-45BF-AB14-C918A2B6DA6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991528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46D6-D158-4C3B-B9B5-7B5F6B297770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13A-A151-4477-BAC3-0A6E61D1C86D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1480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46D6-D158-4C3B-B9B5-7B5F6B297770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13A-A151-4477-BAC3-0A6E61D1C86D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326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46D6-D158-4C3B-B9B5-7B5F6B297770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13A-A151-4477-BAC3-0A6E61D1C86D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976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46D6-D158-4C3B-B9B5-7B5F6B297770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13A-A151-4477-BAC3-0A6E61D1C86D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6860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46D6-D158-4C3B-B9B5-7B5F6B297770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13A-A151-4477-BAC3-0A6E61D1C86D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9419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46D6-D158-4C3B-B9B5-7B5F6B297770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13A-A151-4477-BAC3-0A6E61D1C86D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886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46D6-D158-4C3B-B9B5-7B5F6B297770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13A-A151-4477-BAC3-0A6E61D1C86D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641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46D6-D158-4C3B-B9B5-7B5F6B297770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13A-A151-4477-BAC3-0A6E61D1C86D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95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46D6-D158-4C3B-B9B5-7B5F6B297770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13A-A151-4477-BAC3-0A6E61D1C86D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7071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46D6-D158-4C3B-B9B5-7B5F6B297770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13A-A151-4477-BAC3-0A6E61D1C86D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18CE-F8C6-441F-9A6C-E902E395C68F}" type="datetimeFigureOut">
              <a:rPr lang="es-DO" smtClean="0"/>
              <a:t>20/11/2019</a:t>
            </a:fld>
            <a:endParaRPr lang="es-D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F24D-06F2-45BF-AB14-C918A2B6DA6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773944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46D6-D158-4C3B-B9B5-7B5F6B297770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13A-A151-4477-BAC3-0A6E61D1C86D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7501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46D6-D158-4C3B-B9B5-7B5F6B297770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13A-A151-4477-BAC3-0A6E61D1C86D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403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46D6-D158-4C3B-B9B5-7B5F6B297770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13A-A151-4477-BAC3-0A6E61D1C86D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8944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46D6-D158-4C3B-B9B5-7B5F6B297770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13A-A151-4477-BAC3-0A6E61D1C86D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3255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46D6-D158-4C3B-B9B5-7B5F6B297770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13A-A151-4477-BAC3-0A6E61D1C86D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3629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46D6-D158-4C3B-B9B5-7B5F6B297770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9013A-A151-4477-BAC3-0A6E61D1C86D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8874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C6537-611D-4598-A0DD-6F055900230F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21BF8-2C73-41F8-95F2-485B72A420C2}" type="slidenum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744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1616E-C0B4-425D-8623-8BEAEDBD6B7E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39694-CA2C-457C-B0B5-85D4F0D707D5}" type="slidenum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566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7F972-4D98-47E7-88F5-185192D6866C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05A36-3A54-4FF5-88B2-874A6129CD1D}" type="slidenum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2004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83DB5-97B2-44C1-806A-DA147A0D559D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FAE46-5BCD-4D95-83E4-D619130A2443}" type="slidenum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4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18CE-F8C6-441F-9A6C-E902E395C68F}" type="datetimeFigureOut">
              <a:rPr lang="es-DO" smtClean="0"/>
              <a:t>20/11/2019</a:t>
            </a:fld>
            <a:endParaRPr lang="es-D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F24D-06F2-45BF-AB14-C918A2B6DA6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0339474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AE5E4-26C8-44F8-AF1F-35621CCD38D8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457B0-E444-44C8-8438-2544EEA4EE65}" type="slidenum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598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88305-33DE-436C-B70E-B7A55C765FA8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EF143-DDB1-411B-BFD8-9E7F7E0D331B}" type="slidenum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0973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64FB2-8C4F-4D1E-8989-F82D0645B27F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F7BE2-DCD7-46A7-9234-F5BAB43F4ACF}" type="slidenum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72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3F299-3830-4897-B23B-28FDE11D7271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8BAF7-5089-42C3-9D08-7E6F2F00F06D}" type="slidenum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7546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V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1E9B9-1E34-44A8-A087-214AC3B94648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1AA55-7D94-41EA-805A-16E615CED641}" type="slidenum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366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E44F0-CC44-48C7-AC75-70CE82A41E02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6CDC4-DCD8-41B9-8883-E29276A8E6C1}" type="slidenum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9070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D302E-A29B-43FE-ABE7-2720C0462F81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E0277-65DE-4E85-9FB9-64AD74FFD57A}" type="slidenum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748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304A-9D96-4791-9C01-62F5E774B860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20/11/2019</a:t>
            </a:fld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3967-9F2F-4476-956C-0D6AE817137A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817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304A-9D96-4791-9C01-62F5E774B860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20/11/2019</a:t>
            </a:fld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3967-9F2F-4476-956C-0D6AE817137A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7363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304A-9D96-4791-9C01-62F5E774B860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20/11/2019</a:t>
            </a:fld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3967-9F2F-4476-956C-0D6AE817137A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193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18CE-F8C6-441F-9A6C-E902E395C68F}" type="datetimeFigureOut">
              <a:rPr lang="es-DO" smtClean="0"/>
              <a:t>20/11/2019</a:t>
            </a:fld>
            <a:endParaRPr lang="es-D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F24D-06F2-45BF-AB14-C918A2B6DA6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977317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304A-9D96-4791-9C01-62F5E774B860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20/11/2019</a:t>
            </a:fld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3967-9F2F-4476-956C-0D6AE817137A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38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304A-9D96-4791-9C01-62F5E774B860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20/11/2019</a:t>
            </a:fld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3967-9F2F-4476-956C-0D6AE817137A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9942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304A-9D96-4791-9C01-62F5E774B860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20/11/2019</a:t>
            </a:fld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3967-9F2F-4476-956C-0D6AE817137A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963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304A-9D96-4791-9C01-62F5E774B860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20/11/2019</a:t>
            </a:fld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3967-9F2F-4476-956C-0D6AE817137A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3354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304A-9D96-4791-9C01-62F5E774B860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20/11/2019</a:t>
            </a:fld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3967-9F2F-4476-956C-0D6AE817137A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237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304A-9D96-4791-9C01-62F5E774B860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20/11/2019</a:t>
            </a:fld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3967-9F2F-4476-956C-0D6AE817137A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7760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304A-9D96-4791-9C01-62F5E774B860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20/11/2019</a:t>
            </a:fld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3967-9F2F-4476-956C-0D6AE817137A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703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9304A-9D96-4791-9C01-62F5E774B860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20/11/2019</a:t>
            </a:fld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3967-9F2F-4476-956C-0D6AE817137A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4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18CE-F8C6-441F-9A6C-E902E395C68F}" type="datetimeFigureOut">
              <a:rPr lang="es-DO" smtClean="0"/>
              <a:t>20/11/2019</a:t>
            </a:fld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F24D-06F2-45BF-AB14-C918A2B6DA6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93685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18CE-F8C6-441F-9A6C-E902E395C68F}" type="datetimeFigureOut">
              <a:rPr lang="es-DO" smtClean="0"/>
              <a:t>20/11/2019</a:t>
            </a:fld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2F24D-06F2-45BF-AB14-C918A2B6DA6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0508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218CE-F8C6-441F-9A6C-E902E395C68F}" type="datetimeFigureOut">
              <a:rPr lang="es-DO" smtClean="0"/>
              <a:t>20/11/2019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2F24D-06F2-45BF-AB14-C918A2B6DA6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2413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VE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668304-A4B2-47B7-8E58-8AC99DC9C222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72C4AC-A55C-4409-910F-6D766C6CBB52}" type="slidenum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5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89218CE-F8C6-441F-9A6C-E902E395C68F}" type="datetimeFigureOut">
              <a:rPr lang="es-DO" smtClean="0"/>
              <a:t>20/11/2019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5912F24D-06F2-45BF-AB14-C918A2B6DA62}" type="slidenum">
              <a:rPr lang="es-DO" smtClean="0"/>
              <a:t>‹Nº›</a:t>
            </a:fld>
            <a:endParaRPr lang="es-D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646D6-D158-4C3B-B9B5-7B5F6B297770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9013A-A151-4477-BAC3-0A6E61D1C86D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2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646D6-D158-4C3B-B9B5-7B5F6B297770}" type="datetimeFigureOut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9013A-A151-4477-BAC3-0A6E61D1C86D}" type="slidenum">
              <a:rPr lang="es-V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6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VE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668304-A4B2-47B7-8E58-8AC99DC9C222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20/11/2019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72C4AC-A55C-4409-910F-6D766C6CBB52}" type="slidenum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58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9304A-9D96-4791-9C01-62F5E774B860}" type="datetimeFigureOut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20/11/2019</a:t>
            </a:fld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93967-9F2F-4476-956C-0D6AE817137A}" type="slidenum">
              <a:rPr lang="es-D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D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17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46" y="-1"/>
            <a:ext cx="9178846" cy="688413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DO" dirty="0" smtClean="0"/>
              <a:t>LA MUJER SABIA VS LA MUJER NECIA</a:t>
            </a:r>
            <a:endParaRPr lang="es-D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DO" sz="4000" b="1" dirty="0" smtClean="0">
                <a:solidFill>
                  <a:srgbClr val="FF0000"/>
                </a:solidFill>
              </a:rPr>
              <a:t>EL HOMBRE SABIO VS EL HOMBRE NECIO</a:t>
            </a:r>
            <a:endParaRPr lang="es-DO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1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EL SABIO HABLA DE LO POSITIVO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DO" dirty="0" smtClean="0"/>
              <a:t>«Las palabras del sabio son placenteras, pero los labios del necio son su ruina.» (Proverbios 10:12)</a:t>
            </a:r>
          </a:p>
          <a:p>
            <a:pPr algn="just"/>
            <a:r>
              <a:rPr lang="es-DO" dirty="0" smtClean="0"/>
              <a:t>«</a:t>
            </a:r>
            <a:r>
              <a:rPr lang="es-DO" dirty="0" smtClean="0">
                <a:solidFill>
                  <a:srgbClr val="FF0000"/>
                </a:solidFill>
              </a:rPr>
              <a:t>El Señor DIOS me enseñó lo que tengo que decir. </a:t>
            </a:r>
            <a:r>
              <a:rPr lang="es-DO" dirty="0" smtClean="0"/>
              <a:t>Así que sé qué decir para darle ánimo al débil…» (Isaías 50:4b)</a:t>
            </a:r>
          </a:p>
          <a:p>
            <a:pPr algn="just"/>
            <a:r>
              <a:rPr lang="es-DO" dirty="0" smtClean="0"/>
              <a:t>«Decir la palabra adecuada en el momento preciso es como manzana de oro servida en bandeja de plata.» (Proverbios 25:11)</a:t>
            </a:r>
            <a:br>
              <a:rPr lang="es-DO" dirty="0" smtClean="0"/>
            </a:br>
            <a:endParaRPr lang="es-DO" dirty="0" smtClean="0"/>
          </a:p>
          <a:p>
            <a:pPr algn="just"/>
            <a:endParaRPr lang="es-DO" dirty="0" smtClean="0"/>
          </a:p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02872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712968" cy="65527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7609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DO" dirty="0" smtClean="0"/>
              <a:t>LA MUJER SABIA ES VALIOSA</a:t>
            </a:r>
            <a:endParaRPr lang="es-D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239824" cy="5040560"/>
          </a:xfrm>
        </p:spPr>
      </p:pic>
    </p:spTree>
    <p:extLst>
      <p:ext uri="{BB962C8B-B14F-4D97-AF65-F5344CB8AC3E}">
        <p14:creationId xmlns:p14="http://schemas.microsoft.com/office/powerpoint/2010/main" val="20712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DO" dirty="0" smtClean="0"/>
              <a:t>LA MUJER SABIA ES CONFIABLE</a:t>
            </a:r>
            <a:endParaRPr lang="es-D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208912" cy="5112568"/>
          </a:xfrm>
        </p:spPr>
      </p:pic>
    </p:spTree>
    <p:extLst>
      <p:ext uri="{BB962C8B-B14F-4D97-AF65-F5344CB8AC3E}">
        <p14:creationId xmlns:p14="http://schemas.microsoft.com/office/powerpoint/2010/main" val="30037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DO" dirty="0" smtClean="0"/>
              <a:t>LA MUJER SABIA ES TRABAJADORA</a:t>
            </a:r>
            <a:endParaRPr lang="es-D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4896544"/>
          </a:xfrm>
        </p:spPr>
      </p:pic>
    </p:spTree>
    <p:extLst>
      <p:ext uri="{BB962C8B-B14F-4D97-AF65-F5344CB8AC3E}">
        <p14:creationId xmlns:p14="http://schemas.microsoft.com/office/powerpoint/2010/main" val="381013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DO" dirty="0" smtClean="0"/>
              <a:t>BUENA ADMINISTRADORA</a:t>
            </a:r>
            <a:endParaRPr lang="es-D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8352928" cy="4968552"/>
          </a:xfrm>
        </p:spPr>
      </p:pic>
    </p:spTree>
    <p:extLst>
      <p:ext uri="{BB962C8B-B14F-4D97-AF65-F5344CB8AC3E}">
        <p14:creationId xmlns:p14="http://schemas.microsoft.com/office/powerpoint/2010/main" val="119737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DO" dirty="0" smtClean="0"/>
              <a:t>LA MUJER SABIA EN GENEROSA</a:t>
            </a:r>
            <a:endParaRPr lang="es-D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208912" cy="5040560"/>
          </a:xfrm>
        </p:spPr>
      </p:pic>
    </p:spTree>
    <p:extLst>
      <p:ext uri="{BB962C8B-B14F-4D97-AF65-F5344CB8AC3E}">
        <p14:creationId xmlns:p14="http://schemas.microsoft.com/office/powerpoint/2010/main" val="141237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DO" dirty="0" smtClean="0"/>
              <a:t>LA MUJER SABIA TEME AL SEÑOR</a:t>
            </a:r>
            <a:endParaRPr lang="es-D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208912" cy="5112568"/>
          </a:xfrm>
        </p:spPr>
      </p:pic>
    </p:spTree>
    <p:extLst>
      <p:ext uri="{BB962C8B-B14F-4D97-AF65-F5344CB8AC3E}">
        <p14:creationId xmlns:p14="http://schemas.microsoft.com/office/powerpoint/2010/main" val="222443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DO" dirty="0" smtClean="0"/>
              <a:t>TRAE ORGULLO A SU MARIDO</a:t>
            </a:r>
            <a:endParaRPr lang="es-D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208912" cy="4968552"/>
          </a:xfrm>
        </p:spPr>
      </p:pic>
    </p:spTree>
    <p:extLst>
      <p:ext uri="{BB962C8B-B14F-4D97-AF65-F5344CB8AC3E}">
        <p14:creationId xmlns:p14="http://schemas.microsoft.com/office/powerpoint/2010/main" val="106256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DO" dirty="0" smtClean="0"/>
              <a:t>SE DESTACA POR SU BELLEZA INTERIOR</a:t>
            </a:r>
            <a:endParaRPr lang="es-D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8136904" cy="5040560"/>
          </a:xfrm>
        </p:spPr>
      </p:pic>
    </p:spTree>
    <p:extLst>
      <p:ext uri="{BB962C8B-B14F-4D97-AF65-F5344CB8AC3E}">
        <p14:creationId xmlns:p14="http://schemas.microsoft.com/office/powerpoint/2010/main" val="298850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2" y="-1279"/>
            <a:ext cx="9144000" cy="6858000"/>
          </a:xfrm>
          <a:prstGeom prst="rect">
            <a:avLst/>
          </a:prstGeom>
        </p:spPr>
      </p:pic>
      <p:sp>
        <p:nvSpPr>
          <p:cNvPr id="5" name="4 Doble onda"/>
          <p:cNvSpPr/>
          <p:nvPr/>
        </p:nvSpPr>
        <p:spPr>
          <a:xfrm>
            <a:off x="6300192" y="6525344"/>
            <a:ext cx="2448272" cy="332656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05187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s-DO" dirty="0" smtClean="0"/>
              <a:t>ES UNA BENDICION DE DIOS</a:t>
            </a:r>
            <a:endParaRPr lang="es-D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208912" cy="5040560"/>
          </a:xfrm>
        </p:spPr>
      </p:pic>
    </p:spTree>
    <p:extLst>
      <p:ext uri="{BB962C8B-B14F-4D97-AF65-F5344CB8AC3E}">
        <p14:creationId xmlns:p14="http://schemas.microsoft.com/office/powerpoint/2010/main" val="175107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DO" dirty="0" smtClean="0"/>
              <a:t>SE GANA SU ESPOSO INCRÉDULO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DO" dirty="0" smtClean="0"/>
              <a:t>«</a:t>
            </a:r>
            <a:r>
              <a:rPr lang="es-DO" dirty="0" smtClean="0">
                <a:solidFill>
                  <a:srgbClr val="FFC000"/>
                </a:solidFill>
              </a:rPr>
              <a:t>De </a:t>
            </a:r>
            <a:r>
              <a:rPr lang="es-DO" dirty="0">
                <a:solidFill>
                  <a:srgbClr val="FFC000"/>
                </a:solidFill>
              </a:rPr>
              <a:t>la misma manera</a:t>
            </a:r>
            <a:r>
              <a:rPr lang="es-DO" dirty="0"/>
              <a:t>, ustedes esposas, tienen que aceptar la autoridad de sus esposos. Entonces, aun cuando alguno de ellos </a:t>
            </a:r>
            <a:r>
              <a:rPr lang="es-DO" dirty="0" smtClean="0"/>
              <a:t>no le crea a la palabra de Dios, </a:t>
            </a:r>
            <a:r>
              <a:rPr lang="es-DO" dirty="0"/>
              <a:t>la vida recta de ustedes les hablará sin palabras. </a:t>
            </a:r>
            <a:r>
              <a:rPr lang="es-DO" dirty="0">
                <a:solidFill>
                  <a:srgbClr val="C00000"/>
                </a:solidFill>
              </a:rPr>
              <a:t>Ellos serán ganados </a:t>
            </a:r>
            <a:r>
              <a:rPr lang="es-DO" b="1" baseline="30000" dirty="0">
                <a:solidFill>
                  <a:srgbClr val="C00000"/>
                </a:solidFill>
              </a:rPr>
              <a:t> </a:t>
            </a:r>
            <a:r>
              <a:rPr lang="es-DO" dirty="0">
                <a:solidFill>
                  <a:srgbClr val="C00000"/>
                </a:solidFill>
              </a:rPr>
              <a:t>al observar la vida pura y la conducta respetuosa de ustedes</a:t>
            </a:r>
            <a:r>
              <a:rPr lang="es-DO" dirty="0" smtClean="0">
                <a:solidFill>
                  <a:srgbClr val="C00000"/>
                </a:solidFill>
              </a:rPr>
              <a:t>.</a:t>
            </a:r>
            <a:r>
              <a:rPr lang="es-DO" dirty="0" smtClean="0"/>
              <a:t>» (1 Pedro 3:1-2)</a:t>
            </a:r>
          </a:p>
          <a:p>
            <a:pPr marL="0" indent="0" algn="just">
              <a:buNone/>
            </a:pPr>
            <a:r>
              <a:rPr lang="es-DO" dirty="0" smtClean="0"/>
              <a:t>    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79374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9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131840" y="188640"/>
            <a:ext cx="48965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000" dirty="0" smtClean="0">
                <a:solidFill>
                  <a:srgbClr val="C00000"/>
                </a:solidFill>
              </a:rPr>
              <a:t>EL HOMBRE SABIO</a:t>
            </a:r>
            <a:endParaRPr lang="es-DO" sz="3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11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7413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1121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6" b="10746"/>
          <a:stretch>
            <a:fillRect/>
          </a:stretch>
        </p:blipFill>
        <p:spPr>
          <a:xfrm>
            <a:off x="3491880" y="609600"/>
            <a:ext cx="5256584" cy="497964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4581128"/>
            <a:ext cx="3383280" cy="914400"/>
          </a:xfrm>
        </p:spPr>
        <p:txBody>
          <a:bodyPr/>
          <a:lstStyle/>
          <a:p>
            <a:pPr algn="ctr"/>
            <a:r>
              <a:rPr lang="es-VE" dirty="0" smtClean="0">
                <a:solidFill>
                  <a:srgbClr val="FFFF00"/>
                </a:solidFill>
              </a:rPr>
              <a:t>LO QUE ESTO SIGNIFICA</a:t>
            </a:r>
            <a:endParaRPr lang="es-VE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type="body" sz="quarter" idx="14"/>
          </p:nvPr>
        </p:nvSpPr>
        <p:spPr>
          <a:xfrm>
            <a:off x="467544" y="5661248"/>
            <a:ext cx="7344816" cy="729952"/>
          </a:xfrm>
        </p:spPr>
        <p:txBody>
          <a:bodyPr>
            <a:noAutofit/>
          </a:bodyPr>
          <a:lstStyle/>
          <a:p>
            <a:r>
              <a:rPr lang="es-VE" sz="2800" dirty="0" smtClean="0">
                <a:solidFill>
                  <a:schemeClr val="bg1"/>
                </a:solidFill>
              </a:rPr>
              <a:t>Según Pedro, vivir sabiamente con las esposas incluye:   </a:t>
            </a:r>
            <a:r>
              <a:rPr lang="es-VE" sz="2800" dirty="0" smtClean="0">
                <a:solidFill>
                  <a:srgbClr val="FF0000"/>
                </a:solidFill>
              </a:rPr>
              <a:t>Darle honor </a:t>
            </a:r>
          </a:p>
        </p:txBody>
      </p:sp>
    </p:spTree>
    <p:extLst>
      <p:ext uri="{BB962C8B-B14F-4D97-AF65-F5344CB8AC3E}">
        <p14:creationId xmlns:p14="http://schemas.microsoft.com/office/powerpoint/2010/main" val="306438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VE" dirty="0" smtClean="0">
                <a:solidFill>
                  <a:srgbClr val="FF0000"/>
                </a:solidFill>
              </a:rPr>
              <a:t>SEA SABIO Y DELE HONOR A LA MUJER</a:t>
            </a:r>
            <a:endParaRPr lang="es-VE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VE" dirty="0" smtClean="0"/>
              <a:t>Colóquela en una posición donde nadie pueda tocarla porque usted la protege. Ella necesita y desea sentirse protegida. Es un vaso frágil!</a:t>
            </a:r>
          </a:p>
          <a:p>
            <a:pPr algn="just"/>
            <a:r>
              <a:rPr lang="es-VE" dirty="0" smtClean="0"/>
              <a:t>Sustituya la critica por el elogio. </a:t>
            </a:r>
            <a:r>
              <a:rPr lang="es-VE" b="1" u="sng" dirty="0" smtClean="0">
                <a:solidFill>
                  <a:srgbClr val="C00000"/>
                </a:solidFill>
              </a:rPr>
              <a:t>Ya no la critique más, sino acéptela como es.</a:t>
            </a:r>
          </a:p>
          <a:p>
            <a:pPr algn="just"/>
            <a:r>
              <a:rPr lang="es-VE" dirty="0" smtClean="0"/>
              <a:t>Elógiela frecuentemente. Esto le mandará un mensaje de que usted ha quitado la vista de las cosas negativas y se ha enfocado en lo positivo. Así sacará lo mejor de ella.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61731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r="3636"/>
          <a:stretch>
            <a:fillRect/>
          </a:stretch>
        </p:blipFill>
        <p:spPr>
          <a:xfrm>
            <a:off x="4139952" y="609600"/>
            <a:ext cx="4318248" cy="569972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DO" dirty="0" smtClean="0"/>
              <a:t>SEGUN  1PEDRO 3:7</a:t>
            </a:r>
            <a:endParaRPr lang="es-DO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4"/>
          </p:nvPr>
        </p:nvSpPr>
        <p:spPr>
          <a:xfrm>
            <a:off x="676656" y="1844824"/>
            <a:ext cx="3381375" cy="2974826"/>
          </a:xfrm>
        </p:spPr>
        <p:txBody>
          <a:bodyPr>
            <a:normAutofit/>
          </a:bodyPr>
          <a:lstStyle/>
          <a:p>
            <a:pPr algn="ctr"/>
            <a:r>
              <a:rPr lang="es-DO" sz="2400" dirty="0"/>
              <a:t>EL HOMBRE SABIO TRATA A SU ESPOSA COMO UN VASO FRAGIL</a:t>
            </a:r>
          </a:p>
        </p:txBody>
      </p:sp>
    </p:spTree>
    <p:extLst>
      <p:ext uri="{BB962C8B-B14F-4D97-AF65-F5344CB8AC3E}">
        <p14:creationId xmlns:p14="http://schemas.microsoft.com/office/powerpoint/2010/main" val="106190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2822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1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0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DO" sz="3400" dirty="0" smtClean="0"/>
              <a:t>PARA QUE TUS ORACIONES NO TENGAN ESTORBO</a:t>
            </a:r>
            <a:endParaRPr lang="es-DO" sz="3400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s-DO" dirty="0" smtClean="0"/>
              <a:t>Según 1 Pedro 3:7, Vivir con ellas sabiamente es tratarlas como a coherederas de la gracia de la vida.</a:t>
            </a:r>
          </a:p>
          <a:p>
            <a:pPr algn="just"/>
            <a:r>
              <a:rPr lang="es-DO" dirty="0" smtClean="0"/>
              <a:t>Esto significa que desde el punto de vista de la salvación, no hay diferencias entre el hombre y la mujer.</a:t>
            </a:r>
            <a:endParaRPr lang="es-DO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00808"/>
            <a:ext cx="4038600" cy="4464496"/>
          </a:xfrm>
        </p:spPr>
      </p:pic>
    </p:spTree>
    <p:extLst>
      <p:ext uri="{BB962C8B-B14F-4D97-AF65-F5344CB8AC3E}">
        <p14:creationId xmlns:p14="http://schemas.microsoft.com/office/powerpoint/2010/main" val="39172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s-DO" dirty="0" smtClean="0"/>
              <a:t> </a:t>
            </a:r>
            <a:endParaRPr lang="es-DO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1610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DO" dirty="0" smtClean="0"/>
              <a:t>EL HOMBRE SABIO TEME A DIOS</a:t>
            </a:r>
            <a:endParaRPr lang="es-DO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280920" cy="4896544"/>
          </a:xfrm>
        </p:spPr>
      </p:pic>
    </p:spTree>
    <p:extLst>
      <p:ext uri="{BB962C8B-B14F-4D97-AF65-F5344CB8AC3E}">
        <p14:creationId xmlns:p14="http://schemas.microsoft.com/office/powerpoint/2010/main" val="353039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dirty="0" smtClean="0"/>
              <a:t>ES SOBRIO Y VELA(1 Pedro 5:8)</a:t>
            </a:r>
            <a:endParaRPr lang="es-VE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VE" dirty="0" smtClean="0"/>
              <a:t>Se mantiene atento a los estados cambiantes de su esposa.</a:t>
            </a:r>
          </a:p>
          <a:p>
            <a:pPr algn="just"/>
            <a:r>
              <a:rPr lang="es-VE" dirty="0" smtClean="0"/>
              <a:t>Esta pendiente de su vida espiritual.</a:t>
            </a:r>
          </a:p>
          <a:p>
            <a:pPr algn="just"/>
            <a:r>
              <a:rPr lang="es-VE" dirty="0" smtClean="0"/>
              <a:t>Ora por ella todos los días y pide a Dios sabiduría para amarla y comprenderla.</a:t>
            </a:r>
            <a:endParaRPr lang="es-VE" dirty="0"/>
          </a:p>
        </p:txBody>
      </p:sp>
      <p:pic>
        <p:nvPicPr>
          <p:cNvPr id="7" name="6 Marcador de contenido" descr="pareja orand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772816"/>
            <a:ext cx="3672408" cy="4104455"/>
          </a:xfrm>
        </p:spPr>
      </p:pic>
    </p:spTree>
    <p:extLst>
      <p:ext uri="{BB962C8B-B14F-4D97-AF65-F5344CB8AC3E}">
        <p14:creationId xmlns:p14="http://schemas.microsoft.com/office/powerpoint/2010/main" val="145842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DO" sz="3400" dirty="0" smtClean="0"/>
              <a:t>EL ESPOSO SABIO ES BUEN ADMINISTRADOR</a:t>
            </a:r>
            <a:endParaRPr lang="es-DO" sz="34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280920" cy="5112568"/>
          </a:xfrm>
        </p:spPr>
      </p:pic>
    </p:spTree>
    <p:extLst>
      <p:ext uri="{BB962C8B-B14F-4D97-AF65-F5344CB8AC3E}">
        <p14:creationId xmlns:p14="http://schemas.microsoft.com/office/powerpoint/2010/main" val="2943567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DO" dirty="0" smtClean="0"/>
              <a:t>EL MARIDO SABIO SABE USAR LAS PALABRAS</a:t>
            </a:r>
            <a:endParaRPr lang="es-DO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00200"/>
            <a:ext cx="8136904" cy="4709120"/>
          </a:xfrm>
        </p:spPr>
      </p:pic>
    </p:spTree>
    <p:extLst>
      <p:ext uri="{BB962C8B-B14F-4D97-AF65-F5344CB8AC3E}">
        <p14:creationId xmlns:p14="http://schemas.microsoft.com/office/powerpoint/2010/main" val="179078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DO" sz="3400" dirty="0" smtClean="0"/>
              <a:t>EL MARIDO SABIO EVITA LA ADULTERA</a:t>
            </a:r>
            <a:endParaRPr lang="es-DO" sz="34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8136904" cy="4968552"/>
          </a:xfrm>
        </p:spPr>
      </p:pic>
    </p:spTree>
    <p:extLst>
      <p:ext uri="{BB962C8B-B14F-4D97-AF65-F5344CB8AC3E}">
        <p14:creationId xmlns:p14="http://schemas.microsoft.com/office/powerpoint/2010/main" val="385916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DO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ADVERTENCIA CONTRA EL ADULTERIO</a:t>
            </a:r>
            <a:endParaRPr lang="es-DO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DO" dirty="0" smtClean="0"/>
              <a:t>«</a:t>
            </a:r>
            <a:r>
              <a:rPr lang="es-DO" dirty="0" smtClean="0">
                <a:solidFill>
                  <a:schemeClr val="bg1">
                    <a:lumMod val="95000"/>
                  </a:schemeClr>
                </a:solidFill>
              </a:rPr>
              <a:t>porque </a:t>
            </a:r>
            <a:r>
              <a:rPr lang="es-DO" dirty="0">
                <a:solidFill>
                  <a:schemeClr val="bg1">
                    <a:lumMod val="95000"/>
                  </a:schemeClr>
                </a:solidFill>
              </a:rPr>
              <a:t>la ramera pretende del hombre sólo un bocado de pan, pero </a:t>
            </a:r>
            <a:r>
              <a:rPr lang="es-DO" b="1" dirty="0">
                <a:solidFill>
                  <a:srgbClr val="FFC000"/>
                </a:solidFill>
              </a:rPr>
              <a:t>la adúltera </a:t>
            </a:r>
            <a:r>
              <a:rPr lang="es-DO" b="1" dirty="0" smtClean="0">
                <a:solidFill>
                  <a:srgbClr val="FFC000"/>
                </a:solidFill>
              </a:rPr>
              <a:t>anda </a:t>
            </a:r>
            <a:r>
              <a:rPr lang="es-DO" b="1" dirty="0">
                <a:solidFill>
                  <a:srgbClr val="FFC000"/>
                </a:solidFill>
              </a:rPr>
              <a:t>tras tu misma vida</a:t>
            </a:r>
            <a:r>
              <a:rPr lang="es-DO" dirty="0" smtClean="0">
                <a:solidFill>
                  <a:srgbClr val="FFC000"/>
                </a:solidFill>
              </a:rPr>
              <a:t>.</a:t>
            </a:r>
            <a:r>
              <a:rPr lang="es-DO" dirty="0" smtClean="0"/>
              <a:t> </a:t>
            </a:r>
            <a:r>
              <a:rPr lang="es-DO" dirty="0" smtClean="0">
                <a:solidFill>
                  <a:schemeClr val="bg1">
                    <a:lumMod val="95000"/>
                  </a:schemeClr>
                </a:solidFill>
              </a:rPr>
              <a:t>¿</a:t>
            </a:r>
            <a:r>
              <a:rPr lang="es-DO" dirty="0">
                <a:solidFill>
                  <a:schemeClr val="bg1">
                    <a:lumMod val="95000"/>
                  </a:schemeClr>
                </a:solidFill>
              </a:rPr>
              <a:t>Puede alguien echarse fuego en el </a:t>
            </a:r>
            <a:r>
              <a:rPr lang="es-DO" dirty="0" smtClean="0">
                <a:solidFill>
                  <a:schemeClr val="bg1">
                    <a:lumMod val="95000"/>
                  </a:schemeClr>
                </a:solidFill>
              </a:rPr>
              <a:t>pecho sin </a:t>
            </a:r>
            <a:r>
              <a:rPr lang="es-DO" dirty="0">
                <a:solidFill>
                  <a:schemeClr val="bg1">
                    <a:lumMod val="95000"/>
                  </a:schemeClr>
                </a:solidFill>
              </a:rPr>
              <a:t>quemarse la </a:t>
            </a:r>
            <a:r>
              <a:rPr lang="es-DO" dirty="0" smtClean="0">
                <a:solidFill>
                  <a:schemeClr val="bg1">
                    <a:lumMod val="95000"/>
                  </a:schemeClr>
                </a:solidFill>
              </a:rPr>
              <a:t>ropa? </a:t>
            </a:r>
            <a:r>
              <a:rPr lang="es-DO" b="1" baseline="30000" dirty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es-DO" dirty="0">
                <a:solidFill>
                  <a:schemeClr val="bg1">
                    <a:lumMod val="95000"/>
                  </a:schemeClr>
                </a:solidFill>
              </a:rPr>
              <a:t>¿Caminar sobre las </a:t>
            </a:r>
            <a:r>
              <a:rPr lang="es-DO" dirty="0" smtClean="0">
                <a:solidFill>
                  <a:schemeClr val="bg1">
                    <a:lumMod val="95000"/>
                  </a:schemeClr>
                </a:solidFill>
              </a:rPr>
              <a:t>brasas sin </a:t>
            </a:r>
            <a:r>
              <a:rPr lang="es-DO" dirty="0">
                <a:solidFill>
                  <a:schemeClr val="bg1">
                    <a:lumMod val="95000"/>
                  </a:schemeClr>
                </a:solidFill>
              </a:rPr>
              <a:t>quemarse los pies</a:t>
            </a:r>
            <a:r>
              <a:rPr lang="es-DO" dirty="0" smtClean="0">
                <a:solidFill>
                  <a:schemeClr val="bg1">
                    <a:lumMod val="95000"/>
                  </a:schemeClr>
                </a:solidFill>
              </a:rPr>
              <a:t>? </a:t>
            </a:r>
            <a:r>
              <a:rPr lang="es-DO" b="1" baseline="30000" dirty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es-DO" dirty="0">
                <a:solidFill>
                  <a:schemeClr val="bg1">
                    <a:lumMod val="95000"/>
                  </a:schemeClr>
                </a:solidFill>
              </a:rPr>
              <a:t>Pues lo mismo sucede con quien se acuesta con la mujer de otro</a:t>
            </a:r>
            <a:r>
              <a:rPr lang="es-DO" dirty="0" smtClean="0"/>
              <a:t>, </a:t>
            </a:r>
            <a:r>
              <a:rPr lang="es-DO" b="1" dirty="0" smtClean="0">
                <a:solidFill>
                  <a:srgbClr val="FFFF00"/>
                </a:solidFill>
              </a:rPr>
              <a:t>no </a:t>
            </a:r>
            <a:r>
              <a:rPr lang="es-DO" b="1" dirty="0">
                <a:solidFill>
                  <a:srgbClr val="FFFF00"/>
                </a:solidFill>
              </a:rPr>
              <a:t>se librará de sufrir las consecuencias</a:t>
            </a:r>
            <a:r>
              <a:rPr lang="es-DO" dirty="0" smtClean="0"/>
              <a:t>.» (Proverbios 6:26-29)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23963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8640"/>
            <a:ext cx="8229600" cy="633670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790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DO" dirty="0" smtClean="0"/>
              <a:t>CARACTERISTICAS DE LA MUJER NECIA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DO" dirty="0" smtClean="0"/>
              <a:t>Lo de su marido es de ella y lo de ella es de ella.</a:t>
            </a:r>
          </a:p>
          <a:p>
            <a:pPr algn="just"/>
            <a:r>
              <a:rPr lang="es-DO" dirty="0" smtClean="0"/>
              <a:t>La familia de su esposo no es su familia.</a:t>
            </a:r>
          </a:p>
          <a:p>
            <a:pPr algn="just"/>
            <a:r>
              <a:rPr lang="es-DO" dirty="0" smtClean="0"/>
              <a:t>Su esposo es un incompetente y siempre está equivocado hasta cuando se está callado.</a:t>
            </a:r>
          </a:p>
          <a:p>
            <a:pPr algn="just"/>
            <a:r>
              <a:rPr lang="es-DO" dirty="0" smtClean="0"/>
              <a:t>La mujer necia descalifica a su marido, lo critica en publico, lo empequeñece y nada de lo que hace le satisface.</a:t>
            </a:r>
          </a:p>
          <a:p>
            <a:pPr algn="just"/>
            <a:r>
              <a:rPr lang="es-DO" dirty="0" smtClean="0"/>
              <a:t>Cuestiona su autoridad y lo hace sufrir sus reproches si se equivoca en algo o no lo hace como ella quiere.</a:t>
            </a:r>
          </a:p>
          <a:p>
            <a:pPr algn="just"/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5368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DO" dirty="0" smtClean="0"/>
              <a:t>LA MUJER SABIA 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DO" b="1" dirty="0" smtClean="0"/>
              <a:t>«</a:t>
            </a:r>
            <a:r>
              <a:rPr lang="es-DO" dirty="0" smtClean="0"/>
              <a:t>¿</a:t>
            </a:r>
            <a:r>
              <a:rPr lang="es-DO" b="1" dirty="0">
                <a:solidFill>
                  <a:srgbClr val="C00000"/>
                </a:solidFill>
              </a:rPr>
              <a:t>De dónde, pues, viene la sabiduría</a:t>
            </a:r>
            <a:r>
              <a:rPr lang="es-DO" dirty="0"/>
              <a:t>? </a:t>
            </a:r>
            <a:r>
              <a:rPr lang="es-DO" b="1" dirty="0">
                <a:solidFill>
                  <a:srgbClr val="0000FF"/>
                </a:solidFill>
              </a:rPr>
              <a:t>¿Y dónde está el lugar de la inteligencia</a:t>
            </a:r>
            <a:r>
              <a:rPr lang="es-DO" dirty="0" smtClean="0"/>
              <a:t>?» (Job 28:20)</a:t>
            </a:r>
          </a:p>
          <a:p>
            <a:pPr algn="just"/>
            <a:r>
              <a:rPr lang="es-DO" dirty="0" smtClean="0"/>
              <a:t>«</a:t>
            </a:r>
            <a:r>
              <a:rPr lang="es-DO" b="1" dirty="0" smtClean="0">
                <a:solidFill>
                  <a:schemeClr val="accent6">
                    <a:lumMod val="75000"/>
                  </a:schemeClr>
                </a:solidFill>
              </a:rPr>
              <a:t>He </a:t>
            </a:r>
            <a:r>
              <a:rPr lang="es-DO" b="1" dirty="0">
                <a:solidFill>
                  <a:schemeClr val="accent6">
                    <a:lumMod val="75000"/>
                  </a:schemeClr>
                </a:solidFill>
              </a:rPr>
              <a:t>aquí que el temor del Señor es la sabiduría</a:t>
            </a:r>
            <a:r>
              <a:rPr lang="es-DO" dirty="0"/>
              <a:t>, Y el apartarse del mal la inteligencia</a:t>
            </a:r>
            <a:r>
              <a:rPr lang="es-DO" dirty="0" smtClean="0"/>
              <a:t>.» (Job 28:28)</a:t>
            </a:r>
          </a:p>
          <a:p>
            <a:pPr algn="just"/>
            <a:r>
              <a:rPr lang="es-DO" dirty="0" smtClean="0"/>
              <a:t>«El </a:t>
            </a:r>
            <a:r>
              <a:rPr lang="es-DO" dirty="0"/>
              <a:t>sabio teme y se aparta del mal, pero el necio es arrogante y descuidado</a:t>
            </a:r>
            <a:r>
              <a:rPr lang="es-DO" dirty="0" smtClean="0"/>
              <a:t>.» (Proverbios 14:16)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2878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DO" dirty="0" smtClean="0"/>
              <a:t>LA MUJER NECIA LE INTERESA MAS LA APARIENCIA EXTERIOR</a:t>
            </a:r>
            <a:endParaRPr lang="es-DO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8424936" cy="4824536"/>
          </a:xfrm>
        </p:spPr>
      </p:pic>
    </p:spTree>
    <p:extLst>
      <p:ext uri="{BB962C8B-B14F-4D97-AF65-F5344CB8AC3E}">
        <p14:creationId xmlns:p14="http://schemas.microsoft.com/office/powerpoint/2010/main" val="364606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07504" y="116632"/>
            <a:ext cx="47525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2600" dirty="0">
                <a:solidFill>
                  <a:srgbClr val="FFFF00"/>
                </a:solidFill>
              </a:rPr>
              <a:t>La mujer virtuosa es corona de su marido, pero la mala es como carcoma en sus huesos</a:t>
            </a:r>
            <a:r>
              <a:rPr lang="es-DO" sz="2600" dirty="0" smtClean="0"/>
              <a:t>. (Proverbios 12:4)</a:t>
            </a:r>
            <a:endParaRPr lang="es-DO" sz="2600" dirty="0"/>
          </a:p>
        </p:txBody>
      </p:sp>
    </p:spTree>
    <p:extLst>
      <p:ext uri="{BB962C8B-B14F-4D97-AF65-F5344CB8AC3E}">
        <p14:creationId xmlns:p14="http://schemas.microsoft.com/office/powerpoint/2010/main" val="134486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CARACTERISTICAS DE LA NECIA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DO" dirty="0" smtClean="0"/>
              <a:t>«Le abre los ojos» a su marido. Lo enemista con sus viejos amigos, lo saca de su ambiente y lo hace infeliz.</a:t>
            </a:r>
          </a:p>
          <a:p>
            <a:pPr algn="just"/>
            <a:r>
              <a:rPr lang="es-VE" dirty="0" smtClean="0"/>
              <a:t>«</a:t>
            </a:r>
            <a:r>
              <a:rPr lang="es-DO" dirty="0">
                <a:solidFill>
                  <a:srgbClr val="FF0000"/>
                </a:solidFill>
              </a:rPr>
              <a:t>La mujer necia es </a:t>
            </a:r>
            <a:r>
              <a:rPr lang="es-DO" dirty="0" smtClean="0">
                <a:solidFill>
                  <a:srgbClr val="FF0000"/>
                </a:solidFill>
              </a:rPr>
              <a:t>escandalosa</a:t>
            </a:r>
            <a:r>
              <a:rPr lang="es-DO" dirty="0" smtClean="0"/>
              <a:t>,</a:t>
            </a:r>
            <a:r>
              <a:rPr lang="es-VE" dirty="0" smtClean="0">
                <a:solidFill>
                  <a:srgbClr val="C00000"/>
                </a:solidFill>
              </a:rPr>
              <a:t> </a:t>
            </a:r>
            <a:r>
              <a:rPr lang="es-VE" i="1" dirty="0" smtClean="0">
                <a:solidFill>
                  <a:srgbClr val="C00000"/>
                </a:solidFill>
              </a:rPr>
              <a:t>es</a:t>
            </a:r>
            <a:r>
              <a:rPr lang="es-VE" dirty="0" smtClean="0">
                <a:solidFill>
                  <a:srgbClr val="C00000"/>
                </a:solidFill>
              </a:rPr>
              <a:t> simple e ignorante</a:t>
            </a:r>
            <a:r>
              <a:rPr lang="es-VE" dirty="0" smtClean="0"/>
              <a:t>.» (Proverbios 9:13).</a:t>
            </a:r>
          </a:p>
          <a:p>
            <a:pPr algn="just"/>
            <a:r>
              <a:rPr lang="es-DO" dirty="0" smtClean="0"/>
              <a:t>«Una </a:t>
            </a:r>
            <a:r>
              <a:rPr lang="es-DO" dirty="0"/>
              <a:t>esposa que busca pleitos es tan molesta como una gotera continua en un día de lluvia</a:t>
            </a:r>
            <a:r>
              <a:rPr lang="es-DO" dirty="0" smtClean="0"/>
              <a:t>.» </a:t>
            </a:r>
            <a:r>
              <a:rPr lang="es-VE" dirty="0" smtClean="0"/>
              <a:t>(Prov. 27:15)</a:t>
            </a:r>
          </a:p>
          <a:p>
            <a:pPr algn="just"/>
            <a:endParaRPr lang="es-VE" dirty="0" smtClean="0"/>
          </a:p>
          <a:p>
            <a:pPr algn="just"/>
            <a:endParaRPr lang="es-DO" dirty="0" smtClean="0"/>
          </a:p>
        </p:txBody>
      </p:sp>
    </p:spTree>
    <p:extLst>
      <p:ext uri="{BB962C8B-B14F-4D97-AF65-F5344CB8AC3E}">
        <p14:creationId xmlns:p14="http://schemas.microsoft.com/office/powerpoint/2010/main" val="77072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6" y="0"/>
            <a:ext cx="914400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724128" y="0"/>
            <a:ext cx="28803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2800" b="1" dirty="0">
                <a:solidFill>
                  <a:schemeClr val="accent2">
                    <a:lumMod val="75000"/>
                  </a:schemeClr>
                </a:solidFill>
              </a:rPr>
              <a:t>Como gotera constante en día lluvioso es la mujer que </a:t>
            </a:r>
            <a:r>
              <a:rPr lang="es-DO" sz="2800" b="1" dirty="0" smtClean="0">
                <a:solidFill>
                  <a:schemeClr val="accent2">
                    <a:lumMod val="75000"/>
                  </a:schemeClr>
                </a:solidFill>
              </a:rPr>
              <a:t>por todo pelea. </a:t>
            </a:r>
            <a:r>
              <a:rPr lang="es-DO" sz="2800" b="1" dirty="0" smtClean="0"/>
              <a:t>(Prov. 27:15)</a:t>
            </a:r>
            <a:endParaRPr lang="es-DO" sz="2800" b="1" dirty="0"/>
          </a:p>
        </p:txBody>
      </p:sp>
    </p:spTree>
    <p:extLst>
      <p:ext uri="{BB962C8B-B14F-4D97-AF65-F5344CB8AC3E}">
        <p14:creationId xmlns:p14="http://schemas.microsoft.com/office/powerpoint/2010/main" val="7771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sz="4000" dirty="0" smtClean="0"/>
              <a:t>UN CAMPO DE BATALLA EN LA CASA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DO" sz="2800" dirty="0" smtClean="0"/>
              <a:t>Los hombres que viven con mujeres peleonas o que le faltan el respeto, sufren mucho de hipertensión, Problemas nerviosos y diabetes. </a:t>
            </a:r>
          </a:p>
          <a:p>
            <a:pPr algn="just"/>
            <a:r>
              <a:rPr lang="es-DO" sz="2800" dirty="0" smtClean="0"/>
              <a:t>Están en un dilema. Si sienten que la situación se sale de su control y está en juego su hombría, podrían recurrir a la violencia para dejar claro quien es el hombre  y entonces ser </a:t>
            </a:r>
            <a:r>
              <a:rPr lang="es-DO" sz="2800" dirty="0" smtClean="0">
                <a:solidFill>
                  <a:srgbClr val="C00000"/>
                </a:solidFill>
              </a:rPr>
              <a:t>acusados de machismo</a:t>
            </a:r>
            <a:r>
              <a:rPr lang="es-DO" sz="2800" dirty="0" smtClean="0"/>
              <a:t>.</a:t>
            </a:r>
          </a:p>
          <a:p>
            <a:pPr algn="just"/>
            <a:r>
              <a:rPr lang="es-DO" sz="2800" dirty="0" smtClean="0"/>
              <a:t>Podría quedarse callado y aguantar la humillación, en cuyo caso podría </a:t>
            </a:r>
            <a:r>
              <a:rPr lang="es-DO" sz="2800" dirty="0" smtClean="0">
                <a:solidFill>
                  <a:srgbClr val="FF33CC"/>
                </a:solidFill>
              </a:rPr>
              <a:t>ser tildado de poco hombre</a:t>
            </a:r>
            <a:r>
              <a:rPr lang="es-DO" sz="2800" dirty="0" smtClean="0"/>
              <a:t>.</a:t>
            </a:r>
            <a:endParaRPr lang="es-VE" sz="2800" dirty="0" smtClean="0"/>
          </a:p>
          <a:p>
            <a:endParaRPr lang="es-VE" dirty="0" smtClean="0"/>
          </a:p>
        </p:txBody>
      </p:sp>
    </p:spTree>
    <p:extLst>
      <p:ext uri="{BB962C8B-B14F-4D97-AF65-F5344CB8AC3E}">
        <p14:creationId xmlns:p14="http://schemas.microsoft.com/office/powerpoint/2010/main" val="48004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6" y="0"/>
            <a:ext cx="9121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4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9"/>
            <a:ext cx="9144000" cy="687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3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CARACTERISTICAS DE LA NECIA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DO" dirty="0" smtClean="0"/>
              <a:t>Ama a su esposo condicionalmente. </a:t>
            </a:r>
          </a:p>
          <a:p>
            <a:pPr algn="just"/>
            <a:r>
              <a:rPr lang="es-DO" dirty="0" smtClean="0"/>
              <a:t>Lo incentiva a conseguir cosas para sentirse aceptado, aun cuando van en contra de su voluntad o violan sus principios.</a:t>
            </a:r>
          </a:p>
          <a:p>
            <a:pPr algn="just"/>
            <a:r>
              <a:rPr lang="es-DO" dirty="0" smtClean="0"/>
              <a:t>«Nadie se entregó de tal manera a hacer el mal como </a:t>
            </a:r>
            <a:r>
              <a:rPr lang="es-DO" dirty="0" err="1" smtClean="0"/>
              <a:t>Acab</a:t>
            </a:r>
            <a:r>
              <a:rPr lang="es-DO" dirty="0" smtClean="0"/>
              <a:t>, porque Jezabel, </a:t>
            </a:r>
            <a:r>
              <a:rPr lang="es-DO" dirty="0" smtClean="0">
                <a:solidFill>
                  <a:srgbClr val="FF0000"/>
                </a:solidFill>
              </a:rPr>
              <a:t>su esposa, lo incitaba a que cometiera toda suerte de perversidades</a:t>
            </a:r>
            <a:r>
              <a:rPr lang="es-DO" dirty="0" smtClean="0"/>
              <a:t>.» (1 Reyes 21:25)</a:t>
            </a:r>
          </a:p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410208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7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683568" y="620688"/>
            <a:ext cx="7546032" cy="56886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es-DO" b="1" baseline="30000" dirty="0"/>
              <a:t> </a:t>
            </a:r>
            <a:r>
              <a:rPr lang="es-DO" dirty="0"/>
              <a:t>Entonces ella le dijo: </a:t>
            </a:r>
            <a:r>
              <a:rPr lang="es-DO" dirty="0">
                <a:solidFill>
                  <a:srgbClr val="FF0000"/>
                </a:solidFill>
              </a:rPr>
              <a:t>«¿Cómo puedes decir que me amas, si no confías en mí</a:t>
            </a:r>
            <a:r>
              <a:rPr lang="es-DO" dirty="0"/>
              <a:t>? Ya van tres veces que te burlas de mí, y aún no me has dicho el secreto de tu tremenda fuerza</a:t>
            </a:r>
            <a:r>
              <a:rPr lang="es-DO" dirty="0" smtClean="0"/>
              <a:t>». </a:t>
            </a:r>
            <a:r>
              <a:rPr lang="es-DO" b="1" baseline="30000" dirty="0" smtClean="0"/>
              <a:t>16</a:t>
            </a:r>
            <a:r>
              <a:rPr lang="es-DO" b="1" baseline="30000" dirty="0"/>
              <a:t> </a:t>
            </a:r>
            <a:r>
              <a:rPr lang="es-DO" dirty="0">
                <a:solidFill>
                  <a:srgbClr val="0000FF"/>
                </a:solidFill>
              </a:rPr>
              <a:t>Como todos los días lo presionaba con sus palabras, y lo acosaba hasta hacerlo sentirse harto de la vida</a:t>
            </a:r>
            <a:r>
              <a:rPr lang="es-DO" dirty="0"/>
              <a:t>, </a:t>
            </a:r>
            <a:r>
              <a:rPr lang="es-DO" b="1" baseline="30000" dirty="0"/>
              <a:t> </a:t>
            </a:r>
            <a:r>
              <a:rPr lang="es-DO" b="1" dirty="0">
                <a:solidFill>
                  <a:schemeClr val="accent2">
                    <a:lumMod val="75000"/>
                  </a:schemeClr>
                </a:solidFill>
              </a:rPr>
              <a:t>al fin se lo dijo todo</a:t>
            </a:r>
            <a:r>
              <a:rPr lang="es-DO" dirty="0"/>
              <a:t>. «Nunca ha pasado navaja sobre mi cabeza —le explicó—, porque soy nazareo, consagrado a Dios desde antes de nacer. Si se me afeitara la cabeza, perdería mi fuerza, y llegaría a ser tan débil como cualquier otro hombre</a:t>
            </a:r>
            <a:r>
              <a:rPr lang="es-DO" dirty="0" smtClean="0"/>
              <a:t>». (Jueces 16:16-17)</a:t>
            </a:r>
            <a:endParaRPr lang="es-DO" dirty="0"/>
          </a:p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0205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" y="0"/>
            <a:ext cx="9134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1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7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DO" dirty="0" smtClean="0"/>
              <a:t>SE BUSCA MALAS COMPAÑIAS</a:t>
            </a:r>
            <a:endParaRPr lang="es-DO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00200"/>
            <a:ext cx="8280920" cy="4997152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0"/>
            <a:ext cx="183569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0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DO" dirty="0" smtClean="0"/>
              <a:t>CARACTERISTICAS DEL HOMBRE NECIO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DO" dirty="0" smtClean="0"/>
              <a:t>Confunde cabeza con dictador. </a:t>
            </a:r>
          </a:p>
          <a:p>
            <a:pPr algn="just"/>
            <a:r>
              <a:rPr lang="es-DO" dirty="0" smtClean="0"/>
              <a:t>Es cierto que la Biblia enseña que el marido es cabeza de la mujer (Efesios 5:23), pero mas que un privilegio del cual aprovecharse, esto es una responsabilidad enorme una oportunidad para servir a su familia.</a:t>
            </a:r>
          </a:p>
          <a:p>
            <a:pPr algn="just"/>
            <a:r>
              <a:rPr lang="es-DO" dirty="0" smtClean="0"/>
              <a:t>El marido necio estropea esa oportunidad, al comportarse de manera machista.</a:t>
            </a:r>
          </a:p>
          <a:p>
            <a:pPr algn="just"/>
            <a:endParaRPr lang="es-DO" dirty="0" smtClean="0"/>
          </a:p>
        </p:txBody>
      </p:sp>
    </p:spTree>
    <p:extLst>
      <p:ext uri="{BB962C8B-B14F-4D97-AF65-F5344CB8AC3E}">
        <p14:creationId xmlns:p14="http://schemas.microsoft.com/office/powerpoint/2010/main" val="3873893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7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EL NECIO Y EL MACHISMO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DO" dirty="0" smtClean="0"/>
              <a:t>No consulta a su esposa, especialmente en las decisiones importantes.</a:t>
            </a:r>
          </a:p>
          <a:p>
            <a:pPr algn="just"/>
            <a:r>
              <a:rPr lang="es-DO" dirty="0" smtClean="0"/>
              <a:t>A veces ni siquiera la deja que opine.</a:t>
            </a:r>
          </a:p>
          <a:p>
            <a:pPr algn="just"/>
            <a:r>
              <a:rPr lang="es-DO" dirty="0" smtClean="0"/>
              <a:t>Es un cero a la izquierda cuando se habla de tareas domesticas o cuando se trata de ayudar con los niños.</a:t>
            </a:r>
          </a:p>
          <a:p>
            <a:pPr algn="just"/>
            <a:r>
              <a:rPr lang="es-DO" dirty="0" smtClean="0"/>
              <a:t>Hace sentir a su esposa como un accesorio o como una ciudadana de segunda.</a:t>
            </a:r>
          </a:p>
          <a:p>
            <a:pPr algn="just"/>
            <a:r>
              <a:rPr lang="es-DO" dirty="0" smtClean="0"/>
              <a:t>Usa su autoridad para imponerse, sin considerar los deseos de su esposa.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49519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4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856984" cy="662473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817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EL NECIO COMO CABEZA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DO" dirty="0"/>
              <a:t>No entiende que su verdadero papel en la casa es de sacrificarse y no de que le sirvan</a:t>
            </a:r>
            <a:r>
              <a:rPr lang="es-DO" dirty="0" smtClean="0"/>
              <a:t>.</a:t>
            </a:r>
          </a:p>
          <a:p>
            <a:pPr algn="just"/>
            <a:r>
              <a:rPr lang="es-DO" dirty="0" smtClean="0"/>
              <a:t>Cuando un hombre necio es cabeza de la casa, todos sentirán que llevan una pesada carga.</a:t>
            </a:r>
          </a:p>
          <a:p>
            <a:pPr algn="just"/>
            <a:r>
              <a:rPr lang="es-DO" dirty="0" smtClean="0"/>
              <a:t>Como vimos en el texto anterior,  el modelo para el marido es Cristo.</a:t>
            </a:r>
          </a:p>
          <a:p>
            <a:pPr algn="just"/>
            <a:r>
              <a:rPr lang="es-DO" dirty="0" smtClean="0"/>
              <a:t>La forma como Cristo trata a su iglesia es la medida de como el hombre debe tratar a su esposa y su familia.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27167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EFESIOS 5:25-28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DO" dirty="0" smtClean="0"/>
              <a:t>«Maridos</a:t>
            </a:r>
            <a:r>
              <a:rPr lang="es-DO" dirty="0"/>
              <a:t>, amad a vuestras mujeres, </a:t>
            </a:r>
            <a:r>
              <a:rPr lang="es-DO" b="1" dirty="0">
                <a:solidFill>
                  <a:srgbClr val="7030A0"/>
                </a:solidFill>
              </a:rPr>
              <a:t>así como Cristo amó a la iglesia, y se entregó a sí mismo por ella</a:t>
            </a:r>
            <a:r>
              <a:rPr lang="es-DO" b="1" dirty="0" smtClean="0">
                <a:solidFill>
                  <a:srgbClr val="7030A0"/>
                </a:solidFill>
              </a:rPr>
              <a:t>,</a:t>
            </a:r>
            <a:r>
              <a:rPr lang="es-DO" dirty="0" smtClean="0"/>
              <a:t> </a:t>
            </a:r>
            <a:r>
              <a:rPr lang="es-DO" b="1" baseline="30000" dirty="0"/>
              <a:t> </a:t>
            </a:r>
            <a:r>
              <a:rPr lang="es-DO" dirty="0"/>
              <a:t>para santificarla, habiéndola purificado en el lavamiento del agua por la palabra</a:t>
            </a:r>
            <a:r>
              <a:rPr lang="es-DO" dirty="0" smtClean="0"/>
              <a:t>, </a:t>
            </a:r>
            <a:r>
              <a:rPr lang="es-DO" b="1" baseline="30000" dirty="0"/>
              <a:t> </a:t>
            </a:r>
            <a:r>
              <a:rPr lang="es-DO" dirty="0"/>
              <a:t>a fin de presentársela a sí mismo, una iglesia gloriosa, que no tuviese mancha ni arruga ni cosa semejante, sino que fuese santa y sin mancha</a:t>
            </a:r>
            <a:r>
              <a:rPr lang="es-DO" dirty="0" smtClean="0"/>
              <a:t>. </a:t>
            </a:r>
            <a:r>
              <a:rPr lang="es-DO" b="1" baseline="30000" dirty="0"/>
              <a:t> </a:t>
            </a:r>
            <a:r>
              <a:rPr lang="es-DO" dirty="0">
                <a:solidFill>
                  <a:srgbClr val="FF0000"/>
                </a:solidFill>
              </a:rPr>
              <a:t>Así también los maridos deben amar a sus mujeres como a sus mismos cuerpos</a:t>
            </a:r>
            <a:r>
              <a:rPr lang="es-DO" dirty="0"/>
              <a:t>. El que ama a su mujer, a sí mismo se ama</a:t>
            </a:r>
            <a:r>
              <a:rPr lang="es-DO" dirty="0" smtClean="0"/>
              <a:t>.»</a:t>
            </a:r>
            <a:endParaRPr lang="es-DO" dirty="0"/>
          </a:p>
          <a:p>
            <a:pPr algn="just"/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73992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EL NECIO ES NEGLIGENTE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DO" dirty="0"/>
              <a:t>Descuida la vida espiritual y las finanzas de la </a:t>
            </a:r>
            <a:r>
              <a:rPr lang="es-DO" dirty="0" smtClean="0"/>
              <a:t>familia.</a:t>
            </a:r>
          </a:p>
          <a:p>
            <a:pPr algn="just"/>
            <a:r>
              <a:rPr lang="es-DO" dirty="0" smtClean="0"/>
              <a:t>Vivimos en el tiempo en que las mujeres estudian y trabajan en la calle y muchas veces están mejor preparadas que los hombres.</a:t>
            </a:r>
          </a:p>
          <a:p>
            <a:pPr algn="just"/>
            <a:r>
              <a:rPr lang="es-DO" dirty="0" smtClean="0"/>
              <a:t>Eso algunos hombre lo aprovechan para relajarse y olvidar su responsabilidad de suplir para las necesidades básicas de la casa.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65477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5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890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040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1000"/>
            <a:ext cx="8496944" cy="6096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604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2754"/>
            <a:ext cx="9252520" cy="684524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DO" dirty="0" smtClean="0"/>
              <a:t>EL NECIO SOLO PIENSA EN SI MISMO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DO" dirty="0"/>
              <a:t>Olvida que su esposa necesita ser tratada como un ser especial y que debe asignarle un valor único para que ella florezca.</a:t>
            </a:r>
          </a:p>
          <a:p>
            <a:pPr algn="just"/>
            <a:r>
              <a:rPr lang="es-VE" dirty="0"/>
              <a:t>Ella teme que no la quieran y teme defraudar.</a:t>
            </a:r>
          </a:p>
          <a:p>
            <a:pPr algn="just"/>
            <a:r>
              <a:rPr lang="es-VE" dirty="0"/>
              <a:t>Necesita hablar y necesita que la escuchen. Necesita mucha empatía.</a:t>
            </a:r>
          </a:p>
          <a:p>
            <a:pPr algn="just"/>
            <a:r>
              <a:rPr lang="es-VE" dirty="0"/>
              <a:t>Es de sabios oír atentamente </a:t>
            </a:r>
            <a:r>
              <a:rPr lang="es-VE" dirty="0" smtClean="0"/>
              <a:t> y darle importancia a las cosas que preocupan a su esposa.</a:t>
            </a:r>
            <a:endParaRPr lang="es-VE" dirty="0"/>
          </a:p>
          <a:p>
            <a:endParaRPr lang="es-DO" dirty="0"/>
          </a:p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79948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3951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DO" sz="3800" dirty="0" smtClean="0"/>
              <a:t>EL NECIO ES DESCUIDADO CON LA BOCA</a:t>
            </a:r>
            <a:endParaRPr lang="es-DO" sz="3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/>
            <a:r>
              <a:rPr lang="es-DO" dirty="0" smtClean="0"/>
              <a:t>El necio critica a su esposa. Su aspecto físico, su capacidad para desempeñar sus labores, etc.</a:t>
            </a:r>
          </a:p>
          <a:p>
            <a:pPr algn="just"/>
            <a:r>
              <a:rPr lang="es-DO" dirty="0" smtClean="0"/>
              <a:t>El sabio la elogia, pues entiende que ella es muy vulnerable a las criticas que él le haga o a la desaprobación que pueda percibir en cada uno de sus gestos.</a:t>
            </a:r>
          </a:p>
          <a:p>
            <a:pPr algn="just"/>
            <a:r>
              <a:rPr lang="es-DO" dirty="0" smtClean="0"/>
              <a:t>El sabio entiende que si desea algo al llegar la noche, debe empezar a gestionarlo con amor y delicadeza desde la mañana.</a:t>
            </a:r>
          </a:p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53857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0"/>
            <a:ext cx="2452789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9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694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3" name="2 Explosión 2"/>
          <p:cNvSpPr/>
          <p:nvPr/>
        </p:nvSpPr>
        <p:spPr>
          <a:xfrm>
            <a:off x="2915816" y="5517232"/>
            <a:ext cx="3672408" cy="158417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0035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7413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5198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VE" smtClean="0"/>
              <a:t>SOLO PARA MUJERES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DO" dirty="0"/>
              <a:t>La mujer sabia es una “mujer creyente”.  No existe sabiduría aparte del temor de Dios.  </a:t>
            </a:r>
            <a:r>
              <a:rPr lang="es-DO" dirty="0" smtClean="0"/>
              <a:t>Para ser </a:t>
            </a:r>
            <a:r>
              <a:rPr lang="es-DO" dirty="0"/>
              <a:t>“sabia” la mujer debe comenzar por tener una relación con Dios.  </a:t>
            </a:r>
            <a:endParaRPr lang="es-DO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VE" dirty="0" smtClean="0"/>
              <a:t>“</a:t>
            </a:r>
            <a:r>
              <a:rPr lang="es-VE" b="1" dirty="0" smtClean="0">
                <a:solidFill>
                  <a:srgbClr val="FF0000"/>
                </a:solidFill>
              </a:rPr>
              <a:t>La mujer virtuosa es corona de su marido</a:t>
            </a:r>
            <a:r>
              <a:rPr lang="es-VE" dirty="0" smtClean="0"/>
              <a:t>; </a:t>
            </a:r>
            <a:br>
              <a:rPr lang="es-VE" dirty="0" smtClean="0"/>
            </a:br>
            <a:r>
              <a:rPr lang="es-VE" dirty="0" smtClean="0"/>
              <a:t>mas la mala, como carcoma en sus huesos.” (Proverbios 12:4).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VE" dirty="0" smtClean="0"/>
              <a:t>“</a:t>
            </a:r>
            <a:r>
              <a:rPr lang="es-VE" b="1" dirty="0" smtClean="0"/>
              <a:t>Le da ella bien y no mal todos los días de su vida”. (Proverbios 31:12)</a:t>
            </a:r>
            <a:endParaRPr lang="es-VE" b="1" dirty="0"/>
          </a:p>
        </p:txBody>
      </p:sp>
    </p:spTree>
    <p:extLst>
      <p:ext uri="{BB962C8B-B14F-4D97-AF65-F5344CB8AC3E}">
        <p14:creationId xmlns:p14="http://schemas.microsoft.com/office/powerpoint/2010/main" val="82118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07504" y="231031"/>
            <a:ext cx="25922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2400" b="1" dirty="0">
                <a:solidFill>
                  <a:srgbClr val="FF0000"/>
                </a:solidFill>
              </a:rPr>
              <a:t>Si el </a:t>
            </a:r>
            <a:r>
              <a:rPr lang="es-DO" sz="2400" b="1" cap="small" dirty="0">
                <a:solidFill>
                  <a:srgbClr val="FF0000"/>
                </a:solidFill>
              </a:rPr>
              <a:t>Señor</a:t>
            </a:r>
            <a:r>
              <a:rPr lang="es-DO" sz="2400" b="1" dirty="0">
                <a:solidFill>
                  <a:srgbClr val="FF0000"/>
                </a:solidFill>
              </a:rPr>
              <a:t> no construye la casa, el trabajo de los constructores es una pérdida de tiempo. (Salmos 127:1ª)</a:t>
            </a:r>
          </a:p>
        </p:txBody>
      </p:sp>
    </p:spTree>
    <p:extLst>
      <p:ext uri="{BB962C8B-B14F-4D97-AF65-F5344CB8AC3E}">
        <p14:creationId xmlns:p14="http://schemas.microsoft.com/office/powerpoint/2010/main" val="172241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DO" dirty="0" smtClean="0"/>
              <a:t>EL SABIO APROVECHA BIEN EL TIEMPO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DO" dirty="0" smtClean="0"/>
              <a:t>«</a:t>
            </a:r>
            <a:r>
              <a:rPr lang="es-DO" dirty="0" smtClean="0">
                <a:solidFill>
                  <a:srgbClr val="FF0000"/>
                </a:solidFill>
              </a:rPr>
              <a:t>Así </a:t>
            </a:r>
            <a:r>
              <a:rPr lang="es-DO" dirty="0">
                <a:solidFill>
                  <a:srgbClr val="FF0000"/>
                </a:solidFill>
              </a:rPr>
              <a:t>que tengan cuidado de su manera de vivir. No vivan como necios sino como sabios, aprovechando al máximo cada momento oportuno, porque los días son malos</a:t>
            </a:r>
            <a:r>
              <a:rPr lang="es-DO" dirty="0" smtClean="0">
                <a:solidFill>
                  <a:srgbClr val="FF0000"/>
                </a:solidFill>
              </a:rPr>
              <a:t>.» </a:t>
            </a:r>
            <a:r>
              <a:rPr lang="es-DO" dirty="0" smtClean="0"/>
              <a:t>(Efesios 5:15-16)</a:t>
            </a:r>
          </a:p>
          <a:p>
            <a:pPr algn="just"/>
            <a:r>
              <a:rPr lang="es-DO" dirty="0" smtClean="0"/>
              <a:t>«</a:t>
            </a:r>
            <a:r>
              <a:rPr lang="es-DO" b="1" dirty="0" smtClean="0">
                <a:solidFill>
                  <a:srgbClr val="7030A0"/>
                </a:solidFill>
              </a:rPr>
              <a:t>Andad </a:t>
            </a:r>
            <a:r>
              <a:rPr lang="es-DO" b="1" dirty="0">
                <a:solidFill>
                  <a:srgbClr val="7030A0"/>
                </a:solidFill>
              </a:rPr>
              <a:t>sabiamente para con los de afuera, </a:t>
            </a:r>
            <a:r>
              <a:rPr lang="es-DO" b="1" dirty="0" smtClean="0">
                <a:solidFill>
                  <a:srgbClr val="7030A0"/>
                </a:solidFill>
              </a:rPr>
              <a:t>aprovechando bien  </a:t>
            </a:r>
            <a:r>
              <a:rPr lang="es-DO" b="1" dirty="0">
                <a:solidFill>
                  <a:srgbClr val="7030A0"/>
                </a:solidFill>
              </a:rPr>
              <a:t>el tiempo</a:t>
            </a:r>
            <a:r>
              <a:rPr lang="es-DO" b="1" dirty="0" smtClean="0">
                <a:solidFill>
                  <a:srgbClr val="7030A0"/>
                </a:solidFill>
              </a:rPr>
              <a:t>. Sea </a:t>
            </a:r>
            <a:r>
              <a:rPr lang="es-DO" b="1" dirty="0">
                <a:solidFill>
                  <a:srgbClr val="7030A0"/>
                </a:solidFill>
              </a:rPr>
              <a:t>vuestra palabra siempre con gracia, sazonada con sal, para que sepáis cómo debéis responder a cada uno</a:t>
            </a:r>
            <a:r>
              <a:rPr lang="es-DO" dirty="0" smtClean="0"/>
              <a:t>.» (Colosenses 4:5-6)</a:t>
            </a:r>
            <a:endParaRPr lang="es-DO" dirty="0"/>
          </a:p>
          <a:p>
            <a:pPr algn="just"/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130063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DO" dirty="0" smtClean="0"/>
              <a:t>EL SABIO CONTROLA SU LENGUA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DO" dirty="0" smtClean="0"/>
              <a:t>«El </a:t>
            </a:r>
            <a:r>
              <a:rPr lang="es-DO" dirty="0"/>
              <a:t>que refrena su lengua protege su vida, pero el ligero de labios provoca su ruina</a:t>
            </a:r>
            <a:r>
              <a:rPr lang="es-DO" dirty="0" smtClean="0"/>
              <a:t>.» (Proverbios 13:3)</a:t>
            </a:r>
          </a:p>
          <a:p>
            <a:pPr algn="just"/>
            <a:r>
              <a:rPr lang="es-DO" dirty="0" smtClean="0"/>
              <a:t>«El que mucho habla, mucho yerra;  </a:t>
            </a:r>
            <a:r>
              <a:rPr lang="es-DO" dirty="0" smtClean="0">
                <a:solidFill>
                  <a:srgbClr val="C00000"/>
                </a:solidFill>
              </a:rPr>
              <a:t>el que es sabio refrena su lengua</a:t>
            </a:r>
            <a:r>
              <a:rPr lang="es-DO" dirty="0" smtClean="0"/>
              <a:t>.» (Proverbios 10:19)</a:t>
            </a:r>
          </a:p>
          <a:p>
            <a:pPr algn="just"/>
            <a:r>
              <a:rPr lang="es-DO" dirty="0" smtClean="0"/>
              <a:t>«El que responde antes de escuchar, cosecha necedad y vergüenza.» (Proverbios 18:11)</a:t>
            </a:r>
          </a:p>
          <a:p>
            <a:pPr algn="just"/>
            <a:r>
              <a:rPr lang="es-DO" b="1" dirty="0" smtClean="0"/>
              <a:t>«</a:t>
            </a:r>
            <a:r>
              <a:rPr lang="es-DO" dirty="0" smtClean="0">
                <a:solidFill>
                  <a:srgbClr val="FF0000"/>
                </a:solidFill>
              </a:rPr>
              <a:t>Si el ignorante calla, pasa por sabio</a:t>
            </a:r>
            <a:r>
              <a:rPr lang="es-DO" dirty="0" smtClean="0"/>
              <a:t>; si no abre la boca, pasa por inteligente. (Proverbios 17:28)</a:t>
            </a:r>
          </a:p>
          <a:p>
            <a:pPr algn="just"/>
            <a:endParaRPr lang="es-DO" dirty="0" smtClean="0"/>
          </a:p>
          <a:p>
            <a:pPr algn="just"/>
            <a:endParaRPr lang="es-DO" dirty="0" smtClean="0"/>
          </a:p>
          <a:p>
            <a:pPr algn="just"/>
            <a:endParaRPr lang="es-DO" dirty="0" smtClean="0"/>
          </a:p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694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op urbano">
  <a:themeElements>
    <a:clrScheme name="pop urbano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pop urbano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op urban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1483</Words>
  <Application>Microsoft Office PowerPoint</Application>
  <PresentationFormat>Presentación en pantalla (4:3)</PresentationFormat>
  <Paragraphs>113</Paragraphs>
  <Slides>70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diapositiva</vt:lpstr>
      </vt:variant>
      <vt:variant>
        <vt:i4>70</vt:i4>
      </vt:variant>
    </vt:vector>
  </HeadingPairs>
  <TitlesOfParts>
    <vt:vector size="77" baseType="lpstr">
      <vt:lpstr>Tema de Office</vt:lpstr>
      <vt:lpstr>1_Tema de Office</vt:lpstr>
      <vt:lpstr>pop urbano</vt:lpstr>
      <vt:lpstr>2_Tema de Office</vt:lpstr>
      <vt:lpstr>3_Tema de Office</vt:lpstr>
      <vt:lpstr>4_Tema de Office</vt:lpstr>
      <vt:lpstr>5_Tema de Office</vt:lpstr>
      <vt:lpstr>LA MUJER SABIA VS LA MUJER NECIA</vt:lpstr>
      <vt:lpstr>Presentación de PowerPoint</vt:lpstr>
      <vt:lpstr>Presentación de PowerPoint</vt:lpstr>
      <vt:lpstr>LA MUJER SABIA </vt:lpstr>
      <vt:lpstr>Presentación de PowerPoint</vt:lpstr>
      <vt:lpstr>Presentación de PowerPoint</vt:lpstr>
      <vt:lpstr>SOLO PARA MUJERES</vt:lpstr>
      <vt:lpstr>EL SABIO APROVECHA BIEN EL TIEMPO</vt:lpstr>
      <vt:lpstr>EL SABIO CONTROLA SU LENGUA</vt:lpstr>
      <vt:lpstr>EL SABIO HABLA DE LO POSITIVO</vt:lpstr>
      <vt:lpstr>Presentación de PowerPoint</vt:lpstr>
      <vt:lpstr>LA MUJER SABIA ES VALIOSA</vt:lpstr>
      <vt:lpstr>LA MUJER SABIA ES CONFIABLE</vt:lpstr>
      <vt:lpstr>LA MUJER SABIA ES TRABAJADORA</vt:lpstr>
      <vt:lpstr>BUENA ADMINISTRADORA</vt:lpstr>
      <vt:lpstr>LA MUJER SABIA EN GENEROSA</vt:lpstr>
      <vt:lpstr>LA MUJER SABIA TEME AL SEÑOR</vt:lpstr>
      <vt:lpstr>TRAE ORGULLO A SU MARIDO</vt:lpstr>
      <vt:lpstr>SE DESTACA POR SU BELLEZA INTERIOR</vt:lpstr>
      <vt:lpstr>ES UNA BENDICION DE DIOS</vt:lpstr>
      <vt:lpstr>SE GANA SU ESPOSO INCRÉDULO</vt:lpstr>
      <vt:lpstr>Presentación de PowerPoint</vt:lpstr>
      <vt:lpstr>Presentación de PowerPoint</vt:lpstr>
      <vt:lpstr>Presentación de PowerPoint</vt:lpstr>
      <vt:lpstr>LO QUE ESTO SIGNIFICA</vt:lpstr>
      <vt:lpstr>SEA SABIO Y DELE HONOR A LA MUJER</vt:lpstr>
      <vt:lpstr>SEGUN  1PEDRO 3:7</vt:lpstr>
      <vt:lpstr>Presentación de PowerPoint</vt:lpstr>
      <vt:lpstr>Presentación de PowerPoint</vt:lpstr>
      <vt:lpstr>PARA QUE TUS ORACIONES NO TENGAN ESTORBO</vt:lpstr>
      <vt:lpstr>Presentación de PowerPoint</vt:lpstr>
      <vt:lpstr>EL HOMBRE SABIO TEME A DIOS</vt:lpstr>
      <vt:lpstr>ES SOBRIO Y VELA(1 Pedro 5:8)</vt:lpstr>
      <vt:lpstr>EL ESPOSO SABIO ES BUEN ADMINISTRADOR</vt:lpstr>
      <vt:lpstr>EL MARIDO SABIO SABE USAR LAS PALABRAS</vt:lpstr>
      <vt:lpstr>EL MARIDO SABIO EVITA LA ADULTERA</vt:lpstr>
      <vt:lpstr>ADVERTENCIA CONTRA EL ADULTERIO</vt:lpstr>
      <vt:lpstr>Presentación de PowerPoint</vt:lpstr>
      <vt:lpstr>CARACTERISTICAS DE LA MUJER NECIA</vt:lpstr>
      <vt:lpstr>LA MUJER NECIA LE INTERESA MAS LA APARIENCIA EXTERIOR</vt:lpstr>
      <vt:lpstr>Presentación de PowerPoint</vt:lpstr>
      <vt:lpstr>CARACTERISTICAS DE LA NECIA</vt:lpstr>
      <vt:lpstr>Presentación de PowerPoint</vt:lpstr>
      <vt:lpstr>UN CAMPO DE BATALLA EN LA CASA</vt:lpstr>
      <vt:lpstr>Presentación de PowerPoint</vt:lpstr>
      <vt:lpstr>Presentación de PowerPoint</vt:lpstr>
      <vt:lpstr>CARACTERISTICAS DE LA NECIA</vt:lpstr>
      <vt:lpstr>Presentación de PowerPoint</vt:lpstr>
      <vt:lpstr>Presentación de PowerPoint</vt:lpstr>
      <vt:lpstr>Presentación de PowerPoint</vt:lpstr>
      <vt:lpstr>SE BUSCA MALAS COMPAÑIAS</vt:lpstr>
      <vt:lpstr>CARACTERISTICAS DEL HOMBRE NECIO</vt:lpstr>
      <vt:lpstr>Presentación de PowerPoint</vt:lpstr>
      <vt:lpstr>EL NECIO Y EL MACHISMO</vt:lpstr>
      <vt:lpstr>Presentación de PowerPoint</vt:lpstr>
      <vt:lpstr>Presentación de PowerPoint</vt:lpstr>
      <vt:lpstr>EL NECIO COMO CABEZA</vt:lpstr>
      <vt:lpstr>EFESIOS 5:25-28</vt:lpstr>
      <vt:lpstr>EL NECIO ES NEGLIGENTE</vt:lpstr>
      <vt:lpstr>Presentación de PowerPoint</vt:lpstr>
      <vt:lpstr>Presentación de PowerPoint</vt:lpstr>
      <vt:lpstr>Presentación de PowerPoint</vt:lpstr>
      <vt:lpstr>EL NECIO SOLO PIENSA EN SI MISMO</vt:lpstr>
      <vt:lpstr>Presentación de PowerPoint</vt:lpstr>
      <vt:lpstr>EL NECIO ES DESCUIDADO CON LA BOCA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MUJER SABIA VS LA MUJER NECIA</dc:title>
  <dc:creator>Usuario</dc:creator>
  <cp:lastModifiedBy>Usuario</cp:lastModifiedBy>
  <cp:revision>52</cp:revision>
  <dcterms:created xsi:type="dcterms:W3CDTF">2019-07-10T14:18:14Z</dcterms:created>
  <dcterms:modified xsi:type="dcterms:W3CDTF">2019-11-20T16:17:04Z</dcterms:modified>
</cp:coreProperties>
</file>