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4" r:id="rId7"/>
    <p:sldId id="261" r:id="rId8"/>
    <p:sldId id="262" r:id="rId9"/>
    <p:sldId id="263" r:id="rId10"/>
    <p:sldId id="265" r:id="rId11"/>
    <p:sldId id="264" r:id="rId12"/>
    <p:sldId id="266" r:id="rId13"/>
    <p:sldId id="267" r:id="rId14"/>
    <p:sldId id="278" r:id="rId15"/>
    <p:sldId id="268" r:id="rId16"/>
    <p:sldId id="270" r:id="rId17"/>
    <p:sldId id="269" r:id="rId18"/>
    <p:sldId id="271" r:id="rId19"/>
    <p:sldId id="272" r:id="rId20"/>
    <p:sldId id="273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7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US" sz="2800" dirty="0" smtClean="0"/>
              <a:t>Como</a:t>
            </a:r>
            <a:r>
              <a:rPr lang="en-US" sz="2800" baseline="0" dirty="0" smtClean="0"/>
              <a:t> </a:t>
            </a:r>
            <a:r>
              <a:rPr lang="en-US" sz="2800" baseline="0" dirty="0" err="1" smtClean="0"/>
              <a:t>distribuimos</a:t>
            </a:r>
            <a:r>
              <a:rPr lang="en-US" sz="2800" baseline="0" dirty="0" smtClean="0"/>
              <a:t> </a:t>
            </a:r>
            <a:r>
              <a:rPr lang="en-US" sz="2800" baseline="0" dirty="0" err="1" smtClean="0"/>
              <a:t>nuestro</a:t>
            </a:r>
            <a:r>
              <a:rPr lang="en-US" sz="2800" baseline="0" dirty="0" smtClean="0"/>
              <a:t> </a:t>
            </a:r>
            <a:r>
              <a:rPr lang="en-US" sz="2800" baseline="0" dirty="0" err="1" smtClean="0"/>
              <a:t>tiempo</a:t>
            </a:r>
            <a:endParaRPr lang="en-US" sz="2800" dirty="0"/>
          </a:p>
        </c:rich>
      </c:tx>
      <c:layout/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4956854323957"/>
          <c:y val="0.206014966665366"/>
          <c:w val="0.875043145676043"/>
          <c:h val="0.70030992756193"/>
        </c:manualLayout>
      </c:layout>
      <c:pie3DChart>
        <c:varyColors val="1"/>
        <c:ser>
          <c:idx val="0"/>
          <c:order val="0"/>
          <c:tx>
            <c:strRef>
              <c:f>Sheet1!$A$4</c:f>
              <c:strCache>
                <c:ptCount val="1"/>
                <c:pt idx="0">
                  <c:v>Total horas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Sheet1!$C$3:$F$3</c:f>
              <c:strCache>
                <c:ptCount val="4"/>
                <c:pt idx="0">
                  <c:v>Durmiendo</c:v>
                </c:pt>
                <c:pt idx="1">
                  <c:v>Trabajando</c:v>
                </c:pt>
                <c:pt idx="2">
                  <c:v>Congregandonos</c:v>
                </c:pt>
                <c:pt idx="3">
                  <c:v>Recreacion y diligencias</c:v>
                </c:pt>
              </c:strCache>
            </c:strRef>
          </c:cat>
          <c:val>
            <c:numRef>
              <c:f>Sheet1!$C$4:$F$4</c:f>
              <c:numCache>
                <c:formatCode>General</c:formatCode>
                <c:ptCount val="4"/>
                <c:pt idx="0">
                  <c:v>56.0</c:v>
                </c:pt>
                <c:pt idx="1">
                  <c:v>56.0</c:v>
                </c:pt>
                <c:pt idx="2">
                  <c:v>7.5</c:v>
                </c:pt>
                <c:pt idx="3">
                  <c:v>48.5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0282127545594887"/>
          <c:y val="0.0655725740408929"/>
          <c:w val="0.273978759861174"/>
          <c:h val="0.905113096288342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B1EE-CE1B-954C-A0DB-63D93A9776C4}" type="datetimeFigureOut">
              <a:rPr lang="en-US" smtClean="0"/>
              <a:t>3/19/17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6DFE-E005-2644-A5C5-20CDC4D85D8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97193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B1EE-CE1B-954C-A0DB-63D93A9776C4}" type="datetimeFigureOut">
              <a:rPr lang="en-US" smtClean="0"/>
              <a:t>3/19/17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6DFE-E005-2644-A5C5-20CDC4D85D8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6660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B1EE-CE1B-954C-A0DB-63D93A9776C4}" type="datetimeFigureOut">
              <a:rPr lang="en-US" smtClean="0"/>
              <a:t>3/19/17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6DFE-E005-2644-A5C5-20CDC4D85D8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24186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B1EE-CE1B-954C-A0DB-63D93A9776C4}" type="datetimeFigureOut">
              <a:rPr lang="en-US" smtClean="0"/>
              <a:t>3/19/17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6DFE-E005-2644-A5C5-20CDC4D85D8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721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B1EE-CE1B-954C-A0DB-63D93A9776C4}" type="datetimeFigureOut">
              <a:rPr lang="en-US" smtClean="0"/>
              <a:t>3/19/17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6DFE-E005-2644-A5C5-20CDC4D85D8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1452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B1EE-CE1B-954C-A0DB-63D93A9776C4}" type="datetimeFigureOut">
              <a:rPr lang="en-US" smtClean="0"/>
              <a:t>3/19/17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6DFE-E005-2644-A5C5-20CDC4D85D8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1264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B1EE-CE1B-954C-A0DB-63D93A9776C4}" type="datetimeFigureOut">
              <a:rPr lang="en-US" smtClean="0"/>
              <a:t>3/19/17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6DFE-E005-2644-A5C5-20CDC4D85D8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48235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B1EE-CE1B-954C-A0DB-63D93A9776C4}" type="datetimeFigureOut">
              <a:rPr lang="en-US" smtClean="0"/>
              <a:t>3/19/17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6DFE-E005-2644-A5C5-20CDC4D85D8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24915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B1EE-CE1B-954C-A0DB-63D93A9776C4}" type="datetimeFigureOut">
              <a:rPr lang="en-US" smtClean="0"/>
              <a:t>3/19/17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6DFE-E005-2644-A5C5-20CDC4D85D8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2137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B1EE-CE1B-954C-A0DB-63D93A9776C4}" type="datetimeFigureOut">
              <a:rPr lang="en-US" smtClean="0"/>
              <a:t>3/19/17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6DFE-E005-2644-A5C5-20CDC4D85D8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70446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B1EE-CE1B-954C-A0DB-63D93A9776C4}" type="datetimeFigureOut">
              <a:rPr lang="en-US" smtClean="0"/>
              <a:t>3/19/17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6DFE-E005-2644-A5C5-20CDC4D85D8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71832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4B1EE-CE1B-954C-A0DB-63D93A9776C4}" type="datetimeFigureOut">
              <a:rPr lang="en-US" smtClean="0"/>
              <a:t>3/19/17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C6DFE-E005-2644-A5C5-20CDC4D85D8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66735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3264"/>
            <a:ext cx="7772400" cy="1470025"/>
          </a:xfrm>
        </p:spPr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7533" y="3886200"/>
            <a:ext cx="8553585" cy="2522868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b="1" dirty="0" smtClean="0">
                <a:solidFill>
                  <a:schemeClr val="tx1"/>
                </a:solidFill>
              </a:rPr>
              <a:t>1Corintios 15: 58</a:t>
            </a:r>
            <a:r>
              <a:rPr lang="es-ES_tradnl" b="1" dirty="0">
                <a:solidFill>
                  <a:schemeClr val="tx1"/>
                </a:solidFill>
              </a:rPr>
              <a:t> </a:t>
            </a:r>
            <a:endParaRPr lang="es-ES_tradnl" b="1" dirty="0" smtClean="0">
              <a:solidFill>
                <a:schemeClr val="tx1"/>
              </a:solidFill>
            </a:endParaRPr>
          </a:p>
          <a:p>
            <a:pPr algn="just"/>
            <a:r>
              <a:rPr lang="es-ES_tradnl" dirty="0" smtClean="0">
                <a:solidFill>
                  <a:srgbClr val="000000"/>
                </a:solidFill>
              </a:rPr>
              <a:t>Así </a:t>
            </a:r>
            <a:r>
              <a:rPr lang="es-ES_tradnl" dirty="0">
                <a:solidFill>
                  <a:srgbClr val="000000"/>
                </a:solidFill>
              </a:rPr>
              <a:t>que, hermanos míos amados, estad firmes y constantes, </a:t>
            </a:r>
            <a:r>
              <a:rPr lang="es-ES_tradnl" b="1" u="sng" dirty="0">
                <a:solidFill>
                  <a:srgbClr val="008000"/>
                </a:solidFill>
              </a:rPr>
              <a:t>creciendo en la obra del Señor siempre</a:t>
            </a:r>
            <a:r>
              <a:rPr lang="es-ES_tradnl" dirty="0">
                <a:solidFill>
                  <a:srgbClr val="008000"/>
                </a:solidFill>
              </a:rPr>
              <a:t>,</a:t>
            </a:r>
            <a:r>
              <a:rPr lang="es-ES_tradnl" dirty="0">
                <a:solidFill>
                  <a:srgbClr val="000000"/>
                </a:solidFill>
              </a:rPr>
              <a:t> sabiendo que vuestro trabajo en el Señor no es en vano</a:t>
            </a:r>
          </a:p>
        </p:txBody>
      </p:sp>
    </p:spTree>
    <p:extLst>
      <p:ext uri="{BB962C8B-B14F-4D97-AF65-F5344CB8AC3E}">
        <p14:creationId xmlns:p14="http://schemas.microsoft.com/office/powerpoint/2010/main" val="1667122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Como gastamos nuestro tiempo</a:t>
            </a:r>
            <a:endParaRPr lang="es-ES_tradnl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047908"/>
              </p:ext>
            </p:extLst>
          </p:nvPr>
        </p:nvGraphicFramePr>
        <p:xfrm>
          <a:off x="1104458" y="1529525"/>
          <a:ext cx="6643551" cy="5009751"/>
        </p:xfrm>
        <a:graphic>
          <a:graphicData uri="http://schemas.openxmlformats.org/drawingml/2006/table">
            <a:tbl>
              <a:tblPr/>
              <a:tblGrid>
                <a:gridCol w="1562717"/>
                <a:gridCol w="995623"/>
                <a:gridCol w="1010483"/>
                <a:gridCol w="1114503"/>
                <a:gridCol w="951042"/>
                <a:gridCol w="1009183"/>
              </a:tblGrid>
              <a:tr h="220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Horas</a:t>
                      </a: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semanales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Durmiendo</a:t>
                      </a:r>
                      <a:endParaRPr lang="en-US" sz="24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Trabajando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8000"/>
                          </a:solidFill>
                          <a:effectLst/>
                          <a:latin typeface="Calibri"/>
                        </a:rPr>
                        <a:t>Congregandonos</a:t>
                      </a:r>
                      <a:endParaRPr lang="en-US" sz="2400" b="0" i="0" u="none" strike="noStrike" dirty="0">
                        <a:solidFill>
                          <a:srgbClr val="008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CC66FF"/>
                          </a:solidFill>
                          <a:effectLst/>
                          <a:latin typeface="Calibri"/>
                        </a:rPr>
                        <a:t>Recreacion</a:t>
                      </a:r>
                      <a:r>
                        <a:rPr lang="en-US" sz="2400" b="0" i="0" u="none" strike="noStrike" dirty="0">
                          <a:solidFill>
                            <a:srgbClr val="CC66FF"/>
                          </a:solidFill>
                          <a:effectLst/>
                          <a:latin typeface="Calibri"/>
                        </a:rPr>
                        <a:t> y </a:t>
                      </a:r>
                      <a:r>
                        <a:rPr lang="en-US" sz="2400" b="0" i="0" u="none" strike="noStrike" dirty="0" err="1">
                          <a:solidFill>
                            <a:srgbClr val="CC66FF"/>
                          </a:solidFill>
                          <a:effectLst/>
                          <a:latin typeface="Calibri"/>
                        </a:rPr>
                        <a:t>diligencias</a:t>
                      </a:r>
                      <a:endParaRPr lang="en-US" sz="2400" b="0" i="0" u="none" strike="noStrike" dirty="0">
                        <a:solidFill>
                          <a:srgbClr val="CC66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166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 </a:t>
                      </a:r>
                      <a:r>
                        <a:rPr lang="en-US" sz="2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horas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168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8000"/>
                          </a:solidFill>
                          <a:effectLst/>
                          <a:latin typeface="Calibri"/>
                        </a:rPr>
                        <a:t>7.5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CC66FF"/>
                          </a:solidFill>
                          <a:effectLst/>
                          <a:latin typeface="Calibri"/>
                        </a:rPr>
                        <a:t>48.5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002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Porcentajes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33%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33%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Calibri"/>
                        </a:rPr>
                        <a:t>5%</a:t>
                      </a:r>
                      <a:endParaRPr lang="en-US" sz="2400" b="1" i="0" u="none" strike="noStrike" dirty="0">
                        <a:solidFill>
                          <a:srgbClr val="008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CC66FF"/>
                          </a:solidFill>
                          <a:effectLst/>
                          <a:latin typeface="Calibri"/>
                        </a:rPr>
                        <a:t>29%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3875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827"/>
          </a:xfrm>
        </p:spPr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3302555"/>
              </p:ext>
            </p:extLst>
          </p:nvPr>
        </p:nvGraphicFramePr>
        <p:xfrm>
          <a:off x="400366" y="1417638"/>
          <a:ext cx="8743634" cy="5151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5727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260" y="1563879"/>
            <a:ext cx="8502724" cy="513538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Aspectos básicos en los que debemos crecer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800000"/>
              </a:solidFill>
            </a:endParaRPr>
          </a:p>
          <a:p>
            <a:pPr marL="514350" indent="-514350" algn="just">
              <a:buAutoNum type="arabicParenR"/>
            </a:pPr>
            <a:r>
              <a:rPr lang="es-ES_tradnl" b="1" u="sng" dirty="0" smtClean="0">
                <a:solidFill>
                  <a:srgbClr val="008000"/>
                </a:solidFill>
              </a:rPr>
              <a:t>Congregarnos: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/>
              <a:t>Mateo 22:37</a:t>
            </a:r>
          </a:p>
          <a:p>
            <a:pPr marL="0" indent="0" algn="just">
              <a:buNone/>
            </a:pPr>
            <a:r>
              <a:rPr lang="es-ES_tradnl" dirty="0" smtClean="0"/>
              <a:t>Jesús </a:t>
            </a:r>
            <a:r>
              <a:rPr lang="es-ES_tradnl" dirty="0"/>
              <a:t>le dijo: Amarás al Señor tu Dios </a:t>
            </a:r>
            <a:r>
              <a:rPr lang="es-ES_tradnl" b="1" dirty="0">
                <a:solidFill>
                  <a:srgbClr val="008000"/>
                </a:solidFill>
              </a:rPr>
              <a:t>con todo tu corazón</a:t>
            </a:r>
            <a:r>
              <a:rPr lang="es-ES_tradnl" dirty="0"/>
              <a:t>, y con </a:t>
            </a:r>
            <a:r>
              <a:rPr lang="es-ES_tradnl" b="1" dirty="0">
                <a:solidFill>
                  <a:srgbClr val="008000"/>
                </a:solidFill>
              </a:rPr>
              <a:t>toda tu alma</a:t>
            </a:r>
            <a:r>
              <a:rPr lang="es-ES_tradnl" dirty="0"/>
              <a:t>, y con </a:t>
            </a:r>
            <a:r>
              <a:rPr lang="es-ES_tradnl" b="1" dirty="0">
                <a:solidFill>
                  <a:srgbClr val="008000"/>
                </a:solidFill>
              </a:rPr>
              <a:t>toda tu mente</a:t>
            </a:r>
            <a:r>
              <a:rPr lang="es-ES_tradnl" dirty="0" smtClean="0"/>
              <a:t>.</a:t>
            </a:r>
          </a:p>
          <a:p>
            <a:pPr marL="0" indent="0" algn="just">
              <a:buNone/>
            </a:pPr>
            <a:endParaRPr lang="es-ES_tradnl" dirty="0" smtClean="0"/>
          </a:p>
          <a:p>
            <a:pPr marL="0" indent="0" algn="just">
              <a:buNone/>
            </a:pPr>
            <a:r>
              <a:rPr lang="es-ES_tradnl" b="1" dirty="0" smtClean="0"/>
              <a:t>Hebreos 10:25</a:t>
            </a:r>
          </a:p>
          <a:p>
            <a:pPr marL="0" indent="0" algn="just">
              <a:buNone/>
            </a:pPr>
            <a:r>
              <a:rPr lang="es-ES_tradnl" b="1" dirty="0" smtClean="0">
                <a:solidFill>
                  <a:srgbClr val="008000"/>
                </a:solidFill>
              </a:rPr>
              <a:t>no </a:t>
            </a:r>
            <a:r>
              <a:rPr lang="es-ES_tradnl" b="1" dirty="0">
                <a:solidFill>
                  <a:srgbClr val="008000"/>
                </a:solidFill>
              </a:rPr>
              <a:t>dejando de congregarnos, </a:t>
            </a:r>
            <a:r>
              <a:rPr lang="es-ES_tradnl" dirty="0"/>
              <a:t>como algunos tienen por costumbre, sino exhortándonos; y tanto más, cuanto veis que aquel día se acerca.</a:t>
            </a:r>
            <a:endParaRPr lang="es-ES_tradnl" dirty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endParaRPr lang="es-ES_tradnl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036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522" y="1563879"/>
            <a:ext cx="8355462" cy="51353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Aspectos básicos en los que debemos crecer</a:t>
            </a:r>
          </a:p>
          <a:p>
            <a:pPr marL="0" indent="0" algn="just">
              <a:buNone/>
            </a:pPr>
            <a:endParaRPr lang="es-ES_tradnl" dirty="0" smtClean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endParaRPr lang="es-ES_tradnl" dirty="0" smtClean="0">
              <a:solidFill>
                <a:srgbClr val="800000"/>
              </a:solidFill>
            </a:endParaRPr>
          </a:p>
        </p:txBody>
      </p:sp>
      <p:pic>
        <p:nvPicPr>
          <p:cNvPr id="4" name="Picture 3" descr="congregars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45" y="2246940"/>
            <a:ext cx="2818186" cy="42349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81529" y="3276011"/>
            <a:ext cx="520936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800" b="1" dirty="0" smtClean="0">
                <a:solidFill>
                  <a:srgbClr val="008000"/>
                </a:solidFill>
              </a:rPr>
              <a:t>Si nos estamos congregando correctamente, Felicidades!!.</a:t>
            </a:r>
          </a:p>
          <a:p>
            <a:pPr algn="just"/>
            <a:endParaRPr lang="es-ES_tradnl" sz="2800" dirty="0" smtClean="0"/>
          </a:p>
          <a:p>
            <a:pPr algn="just"/>
            <a:r>
              <a:rPr lang="es-ES_tradnl" sz="2800" b="1" dirty="0" smtClean="0">
                <a:solidFill>
                  <a:srgbClr val="800000"/>
                </a:solidFill>
              </a:rPr>
              <a:t>Si no, es tiem</a:t>
            </a:r>
            <a:r>
              <a:rPr lang="es-ES_tradnl" sz="2800" b="1" dirty="0">
                <a:solidFill>
                  <a:srgbClr val="800000"/>
                </a:solidFill>
              </a:rPr>
              <a:t>p</a:t>
            </a:r>
            <a:r>
              <a:rPr lang="es-ES_tradnl" sz="2800" b="1" dirty="0" smtClean="0">
                <a:solidFill>
                  <a:srgbClr val="800000"/>
                </a:solidFill>
              </a:rPr>
              <a:t>o de mejorar y no poner excusas, Dios merece lo mejor de nosotros. </a:t>
            </a:r>
            <a:endParaRPr lang="es-ES_tradnl" sz="28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89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255" y="2649748"/>
            <a:ext cx="4491467" cy="8655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Preguntas o comentarios</a:t>
            </a:r>
          </a:p>
          <a:p>
            <a:pPr marL="0" indent="0" algn="just">
              <a:buNone/>
            </a:pPr>
            <a:endParaRPr lang="es-ES_tradnl" dirty="0" smtClean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endParaRPr lang="es-ES_tradnl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459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260" y="1563879"/>
            <a:ext cx="8502724" cy="51353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Aspectos básicos en los que debemos crecer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>
                <a:solidFill>
                  <a:srgbClr val="008000"/>
                </a:solidFill>
              </a:rPr>
              <a:t>2) Nuestras ofrendas: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0080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>
                <a:solidFill>
                  <a:srgbClr val="800000"/>
                </a:solidFill>
              </a:rPr>
              <a:t>Cual es nuestro criterio al momento de apartar nuestra ofrenda?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endParaRPr lang="es-ES_tradnl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178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260" y="1563879"/>
            <a:ext cx="8502724" cy="489612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Aspectos básicos en los que debemos crecer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/>
              <a:t>1 Corintios 16:2</a:t>
            </a:r>
            <a:r>
              <a:rPr lang="es-ES_tradnl" b="1" dirty="0"/>
              <a:t> </a:t>
            </a:r>
            <a:endParaRPr lang="es-ES_tradnl" b="1" dirty="0" smtClean="0"/>
          </a:p>
          <a:p>
            <a:pPr marL="0" indent="0" algn="just">
              <a:buNone/>
            </a:pPr>
            <a:r>
              <a:rPr lang="es-ES_tradnl" dirty="0" smtClean="0"/>
              <a:t>Cada </a:t>
            </a:r>
            <a:r>
              <a:rPr lang="es-ES_tradnl" dirty="0"/>
              <a:t>primer día de la semana cada uno de vosotros </a:t>
            </a:r>
            <a:r>
              <a:rPr lang="es-ES_tradnl" b="1" dirty="0">
                <a:solidFill>
                  <a:srgbClr val="008000"/>
                </a:solidFill>
              </a:rPr>
              <a:t>ponga aparte algo, según haya prosperado</a:t>
            </a:r>
            <a:r>
              <a:rPr lang="es-ES_tradnl" dirty="0"/>
              <a:t>, guardándolo, para que cuando yo llegue no se recojan entonces ofrendas</a:t>
            </a:r>
            <a:r>
              <a:rPr lang="es-ES_tradnl" dirty="0" smtClean="0"/>
              <a:t>.</a:t>
            </a:r>
          </a:p>
          <a:p>
            <a:pPr marL="0" indent="0" algn="just">
              <a:buNone/>
            </a:pPr>
            <a:endParaRPr lang="es-ES_tradnl" dirty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/>
              <a:t>2 Corintios 9:7</a:t>
            </a:r>
          </a:p>
          <a:p>
            <a:pPr marL="0" indent="0" algn="just">
              <a:buNone/>
            </a:pPr>
            <a:r>
              <a:rPr lang="es-ES_tradnl" dirty="0"/>
              <a:t>Cada uno dé </a:t>
            </a:r>
            <a:r>
              <a:rPr lang="es-ES_tradnl" b="1" dirty="0">
                <a:solidFill>
                  <a:srgbClr val="008000"/>
                </a:solidFill>
              </a:rPr>
              <a:t>como</a:t>
            </a:r>
            <a:r>
              <a:rPr lang="es-ES_tradnl" dirty="0">
                <a:solidFill>
                  <a:srgbClr val="008000"/>
                </a:solidFill>
              </a:rPr>
              <a:t> </a:t>
            </a:r>
            <a:r>
              <a:rPr lang="es-ES_tradnl" b="1" dirty="0">
                <a:solidFill>
                  <a:srgbClr val="008000"/>
                </a:solidFill>
              </a:rPr>
              <a:t>propuso</a:t>
            </a:r>
            <a:r>
              <a:rPr lang="es-ES_tradnl" dirty="0">
                <a:solidFill>
                  <a:srgbClr val="008000"/>
                </a:solidFill>
              </a:rPr>
              <a:t> </a:t>
            </a:r>
            <a:r>
              <a:rPr lang="es-ES_tradnl" b="1" dirty="0">
                <a:solidFill>
                  <a:srgbClr val="008000"/>
                </a:solidFill>
              </a:rPr>
              <a:t>en</a:t>
            </a:r>
            <a:r>
              <a:rPr lang="es-ES_tradnl" dirty="0">
                <a:solidFill>
                  <a:srgbClr val="008000"/>
                </a:solidFill>
              </a:rPr>
              <a:t> </a:t>
            </a:r>
            <a:r>
              <a:rPr lang="es-ES_tradnl" b="1" dirty="0">
                <a:solidFill>
                  <a:srgbClr val="008000"/>
                </a:solidFill>
              </a:rPr>
              <a:t>su</a:t>
            </a:r>
            <a:r>
              <a:rPr lang="es-ES_tradnl" dirty="0">
                <a:solidFill>
                  <a:srgbClr val="008000"/>
                </a:solidFill>
              </a:rPr>
              <a:t> </a:t>
            </a:r>
            <a:r>
              <a:rPr lang="es-ES_tradnl" b="1" dirty="0">
                <a:solidFill>
                  <a:srgbClr val="008000"/>
                </a:solidFill>
              </a:rPr>
              <a:t>corazón</a:t>
            </a:r>
            <a:r>
              <a:rPr lang="es-ES_tradnl" dirty="0"/>
              <a:t>: no con tristeza, ni por necesidad, porque Dios ama al dador alegre.</a:t>
            </a:r>
            <a:endParaRPr lang="es-ES_tradnl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803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260" y="1417638"/>
            <a:ext cx="8502724" cy="50423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es-ES_tradnl" b="1" dirty="0" smtClean="0">
              <a:solidFill>
                <a:srgbClr val="0080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>
                <a:solidFill>
                  <a:srgbClr val="008000"/>
                </a:solidFill>
              </a:rPr>
              <a:t>Ejemplos: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0080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/>
              <a:t>Una persona con un salario semanal de $1,000 pesos, cuanto podría ofrendar?</a:t>
            </a:r>
          </a:p>
          <a:p>
            <a:pPr marL="0" indent="0" algn="just">
              <a:buNone/>
            </a:pPr>
            <a:endParaRPr lang="es-ES_tradnl" b="1" dirty="0"/>
          </a:p>
          <a:p>
            <a:pPr marL="0" indent="0" algn="just">
              <a:buNone/>
            </a:pPr>
            <a:r>
              <a:rPr lang="es-ES_tradnl" b="1" dirty="0" smtClean="0"/>
              <a:t>Si esa persona tiene deudas, eso debe reducir sus ofrendas?</a:t>
            </a:r>
          </a:p>
          <a:p>
            <a:pPr marL="0" indent="0" algn="just">
              <a:buNone/>
            </a:pPr>
            <a:endParaRPr lang="es-ES_tradnl" b="1" dirty="0"/>
          </a:p>
          <a:p>
            <a:pPr marL="0" indent="0" algn="just">
              <a:buNone/>
            </a:pPr>
            <a:r>
              <a:rPr lang="es-ES_tradnl" b="1" dirty="0" smtClean="0"/>
              <a:t>Si le suben el sueldo debe incrementar sus ofrendas?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endParaRPr lang="es-ES_tradnl" b="1" dirty="0" smtClean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endParaRPr lang="es-ES_tradnl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8736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260" y="1563879"/>
            <a:ext cx="8502724" cy="489612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Ejemplos bíblicos:</a:t>
            </a:r>
          </a:p>
          <a:p>
            <a:pPr marL="0" indent="0" algn="just">
              <a:buNone/>
            </a:pPr>
            <a:endParaRPr lang="es-ES_tradnl" b="1" dirty="0" smtClean="0"/>
          </a:p>
          <a:p>
            <a:pPr marL="0" indent="0" algn="just">
              <a:buNone/>
            </a:pPr>
            <a:r>
              <a:rPr lang="es-ES_tradnl" b="1" dirty="0" smtClean="0"/>
              <a:t>Deuteronomio 14:22</a:t>
            </a:r>
            <a:endParaRPr lang="es-ES_tradnl" b="1" dirty="0"/>
          </a:p>
          <a:p>
            <a:pPr marL="0" indent="0" algn="just">
              <a:buNone/>
            </a:pPr>
            <a:r>
              <a:rPr lang="es-ES_tradnl" b="1" dirty="0"/>
              <a:t> </a:t>
            </a:r>
            <a:r>
              <a:rPr lang="es-ES_tradnl" dirty="0"/>
              <a:t>Indefectiblemente diezmarás todo el producto del grano que rindiere tu campo cada año.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>
                <a:solidFill>
                  <a:srgbClr val="000000"/>
                </a:solidFill>
              </a:rPr>
              <a:t>Hechos 2:44-45</a:t>
            </a:r>
          </a:p>
          <a:p>
            <a:pPr marL="0" indent="0" algn="just">
              <a:buNone/>
            </a:pPr>
            <a:r>
              <a:rPr lang="es-ES_tradnl" b="1" dirty="0"/>
              <a:t> </a:t>
            </a:r>
            <a:r>
              <a:rPr lang="es-ES_tradnl" dirty="0"/>
              <a:t>Todos los que habían creído estaban juntos, y tenían en común todas las cosas;</a:t>
            </a:r>
          </a:p>
          <a:p>
            <a:pPr marL="0" indent="0" algn="just">
              <a:buNone/>
            </a:pPr>
            <a:r>
              <a:rPr lang="es-ES_tradnl" dirty="0" smtClean="0"/>
              <a:t>y </a:t>
            </a:r>
            <a:r>
              <a:rPr lang="es-ES_tradnl" dirty="0"/>
              <a:t>vendían sus propiedades y sus bienes, y lo repartían a todos según la necesidad de cada uno.</a:t>
            </a:r>
            <a:endParaRPr lang="es-ES_tradnl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3951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076" y="1417638"/>
            <a:ext cx="8502724" cy="522640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Ejemplos bíblicos:</a:t>
            </a:r>
          </a:p>
          <a:p>
            <a:pPr marL="0" indent="0" algn="just">
              <a:buNone/>
            </a:pPr>
            <a:endParaRPr lang="es-ES_tradnl" b="1" dirty="0" smtClean="0"/>
          </a:p>
          <a:p>
            <a:r>
              <a:rPr lang="es-ES_tradnl" b="1" dirty="0" smtClean="0"/>
              <a:t>Hechos 4:32-35</a:t>
            </a:r>
          </a:p>
          <a:p>
            <a:pPr marL="0" indent="0" algn="just">
              <a:buNone/>
            </a:pPr>
            <a:r>
              <a:rPr lang="es-ES_tradnl" b="1" dirty="0"/>
              <a:t> </a:t>
            </a:r>
            <a:r>
              <a:rPr lang="es-ES_tradnl" dirty="0"/>
              <a:t>Y la multitud de los que habían creído era de un corazón y un alma; y ninguno decía ser suyo propio nada de lo que poseía, sino que tenían todas las cosas en común</a:t>
            </a:r>
            <a:r>
              <a:rPr lang="es-ES_tradnl" dirty="0" smtClean="0"/>
              <a:t>.</a:t>
            </a:r>
          </a:p>
          <a:p>
            <a:pPr marL="0" indent="0" algn="just">
              <a:buNone/>
            </a:pPr>
            <a:endParaRPr lang="es-ES_tradnl" dirty="0"/>
          </a:p>
          <a:p>
            <a:pPr marL="0" indent="0" algn="just">
              <a:buNone/>
            </a:pPr>
            <a:r>
              <a:rPr lang="es-ES_tradnl" b="1" dirty="0"/>
              <a:t>33 </a:t>
            </a:r>
            <a:r>
              <a:rPr lang="es-ES_tradnl" dirty="0"/>
              <a:t>Y con gran poder los apóstoles daban testimonio de la resurrección del Señor Jesús, y abundante gracia era sobre todos ellos</a:t>
            </a:r>
            <a:r>
              <a:rPr lang="es-ES_tradnl" dirty="0" smtClean="0"/>
              <a:t>.</a:t>
            </a:r>
          </a:p>
          <a:p>
            <a:pPr marL="0" indent="0" algn="just">
              <a:buNone/>
            </a:pPr>
            <a:endParaRPr lang="es-ES_tradnl" dirty="0"/>
          </a:p>
          <a:p>
            <a:pPr marL="0" indent="0" algn="just">
              <a:buNone/>
            </a:pPr>
            <a:r>
              <a:rPr lang="es-ES_tradnl" b="1" dirty="0"/>
              <a:t>34 </a:t>
            </a:r>
            <a:r>
              <a:rPr lang="es-ES_tradnl" dirty="0"/>
              <a:t>Así que no había entre ellos ningún necesitado; porque todos los que poseían heredades o casas, las vendían, y traían el precio de lo vendido</a:t>
            </a:r>
            <a:r>
              <a:rPr lang="es-ES_tradnl" dirty="0" smtClean="0"/>
              <a:t>,</a:t>
            </a:r>
          </a:p>
          <a:p>
            <a:pPr marL="0" indent="0" algn="just">
              <a:buNone/>
            </a:pPr>
            <a:endParaRPr lang="es-ES_tradnl" dirty="0"/>
          </a:p>
          <a:p>
            <a:pPr marL="0" indent="0" algn="just">
              <a:buNone/>
            </a:pPr>
            <a:r>
              <a:rPr lang="es-ES_tradnl" b="1" dirty="0"/>
              <a:t>35 </a:t>
            </a:r>
            <a:r>
              <a:rPr lang="es-ES_tradnl" dirty="0"/>
              <a:t>y lo ponían a los pies de los apóstoles; y se repartía a cada uno según su necesidad.</a:t>
            </a:r>
            <a:endParaRPr lang="es-ES_tradnl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781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dirty="0" smtClean="0"/>
              <a:t>Crecer:</a:t>
            </a:r>
          </a:p>
          <a:p>
            <a:r>
              <a:rPr lang="es-ES_tradnl" dirty="0" smtClean="0"/>
              <a:t>Abundar, Aumentar, volverse mas grande</a:t>
            </a:r>
            <a:endParaRPr lang="es-ES_tradnl" dirty="0"/>
          </a:p>
          <a:p>
            <a:endParaRPr lang="es-ES_tradnl" dirty="0"/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830" y="2836026"/>
            <a:ext cx="6489610" cy="387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7819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076" y="1417638"/>
            <a:ext cx="8502724" cy="52264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Recordemos:</a:t>
            </a:r>
          </a:p>
          <a:p>
            <a:pPr marL="0" indent="0" algn="just">
              <a:buNone/>
            </a:pPr>
            <a:endParaRPr lang="es-ES_tradnl" b="1" dirty="0" smtClean="0"/>
          </a:p>
          <a:p>
            <a:r>
              <a:rPr lang="es-ES_tradnl" b="1" dirty="0" smtClean="0"/>
              <a:t>2 Corintios 9:6</a:t>
            </a:r>
            <a:r>
              <a:rPr lang="es-ES_tradnl" b="1" dirty="0"/>
              <a:t> </a:t>
            </a:r>
            <a:endParaRPr lang="es-ES_tradnl" b="1" dirty="0" smtClean="0"/>
          </a:p>
          <a:p>
            <a:pPr marL="0" indent="0" algn="just">
              <a:buNone/>
            </a:pPr>
            <a:r>
              <a:rPr lang="es-ES_tradnl" dirty="0" smtClean="0"/>
              <a:t>Pero </a:t>
            </a:r>
            <a:r>
              <a:rPr lang="es-ES_tradnl" dirty="0"/>
              <a:t>esto digo: El que siembra escasamente, también segará escasamente; </a:t>
            </a:r>
            <a:r>
              <a:rPr lang="es-ES_tradnl" b="1" dirty="0">
                <a:solidFill>
                  <a:srgbClr val="008000"/>
                </a:solidFill>
              </a:rPr>
              <a:t>y el que siembra generosamente, generosamente también segará.</a:t>
            </a:r>
            <a:endParaRPr lang="es-ES_tradnl" b="1" dirty="0" smtClean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41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076" y="1417639"/>
            <a:ext cx="8502724" cy="42141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Conclusión:</a:t>
            </a:r>
          </a:p>
          <a:p>
            <a:pPr marL="0" indent="0" algn="just">
              <a:buNone/>
            </a:pPr>
            <a:endParaRPr lang="es-ES_tradnl" b="1" dirty="0" smtClean="0"/>
          </a:p>
          <a:p>
            <a:r>
              <a:rPr lang="es-ES_tradnl" b="1" dirty="0" smtClean="0"/>
              <a:t>Dios quiere que seamos miembros crecidos en todo.</a:t>
            </a:r>
          </a:p>
          <a:p>
            <a:r>
              <a:rPr lang="es-ES_tradnl" b="1" dirty="0" smtClean="0">
                <a:solidFill>
                  <a:srgbClr val="008000"/>
                </a:solidFill>
              </a:rPr>
              <a:t>Eso incluye la forma en que nos congregamos</a:t>
            </a:r>
          </a:p>
          <a:p>
            <a:r>
              <a:rPr lang="es-ES_tradnl" b="1" dirty="0" smtClean="0">
                <a:solidFill>
                  <a:srgbClr val="008000"/>
                </a:solidFill>
              </a:rPr>
              <a:t>La forma en que adoramos</a:t>
            </a:r>
          </a:p>
          <a:p>
            <a:r>
              <a:rPr lang="es-ES_tradnl" b="1" dirty="0" smtClean="0">
                <a:solidFill>
                  <a:srgbClr val="008000"/>
                </a:solidFill>
              </a:rPr>
              <a:t>La forma en que ofrendamos.</a:t>
            </a:r>
          </a:p>
          <a:p>
            <a:endParaRPr lang="es-ES_tradnl" b="1" dirty="0" smtClean="0">
              <a:solidFill>
                <a:srgbClr val="008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9491" y="5854736"/>
            <a:ext cx="764884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200" b="1" dirty="0" smtClean="0">
                <a:solidFill>
                  <a:srgbClr val="800000"/>
                </a:solidFill>
              </a:rPr>
              <a:t>Dios quiere ser el primero en nuestras vidas</a:t>
            </a:r>
            <a:endParaRPr lang="es-ES_tradnl" sz="32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261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076" y="1601684"/>
            <a:ext cx="8502724" cy="3514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_tradnl" b="1" dirty="0" smtClean="0"/>
          </a:p>
          <a:p>
            <a:pPr marL="0" indent="0" algn="just">
              <a:buNone/>
            </a:pPr>
            <a:r>
              <a:rPr lang="es-ES_tradnl" b="1" dirty="0" smtClean="0"/>
              <a:t>Mateo 22:37</a:t>
            </a:r>
          </a:p>
          <a:p>
            <a:pPr marL="0" indent="0" algn="just">
              <a:buNone/>
            </a:pPr>
            <a:r>
              <a:rPr lang="es-ES_tradnl" dirty="0" smtClean="0"/>
              <a:t>Jesús le dijo: Amarás al Señor tu Dios </a:t>
            </a:r>
            <a:r>
              <a:rPr lang="es-ES_tradnl" b="1" dirty="0" smtClean="0">
                <a:solidFill>
                  <a:srgbClr val="008000"/>
                </a:solidFill>
              </a:rPr>
              <a:t>con todo tu corazón</a:t>
            </a:r>
            <a:r>
              <a:rPr lang="es-ES_tradnl" dirty="0" smtClean="0"/>
              <a:t>, y con </a:t>
            </a:r>
            <a:r>
              <a:rPr lang="es-ES_tradnl" b="1" dirty="0" smtClean="0">
                <a:solidFill>
                  <a:srgbClr val="008000"/>
                </a:solidFill>
              </a:rPr>
              <a:t>toda tu alma</a:t>
            </a:r>
            <a:r>
              <a:rPr lang="es-ES_tradnl" dirty="0" smtClean="0"/>
              <a:t>, y con </a:t>
            </a:r>
            <a:r>
              <a:rPr lang="es-ES_tradnl" b="1" dirty="0" smtClean="0">
                <a:solidFill>
                  <a:srgbClr val="008000"/>
                </a:solidFill>
              </a:rPr>
              <a:t>toda tu mente</a:t>
            </a:r>
            <a:r>
              <a:rPr lang="es-ES_tradnl" dirty="0" smtClean="0"/>
              <a:t>.</a:t>
            </a:r>
          </a:p>
          <a:p>
            <a:endParaRPr lang="es-ES_tradnl" b="1" dirty="0" smtClean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487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05" y="1600200"/>
            <a:ext cx="8692505" cy="4525963"/>
          </a:xfrm>
        </p:spPr>
        <p:txBody>
          <a:bodyPr>
            <a:normAutofit lnSpcReduction="10000"/>
          </a:bodyPr>
          <a:lstStyle/>
          <a:p>
            <a:r>
              <a:rPr lang="es-ES_tradnl" b="1" dirty="0" smtClean="0">
                <a:solidFill>
                  <a:srgbClr val="0000FF"/>
                </a:solidFill>
              </a:rPr>
              <a:t>La voluntad de Dios es que crezcamos</a:t>
            </a:r>
          </a:p>
          <a:p>
            <a:endParaRPr lang="es-ES_tradnl" dirty="0" smtClean="0"/>
          </a:p>
          <a:p>
            <a:r>
              <a:rPr lang="es-ES_tradnl" b="1" u="sng" dirty="0">
                <a:solidFill>
                  <a:srgbClr val="008000"/>
                </a:solidFill>
              </a:rPr>
              <a:t>C</a:t>
            </a:r>
            <a:r>
              <a:rPr lang="es-ES_tradnl" b="1" u="sng" dirty="0" smtClean="0">
                <a:solidFill>
                  <a:srgbClr val="008000"/>
                </a:solidFill>
              </a:rPr>
              <a:t>reciendo en la obra del Señor siempre</a:t>
            </a:r>
            <a:r>
              <a:rPr lang="es-ES_tradnl" u="sng" dirty="0" smtClean="0"/>
              <a:t>.</a:t>
            </a:r>
            <a:r>
              <a:rPr lang="es-ES_tradnl" dirty="0" smtClean="0"/>
              <a:t>  1Cor 15:58</a:t>
            </a:r>
          </a:p>
          <a:p>
            <a:endParaRPr lang="es-ES_tradnl" b="1" dirty="0">
              <a:solidFill>
                <a:srgbClr val="008000"/>
              </a:solidFill>
            </a:endParaRPr>
          </a:p>
          <a:p>
            <a:pPr algn="just"/>
            <a:r>
              <a:rPr lang="es-ES_tradnl" dirty="0"/>
              <a:t>para que andéis como es digno del Señor, agradándole en todo, llevando fruto en toda buena obra, y </a:t>
            </a:r>
            <a:r>
              <a:rPr lang="es-ES_tradnl" b="1" u="sng" dirty="0">
                <a:solidFill>
                  <a:srgbClr val="008000"/>
                </a:solidFill>
              </a:rPr>
              <a:t>creciendo en el conocimiento de Dios</a:t>
            </a:r>
            <a:r>
              <a:rPr lang="es-ES_tradnl" dirty="0" smtClean="0"/>
              <a:t>; Colosenses 1:10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644944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pic>
        <p:nvPicPr>
          <p:cNvPr id="4" name="Picture 3" descr="Unknown.jpg"/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478" y="3292998"/>
            <a:ext cx="7053121" cy="33486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261" y="1472852"/>
            <a:ext cx="6884461" cy="272387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La voluntad de Dios es que crezcamos</a:t>
            </a:r>
          </a:p>
          <a:p>
            <a:pPr marL="0" indent="0">
              <a:buNone/>
            </a:pPr>
            <a:endParaRPr lang="es-ES_tradnl" dirty="0" smtClean="0"/>
          </a:p>
          <a:p>
            <a:pPr algn="just"/>
            <a:r>
              <a:rPr lang="es-ES_tradnl" b="1" dirty="0" smtClean="0"/>
              <a:t>2 Pedro 3:18  </a:t>
            </a:r>
          </a:p>
          <a:p>
            <a:pPr marL="0" indent="0" algn="just">
              <a:buNone/>
            </a:pPr>
            <a:r>
              <a:rPr lang="es-ES_tradnl" dirty="0" smtClean="0"/>
              <a:t>Antes </a:t>
            </a:r>
            <a:r>
              <a:rPr lang="es-ES_tradnl" dirty="0"/>
              <a:t>bien, </a:t>
            </a:r>
            <a:r>
              <a:rPr lang="es-ES_tradnl" b="1" u="sng" dirty="0">
                <a:solidFill>
                  <a:srgbClr val="008000"/>
                </a:solidFill>
              </a:rPr>
              <a:t>creced</a:t>
            </a:r>
            <a:r>
              <a:rPr lang="es-ES_tradnl" u="sng" dirty="0">
                <a:solidFill>
                  <a:srgbClr val="008000"/>
                </a:solidFill>
              </a:rPr>
              <a:t> </a:t>
            </a:r>
            <a:r>
              <a:rPr lang="es-ES_tradnl" dirty="0"/>
              <a:t>en la gracia y el conocimiento de nuestro Señor y Salvador Jesucristo. A él sea gloria ahora y hasta el día de la eternidad. Amén.</a:t>
            </a:r>
          </a:p>
        </p:txBody>
      </p:sp>
    </p:spTree>
    <p:extLst>
      <p:ext uri="{BB962C8B-B14F-4D97-AF65-F5344CB8AC3E}">
        <p14:creationId xmlns:p14="http://schemas.microsoft.com/office/powerpoint/2010/main" val="4064543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419" y="1600200"/>
            <a:ext cx="8549845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_tradnl" b="1" dirty="0" smtClean="0">
                <a:solidFill>
                  <a:srgbClr val="0000FF"/>
                </a:solidFill>
              </a:rPr>
              <a:t>La voluntad de Dios es que crezcamos</a:t>
            </a:r>
          </a:p>
          <a:p>
            <a:pPr algn="just"/>
            <a:endParaRPr lang="es-ES_tradnl" dirty="0" smtClean="0"/>
          </a:p>
          <a:p>
            <a:pPr algn="just"/>
            <a:r>
              <a:rPr lang="es-ES_tradnl" b="1" dirty="0" smtClean="0"/>
              <a:t>Efesios 4:14-15</a:t>
            </a:r>
          </a:p>
          <a:p>
            <a:pPr marL="0" indent="0" algn="just">
              <a:buNone/>
            </a:pPr>
            <a:r>
              <a:rPr lang="es-ES_tradnl" b="1" dirty="0" smtClean="0"/>
              <a:t>P</a:t>
            </a:r>
            <a:r>
              <a:rPr lang="es-ES_tradnl" dirty="0" smtClean="0"/>
              <a:t>ara </a:t>
            </a:r>
            <a:r>
              <a:rPr lang="es-ES_tradnl" dirty="0"/>
              <a:t>que </a:t>
            </a:r>
            <a:r>
              <a:rPr lang="es-ES_tradnl" b="1" dirty="0">
                <a:solidFill>
                  <a:srgbClr val="008000"/>
                </a:solidFill>
              </a:rPr>
              <a:t>ya no seamos niños fluctuantes</a:t>
            </a:r>
            <a:r>
              <a:rPr lang="es-ES_tradnl" dirty="0"/>
              <a:t>, llevados por doquiera de todo viento de doctrina, por estratagema de hombres que para engañar emplean con astucia las artimañas del error</a:t>
            </a:r>
            <a:r>
              <a:rPr lang="es-ES_tradnl" dirty="0" smtClean="0"/>
              <a:t>,</a:t>
            </a:r>
          </a:p>
          <a:p>
            <a:pPr marL="0" indent="0" algn="just">
              <a:buNone/>
            </a:pPr>
            <a:r>
              <a:rPr lang="es-ES_tradnl" dirty="0" smtClean="0"/>
              <a:t>sino </a:t>
            </a:r>
            <a:r>
              <a:rPr lang="es-ES_tradnl" dirty="0"/>
              <a:t>que siguiendo la verdad en amor, </a:t>
            </a:r>
            <a:r>
              <a:rPr lang="es-ES_tradnl" b="1" u="sng" dirty="0">
                <a:solidFill>
                  <a:srgbClr val="008000"/>
                </a:solidFill>
              </a:rPr>
              <a:t>crezcamos en todo en aquel que es la cabeza, esto es, Cristo,</a:t>
            </a:r>
          </a:p>
        </p:txBody>
      </p:sp>
    </p:spTree>
    <p:extLst>
      <p:ext uri="{BB962C8B-B14F-4D97-AF65-F5344CB8AC3E}">
        <p14:creationId xmlns:p14="http://schemas.microsoft.com/office/powerpoint/2010/main" val="379139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419" y="1600200"/>
            <a:ext cx="8549845" cy="45259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La iglesia en </a:t>
            </a:r>
            <a:r>
              <a:rPr lang="es-ES_tradnl" b="1" dirty="0" err="1" smtClean="0">
                <a:solidFill>
                  <a:srgbClr val="0000FF"/>
                </a:solidFill>
              </a:rPr>
              <a:t>Tiatira</a:t>
            </a:r>
            <a:r>
              <a:rPr lang="es-ES_tradnl" b="1" dirty="0" smtClean="0">
                <a:solidFill>
                  <a:srgbClr val="0000FF"/>
                </a:solidFill>
              </a:rPr>
              <a:t> fue reconocida por Cristo debido a su crecimiento: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0000FF"/>
              </a:solidFill>
            </a:endParaRPr>
          </a:p>
          <a:p>
            <a:r>
              <a:rPr lang="es-ES_tradnl" b="1" dirty="0" smtClean="0"/>
              <a:t>Apocalipsis 2:18-19</a:t>
            </a:r>
          </a:p>
          <a:p>
            <a:pPr marL="0" indent="0" algn="just">
              <a:buNone/>
            </a:pPr>
            <a:r>
              <a:rPr lang="es-ES_tradnl" b="1" dirty="0"/>
              <a:t> </a:t>
            </a:r>
            <a:r>
              <a:rPr lang="es-ES_tradnl" dirty="0"/>
              <a:t>Y escribe al ángel de la iglesia en </a:t>
            </a:r>
            <a:r>
              <a:rPr lang="es-ES_tradnl" dirty="0" err="1"/>
              <a:t>Tiatira</a:t>
            </a:r>
            <a:r>
              <a:rPr lang="es-ES_tradnl" dirty="0"/>
              <a:t>: El Hijo de Dios, el que tiene ojos como llama de fuego, y pies semejantes al bronce bruñido, dice esto</a:t>
            </a:r>
            <a:r>
              <a:rPr lang="es-ES_tradnl" dirty="0" smtClean="0"/>
              <a:t>:</a:t>
            </a:r>
          </a:p>
          <a:p>
            <a:pPr marL="0" indent="0" algn="just">
              <a:buNone/>
            </a:pPr>
            <a:endParaRPr lang="es-ES_tradnl" dirty="0"/>
          </a:p>
          <a:p>
            <a:pPr marL="0" indent="0" algn="just">
              <a:buNone/>
            </a:pPr>
            <a:r>
              <a:rPr lang="es-ES_tradnl" b="1" dirty="0"/>
              <a:t> </a:t>
            </a:r>
            <a:r>
              <a:rPr lang="es-ES_tradnl" dirty="0"/>
              <a:t>Yo conozco tus obras, y amor, y fe, y servicio, y tu paciencia, </a:t>
            </a:r>
            <a:r>
              <a:rPr lang="es-ES_tradnl" b="1" u="sng" dirty="0">
                <a:solidFill>
                  <a:srgbClr val="008000"/>
                </a:solidFill>
              </a:rPr>
              <a:t>y que tus obras postreras son más que las primeras.</a:t>
            </a:r>
            <a:endParaRPr lang="es-ES_tradnl" b="1" u="sng" dirty="0" smtClean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294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419" y="1600200"/>
            <a:ext cx="8549845" cy="45259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Mucho tiempo en la iglesia debe ser sinónimo de crecimiento:</a:t>
            </a:r>
          </a:p>
          <a:p>
            <a:pPr marL="0" indent="0" algn="just">
              <a:buNone/>
            </a:pPr>
            <a:endParaRPr lang="es-ES_tradnl" b="1" dirty="0"/>
          </a:p>
          <a:p>
            <a:pPr marL="0" indent="0" algn="just">
              <a:buNone/>
            </a:pPr>
            <a:r>
              <a:rPr lang="es-ES_tradnl" b="1" dirty="0" smtClean="0"/>
              <a:t>Hebreos 5:12</a:t>
            </a:r>
            <a:endParaRPr lang="es-ES_tradnl" dirty="0"/>
          </a:p>
          <a:p>
            <a:pPr marL="0" indent="0" algn="just">
              <a:buNone/>
            </a:pPr>
            <a:r>
              <a:rPr lang="es-ES_tradnl" dirty="0" smtClean="0"/>
              <a:t>Porque </a:t>
            </a:r>
            <a:r>
              <a:rPr lang="es-ES_tradnl" dirty="0"/>
              <a:t>debiendo ser ya maestros, </a:t>
            </a:r>
            <a:r>
              <a:rPr lang="es-ES_tradnl" b="1" u="sng" dirty="0">
                <a:solidFill>
                  <a:srgbClr val="008000"/>
                </a:solidFill>
              </a:rPr>
              <a:t>después de tanto tiempo</a:t>
            </a:r>
            <a:r>
              <a:rPr lang="es-ES_tradnl" dirty="0"/>
              <a:t>, tenéis necesidad de que se os vuelva a enseñar cuáles son los primeros rudimentos de las palabras de Dios; y habéis llegado a ser tales que tenéis necesidad de leche, y no de alimento sólido.</a:t>
            </a:r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3935357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ensand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601" y="3300281"/>
            <a:ext cx="2885399" cy="321996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076" y="1435046"/>
            <a:ext cx="8670004" cy="50115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Mucho tiempo en la iglesia debe ser sinónimo de crecimiento:</a:t>
            </a:r>
          </a:p>
          <a:p>
            <a:pPr marL="0" indent="0" algn="just">
              <a:buNone/>
            </a:pPr>
            <a:endParaRPr lang="es-ES_tradnl" b="1" dirty="0"/>
          </a:p>
          <a:p>
            <a:pPr marL="0" indent="0" algn="just">
              <a:buNone/>
            </a:pPr>
            <a:r>
              <a:rPr lang="es-ES_tradnl" b="1" dirty="0" smtClean="0">
                <a:solidFill>
                  <a:srgbClr val="800000"/>
                </a:solidFill>
              </a:rPr>
              <a:t>Este texto debe llevarnos a reflexionar sobre nuestro crecimiento con el paso de los</a:t>
            </a:r>
          </a:p>
          <a:p>
            <a:pPr marL="0" indent="0" algn="just">
              <a:buNone/>
            </a:pPr>
            <a:r>
              <a:rPr lang="es-ES_tradnl" b="1" dirty="0" smtClean="0">
                <a:solidFill>
                  <a:srgbClr val="800000"/>
                </a:solidFill>
              </a:rPr>
              <a:t>años como miembro de la iglesia</a:t>
            </a:r>
          </a:p>
        </p:txBody>
      </p:sp>
    </p:spTree>
    <p:extLst>
      <p:ext uri="{BB962C8B-B14F-4D97-AF65-F5344CB8AC3E}">
        <p14:creationId xmlns:p14="http://schemas.microsoft.com/office/powerpoint/2010/main" val="2149320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Creciendo siempre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076" y="1435047"/>
            <a:ext cx="8502724" cy="513538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ES_tradnl" b="1" dirty="0" smtClean="0">
                <a:solidFill>
                  <a:srgbClr val="0000FF"/>
                </a:solidFill>
              </a:rPr>
              <a:t>Aspectos básicos en los que debemos crecer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800000"/>
              </a:solidFill>
            </a:endParaRPr>
          </a:p>
          <a:p>
            <a:pPr marL="514350" indent="-514350" algn="just">
              <a:buAutoNum type="arabicParenR"/>
            </a:pPr>
            <a:r>
              <a:rPr lang="es-ES_tradnl" b="1" u="sng" dirty="0" smtClean="0">
                <a:solidFill>
                  <a:srgbClr val="008000"/>
                </a:solidFill>
              </a:rPr>
              <a:t>Congregarnos: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>
                <a:solidFill>
                  <a:srgbClr val="800000"/>
                </a:solidFill>
              </a:rPr>
              <a:t>a) Con que frecuencia nos congregamos?</a:t>
            </a:r>
          </a:p>
          <a:p>
            <a:pPr marL="0" indent="0" algn="just">
              <a:buNone/>
            </a:pPr>
            <a:endParaRPr lang="es-ES_tradnl" b="1" dirty="0" smtClean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>
                <a:solidFill>
                  <a:schemeClr val="accent5"/>
                </a:solidFill>
              </a:rPr>
              <a:t>b) Tenemos 4 reuniones semanales, a cuantas asistes?</a:t>
            </a:r>
          </a:p>
          <a:p>
            <a:pPr marL="0" indent="0" algn="just">
              <a:buNone/>
            </a:pPr>
            <a:endParaRPr lang="es-ES_tradnl" b="1" dirty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>
                <a:solidFill>
                  <a:srgbClr val="800000"/>
                </a:solidFill>
              </a:rPr>
              <a:t>c) Llego temprano?</a:t>
            </a:r>
          </a:p>
          <a:p>
            <a:pPr marL="0" indent="0" algn="just">
              <a:buNone/>
            </a:pPr>
            <a:endParaRPr lang="es-ES_tradnl" b="1" dirty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r>
              <a:rPr lang="es-ES_tradnl" b="1" dirty="0" smtClean="0"/>
              <a:t>d) Cuando me congrego estoy participando al 100% del culto: Canto, leo la biblia, participo en las oraciones, presto atención al mensaje y a los estudios bíblicos ?</a:t>
            </a:r>
          </a:p>
          <a:p>
            <a:pPr marL="0" indent="0" algn="just">
              <a:buNone/>
            </a:pPr>
            <a:endParaRPr lang="es-ES_tradnl" b="1" dirty="0">
              <a:solidFill>
                <a:srgbClr val="800000"/>
              </a:solidFill>
            </a:endParaRPr>
          </a:p>
          <a:p>
            <a:pPr marL="0" indent="0" algn="just">
              <a:buNone/>
            </a:pPr>
            <a:endParaRPr lang="es-ES_tradnl" b="1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12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706</Words>
  <Application>Microsoft Macintosh PowerPoint</Application>
  <PresentationFormat>On-screen Show (4:3)</PresentationFormat>
  <Paragraphs>151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Creciendo siempre</vt:lpstr>
      <vt:lpstr>Creciendo siempre</vt:lpstr>
      <vt:lpstr>Creciendo siempre</vt:lpstr>
      <vt:lpstr>Creciendo siempre</vt:lpstr>
      <vt:lpstr>Creciendo siempre</vt:lpstr>
      <vt:lpstr>Creciendo siempre</vt:lpstr>
      <vt:lpstr>Creciendo siempre</vt:lpstr>
      <vt:lpstr>Creciendo siempre</vt:lpstr>
      <vt:lpstr>Creciendo siempre</vt:lpstr>
      <vt:lpstr>Como gastamos nuestro tiempo</vt:lpstr>
      <vt:lpstr>Creciendo siempre</vt:lpstr>
      <vt:lpstr>Creciendo siempre</vt:lpstr>
      <vt:lpstr>Creciendo siempre</vt:lpstr>
      <vt:lpstr>Creciendo siempre</vt:lpstr>
      <vt:lpstr>Creciendo siempre</vt:lpstr>
      <vt:lpstr>Creciendo siempre</vt:lpstr>
      <vt:lpstr>Creciendo siempre</vt:lpstr>
      <vt:lpstr>Creciendo siempre</vt:lpstr>
      <vt:lpstr>Creciendo siempre</vt:lpstr>
      <vt:lpstr>Creciendo siempre</vt:lpstr>
      <vt:lpstr>Creciendo siempre</vt:lpstr>
      <vt:lpstr>Creciendo siempre</vt:lpstr>
    </vt:vector>
  </TitlesOfParts>
  <Company>Holasa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Creciendo siempre</dc:title>
  <dc:creator>Fausto Baez </dc:creator>
  <cp:lastModifiedBy>Fausto Baez </cp:lastModifiedBy>
  <cp:revision>29</cp:revision>
  <dcterms:created xsi:type="dcterms:W3CDTF">2016-12-28T18:07:48Z</dcterms:created>
  <dcterms:modified xsi:type="dcterms:W3CDTF">2017-03-19T11:04:38Z</dcterms:modified>
</cp:coreProperties>
</file>