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Lst>
  <p:notesMasterIdLst>
    <p:notesMasterId r:id="rId64"/>
  </p:notesMasterIdLst>
  <p:sldIdLst>
    <p:sldId id="256" r:id="rId7"/>
    <p:sldId id="257" r:id="rId8"/>
    <p:sldId id="312" r:id="rId9"/>
    <p:sldId id="258" r:id="rId10"/>
    <p:sldId id="259" r:id="rId11"/>
    <p:sldId id="260" r:id="rId12"/>
    <p:sldId id="262" r:id="rId13"/>
    <p:sldId id="265" r:id="rId14"/>
    <p:sldId id="264" r:id="rId15"/>
    <p:sldId id="313" r:id="rId16"/>
    <p:sldId id="266" r:id="rId17"/>
    <p:sldId id="267" r:id="rId18"/>
    <p:sldId id="268" r:id="rId19"/>
    <p:sldId id="314" r:id="rId20"/>
    <p:sldId id="269" r:id="rId21"/>
    <p:sldId id="306" r:id="rId22"/>
    <p:sldId id="315" r:id="rId23"/>
    <p:sldId id="270" r:id="rId24"/>
    <p:sldId id="271" r:id="rId25"/>
    <p:sldId id="307" r:id="rId26"/>
    <p:sldId id="277" r:id="rId27"/>
    <p:sldId id="317" r:id="rId28"/>
    <p:sldId id="309" r:id="rId29"/>
    <p:sldId id="292" r:id="rId30"/>
    <p:sldId id="272" r:id="rId31"/>
    <p:sldId id="318" r:id="rId32"/>
    <p:sldId id="273" r:id="rId33"/>
    <p:sldId id="274" r:id="rId34"/>
    <p:sldId id="275" r:id="rId35"/>
    <p:sldId id="285" r:id="rId36"/>
    <p:sldId id="276" r:id="rId37"/>
    <p:sldId id="280" r:id="rId38"/>
    <p:sldId id="278" r:id="rId39"/>
    <p:sldId id="279" r:id="rId40"/>
    <p:sldId id="281" r:id="rId41"/>
    <p:sldId id="282" r:id="rId42"/>
    <p:sldId id="284" r:id="rId43"/>
    <p:sldId id="283" r:id="rId44"/>
    <p:sldId id="286" r:id="rId45"/>
    <p:sldId id="287" r:id="rId46"/>
    <p:sldId id="288" r:id="rId47"/>
    <p:sldId id="293" r:id="rId48"/>
    <p:sldId id="294" r:id="rId49"/>
    <p:sldId id="295" r:id="rId50"/>
    <p:sldId id="296" r:id="rId51"/>
    <p:sldId id="297" r:id="rId52"/>
    <p:sldId id="298" r:id="rId53"/>
    <p:sldId id="300" r:id="rId54"/>
    <p:sldId id="299" r:id="rId55"/>
    <p:sldId id="301" r:id="rId56"/>
    <p:sldId id="308" r:id="rId57"/>
    <p:sldId id="302" r:id="rId58"/>
    <p:sldId id="303" r:id="rId59"/>
    <p:sldId id="304" r:id="rId60"/>
    <p:sldId id="305" r:id="rId61"/>
    <p:sldId id="319" r:id="rId62"/>
    <p:sldId id="310" r:id="rId63"/>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2" autoAdjust="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F16E1-645E-4D73-9181-940D422984CC}" type="datetimeFigureOut">
              <a:rPr lang="es-DO" smtClean="0"/>
              <a:pPr/>
              <a:t>21/07/2017</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91432-C800-49EC-92F0-EF8BDBC49AC3}" type="slidenum">
              <a:rPr lang="es-DO" smtClean="0"/>
              <a:pPr/>
              <a:t>‹Nº›</a:t>
            </a:fld>
            <a:endParaRPr lang="es-DO"/>
          </a:p>
        </p:txBody>
      </p:sp>
    </p:spTree>
    <p:extLst>
      <p:ext uri="{BB962C8B-B14F-4D97-AF65-F5344CB8AC3E}">
        <p14:creationId xmlns:p14="http://schemas.microsoft.com/office/powerpoint/2010/main" val="233196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DO" dirty="0"/>
          </a:p>
        </p:txBody>
      </p:sp>
      <p:sp>
        <p:nvSpPr>
          <p:cNvPr id="4" name="3 Marcador de número de diapositiva"/>
          <p:cNvSpPr>
            <a:spLocks noGrp="1"/>
          </p:cNvSpPr>
          <p:nvPr>
            <p:ph type="sldNum" sz="quarter" idx="10"/>
          </p:nvPr>
        </p:nvSpPr>
        <p:spPr/>
        <p:txBody>
          <a:bodyPr/>
          <a:lstStyle/>
          <a:p>
            <a:fld id="{03E91432-C800-49EC-92F0-EF8BDBC49AC3}" type="slidenum">
              <a:rPr lang="es-DO" smtClean="0"/>
              <a:pPr/>
              <a:t>43</a:t>
            </a:fld>
            <a:endParaRPr lang="es-D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17" name="16 Marcador de pie de página"/>
          <p:cNvSpPr>
            <a:spLocks noGrp="1"/>
          </p:cNvSpPr>
          <p:nvPr>
            <p:ph type="ftr" sz="quarter" idx="11"/>
          </p:nvPr>
        </p:nvSpPr>
        <p:spPr/>
        <p:txBody>
          <a:bodyPr/>
          <a:lstStyle>
            <a:extLst/>
          </a:lstStyle>
          <a:p>
            <a:endParaRPr lang="es-DO"/>
          </a:p>
        </p:txBody>
      </p:sp>
      <p:sp>
        <p:nvSpPr>
          <p:cNvPr id="29" name="28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extLst/>
          </a:lstStyle>
          <a:p>
            <a:endParaRPr lang="es-DO"/>
          </a:p>
        </p:txBody>
      </p:sp>
      <p:sp>
        <p:nvSpPr>
          <p:cNvPr id="6" name="5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extLst/>
          </a:lstStyle>
          <a:p>
            <a:endParaRPr lang="es-DO"/>
          </a:p>
        </p:txBody>
      </p:sp>
      <p:sp>
        <p:nvSpPr>
          <p:cNvPr id="6" name="5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extLst/>
          </a:lstStyle>
          <a:p>
            <a:endParaRPr lang="es-DO"/>
          </a:p>
        </p:txBody>
      </p:sp>
      <p:sp>
        <p:nvSpPr>
          <p:cNvPr id="7" name="6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8" name="7 Marcador de pie de página"/>
          <p:cNvSpPr>
            <a:spLocks noGrp="1"/>
          </p:cNvSpPr>
          <p:nvPr>
            <p:ph type="ftr" sz="quarter" idx="11"/>
          </p:nvPr>
        </p:nvSpPr>
        <p:spPr/>
        <p:txBody>
          <a:bodyPr/>
          <a:lstStyle>
            <a:extLst/>
          </a:lstStyle>
          <a:p>
            <a:endParaRPr lang="es-DO"/>
          </a:p>
        </p:txBody>
      </p:sp>
      <p:sp>
        <p:nvSpPr>
          <p:cNvPr id="9" name="8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4" name="3 Marcador de pie de página"/>
          <p:cNvSpPr>
            <a:spLocks noGrp="1"/>
          </p:cNvSpPr>
          <p:nvPr>
            <p:ph type="ftr" sz="quarter" idx="11"/>
          </p:nvPr>
        </p:nvSpPr>
        <p:spPr/>
        <p:txBody>
          <a:bodyPr/>
          <a:lstStyle>
            <a:extLst/>
          </a:lstStyle>
          <a:p>
            <a:endParaRPr lang="es-DO"/>
          </a:p>
        </p:txBody>
      </p:sp>
      <p:sp>
        <p:nvSpPr>
          <p:cNvPr id="5" name="4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11"/>
          </p:nvPr>
        </p:nvSpPr>
        <p:spPr/>
        <p:txBody>
          <a:bodyPr/>
          <a:lstStyle>
            <a:extLst/>
          </a:lstStyle>
          <a:p>
            <a:endParaRPr lang="es-DO"/>
          </a:p>
        </p:txBody>
      </p:sp>
      <p:sp>
        <p:nvSpPr>
          <p:cNvPr id="4" name="3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extLst/>
          </a:lstStyle>
          <a:p>
            <a:endParaRPr lang="es-DO"/>
          </a:p>
        </p:txBody>
      </p:sp>
      <p:sp>
        <p:nvSpPr>
          <p:cNvPr id="7" name="6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D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extLst/>
          </a:lstStyle>
          <a:p>
            <a:endParaRPr lang="es-DO"/>
          </a:p>
        </p:txBody>
      </p:sp>
      <p:sp>
        <p:nvSpPr>
          <p:cNvPr id="6" name="5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extLst/>
          </a:lstStyle>
          <a:p>
            <a:endParaRPr lang="es-DO"/>
          </a:p>
        </p:txBody>
      </p:sp>
      <p:sp>
        <p:nvSpPr>
          <p:cNvPr id="6" name="5 Marcador de número de diapositiva"/>
          <p:cNvSpPr>
            <a:spLocks noGrp="1"/>
          </p:cNvSpPr>
          <p:nvPr>
            <p:ph type="sldNum" sz="quarter" idx="12"/>
          </p:nvPr>
        </p:nvSpPr>
        <p:spPr/>
        <p:txBody>
          <a:bodyPr/>
          <a:lstStyle>
            <a:extLst/>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7" name="16 Marcador de pie de página"/>
          <p:cNvSpPr>
            <a:spLocks noGrp="1"/>
          </p:cNvSpPr>
          <p:nvPr>
            <p:ph type="ftr" sz="quarter" idx="11"/>
          </p:nvPr>
        </p:nvSpPr>
        <p:spPr/>
        <p:txBody>
          <a:bodyPr/>
          <a:lstStyle/>
          <a:p>
            <a:endParaRPr lang="es-DO"/>
          </a:p>
        </p:txBody>
      </p:sp>
      <p:sp>
        <p:nvSpPr>
          <p:cNvPr id="29" name="28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a:xfrm>
            <a:off x="7924800" y="6416675"/>
            <a:ext cx="762000" cy="365125"/>
          </a:xfrm>
        </p:spPr>
        <p:txBody>
          <a:bodyPr/>
          <a:lstStyle/>
          <a:p>
            <a:fld id="{E22DB6AE-39EE-4B88-B55E-8BFACBA5C7E4}" type="slidenum">
              <a:rPr lang="es-DO" smtClean="0"/>
              <a:pPr/>
              <a:t>‹Nº›</a:t>
            </a:fld>
            <a:endParaRPr lang="es-DO"/>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dissolv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A59B2219-293E-4ED8-8550-31FB62388017}" type="datetimeFigureOut">
              <a:rPr lang="es-DO" smtClean="0"/>
              <a:pPr/>
              <a:t>21/07/2017</a:t>
            </a:fld>
            <a:endParaRPr lang="es-DO"/>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DO"/>
          </a:p>
        </p:txBody>
      </p:sp>
      <p:sp>
        <p:nvSpPr>
          <p:cNvPr id="7" name="6 Marcador de número de diapositiva"/>
          <p:cNvSpPr>
            <a:spLocks noGrp="1"/>
          </p:cNvSpPr>
          <p:nvPr>
            <p:ph type="sldNum" sz="quarter" idx="12"/>
          </p:nvPr>
        </p:nvSpPr>
        <p:spPr>
          <a:xfrm>
            <a:off x="8339328" y="1170432"/>
            <a:ext cx="733864" cy="201168"/>
          </a:xfrm>
        </p:spPr>
        <p:txBody>
          <a:bodyPr/>
          <a:lstStyle/>
          <a:p>
            <a:fld id="{E22DB6AE-39EE-4B88-B55E-8BFACBA5C7E4}" type="slidenum">
              <a:rPr lang="es-DO" smtClean="0"/>
              <a:pPr/>
              <a:t>‹Nº›</a:t>
            </a:fld>
            <a:endParaRPr lang="es-DO"/>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11"/>
          </p:nvPr>
        </p:nvSpPr>
        <p:spPr>
          <a:xfrm>
            <a:off x="2640597" y="6377459"/>
            <a:ext cx="3836404" cy="365125"/>
          </a:xfrm>
        </p:spPr>
        <p:txBody>
          <a:bodyPr/>
          <a:lstStyle/>
          <a:p>
            <a:endParaRPr lang="es-DO"/>
          </a:p>
        </p:txBody>
      </p:sp>
      <p:sp>
        <p:nvSpPr>
          <p:cNvPr id="6" name="5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lvl1pPr>
              <a:defRPr/>
            </a:lvl1pPr>
          </a:lstStyle>
          <a:p>
            <a:pPr>
              <a:defRPr/>
            </a:pPr>
            <a:fld id="{67680633-E6A7-4FEF-9C10-AE7B8D355262}"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209A4FEC-22DE-4A61-87A3-78F25DC6EC40}" type="slidenum">
              <a:rPr lang="es-DO" altLang="en-US"/>
              <a:pPr/>
              <a:t>‹Nº›</a:t>
            </a:fld>
            <a:endParaRPr lang="es-DO" altLang="en-US"/>
          </a:p>
        </p:txBody>
      </p:sp>
    </p:spTree>
    <p:extLst>
      <p:ext uri="{BB962C8B-B14F-4D97-AF65-F5344CB8AC3E}">
        <p14:creationId xmlns:p14="http://schemas.microsoft.com/office/powerpoint/2010/main" val="758369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BBDDE7DB-7E34-45E3-876B-57FAB451DC3D}"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0190020-A2D1-43D2-8808-E824DC6E0085}" type="slidenum">
              <a:rPr lang="es-DO" altLang="en-US"/>
              <a:pPr/>
              <a:t>‹Nº›</a:t>
            </a:fld>
            <a:endParaRPr lang="es-DO" altLang="en-US"/>
          </a:p>
        </p:txBody>
      </p:sp>
    </p:spTree>
    <p:extLst>
      <p:ext uri="{BB962C8B-B14F-4D97-AF65-F5344CB8AC3E}">
        <p14:creationId xmlns:p14="http://schemas.microsoft.com/office/powerpoint/2010/main" val="3980925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B834BC3-5CB6-4594-80F2-B176FC27FCDD}"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EED67A2-4F4D-4F67-9285-DA992AEFD864}" type="slidenum">
              <a:rPr lang="es-DO" altLang="en-US"/>
              <a:pPr/>
              <a:t>‹Nº›</a:t>
            </a:fld>
            <a:endParaRPr lang="es-DO" altLang="en-US"/>
          </a:p>
        </p:txBody>
      </p:sp>
    </p:spTree>
    <p:extLst>
      <p:ext uri="{BB962C8B-B14F-4D97-AF65-F5344CB8AC3E}">
        <p14:creationId xmlns:p14="http://schemas.microsoft.com/office/powerpoint/2010/main" val="1022154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3 Marcador de fecha"/>
          <p:cNvSpPr>
            <a:spLocks noGrp="1"/>
          </p:cNvSpPr>
          <p:nvPr>
            <p:ph type="dt" sz="half" idx="10"/>
          </p:nvPr>
        </p:nvSpPr>
        <p:spPr/>
        <p:txBody>
          <a:bodyPr/>
          <a:lstStyle>
            <a:lvl1pPr>
              <a:defRPr/>
            </a:lvl1pPr>
          </a:lstStyle>
          <a:p>
            <a:pPr>
              <a:defRPr/>
            </a:pPr>
            <a:fld id="{0ECD4DA2-346C-41BE-BA4D-E8C1660F4232}" type="datetimeFigureOut">
              <a:rPr lang="es-DO">
                <a:solidFill>
                  <a:prstClr val="black">
                    <a:tint val="75000"/>
                  </a:prstClr>
                </a:solidFill>
              </a:rPr>
              <a:pPr>
                <a:defRPr/>
              </a:pPr>
              <a:t>21/07/2017</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E99683FD-1D25-4AD0-AF23-7B9A80406E66}" type="slidenum">
              <a:rPr lang="es-DO" altLang="en-US"/>
              <a:pPr/>
              <a:t>‹Nº›</a:t>
            </a:fld>
            <a:endParaRPr lang="es-DO" altLang="en-US"/>
          </a:p>
        </p:txBody>
      </p:sp>
    </p:spTree>
    <p:extLst>
      <p:ext uri="{BB962C8B-B14F-4D97-AF65-F5344CB8AC3E}">
        <p14:creationId xmlns:p14="http://schemas.microsoft.com/office/powerpoint/2010/main" val="2327089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3 Marcador de fecha"/>
          <p:cNvSpPr>
            <a:spLocks noGrp="1"/>
          </p:cNvSpPr>
          <p:nvPr>
            <p:ph type="dt" sz="half" idx="10"/>
          </p:nvPr>
        </p:nvSpPr>
        <p:spPr/>
        <p:txBody>
          <a:bodyPr/>
          <a:lstStyle>
            <a:lvl1pPr>
              <a:defRPr/>
            </a:lvl1pPr>
          </a:lstStyle>
          <a:p>
            <a:pPr>
              <a:defRPr/>
            </a:pPr>
            <a:fld id="{DA936227-D0EB-4589-AFF1-C4AD70B4A998}" type="datetimeFigureOut">
              <a:rPr lang="es-DO">
                <a:solidFill>
                  <a:prstClr val="black">
                    <a:tint val="75000"/>
                  </a:prstClr>
                </a:solidFill>
              </a:rPr>
              <a:pPr>
                <a:defRPr/>
              </a:pPr>
              <a:t>21/07/2017</a:t>
            </a:fld>
            <a:endParaRPr lang="es-DO">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F98D6728-BF45-4AC5-8BC5-6D54F80CE792}" type="slidenum">
              <a:rPr lang="es-DO" altLang="en-US"/>
              <a:pPr/>
              <a:t>‹Nº›</a:t>
            </a:fld>
            <a:endParaRPr lang="es-DO" altLang="en-US"/>
          </a:p>
        </p:txBody>
      </p:sp>
    </p:spTree>
    <p:extLst>
      <p:ext uri="{BB962C8B-B14F-4D97-AF65-F5344CB8AC3E}">
        <p14:creationId xmlns:p14="http://schemas.microsoft.com/office/powerpoint/2010/main" val="11999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3 Marcador de fecha"/>
          <p:cNvSpPr>
            <a:spLocks noGrp="1"/>
          </p:cNvSpPr>
          <p:nvPr>
            <p:ph type="dt" sz="half" idx="10"/>
          </p:nvPr>
        </p:nvSpPr>
        <p:spPr/>
        <p:txBody>
          <a:bodyPr/>
          <a:lstStyle>
            <a:lvl1pPr>
              <a:defRPr/>
            </a:lvl1pPr>
          </a:lstStyle>
          <a:p>
            <a:pPr>
              <a:defRPr/>
            </a:pPr>
            <a:fld id="{34743FB0-1FF1-477A-9FBE-E5AEEF16FBCE}" type="datetimeFigureOut">
              <a:rPr lang="es-DO">
                <a:solidFill>
                  <a:prstClr val="black">
                    <a:tint val="75000"/>
                  </a:prstClr>
                </a:solidFill>
              </a:rPr>
              <a:pPr>
                <a:defRPr/>
              </a:pPr>
              <a:t>21/07/2017</a:t>
            </a:fld>
            <a:endParaRPr lang="es-DO">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9C4EFDB9-3C05-42AD-A86A-52E0CEC8093B}" type="slidenum">
              <a:rPr lang="es-DO" altLang="en-US"/>
              <a:pPr/>
              <a:t>‹Nº›</a:t>
            </a:fld>
            <a:endParaRPr lang="es-DO" altLang="en-US"/>
          </a:p>
        </p:txBody>
      </p:sp>
    </p:spTree>
    <p:extLst>
      <p:ext uri="{BB962C8B-B14F-4D97-AF65-F5344CB8AC3E}">
        <p14:creationId xmlns:p14="http://schemas.microsoft.com/office/powerpoint/2010/main" val="8626777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F1FC63B-B940-4185-A95D-AA192E0644C6}" type="datetimeFigureOut">
              <a:rPr lang="es-DO">
                <a:solidFill>
                  <a:prstClr val="black">
                    <a:tint val="75000"/>
                  </a:prstClr>
                </a:solidFill>
              </a:rPr>
              <a:pPr>
                <a:defRPr/>
              </a:pPr>
              <a:t>21/07/2017</a:t>
            </a:fld>
            <a:endParaRPr lang="es-DO">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D3DAC5BA-D5FE-4B00-A9BF-2F869B8F81A3}" type="slidenum">
              <a:rPr lang="es-DO" altLang="en-US"/>
              <a:pPr/>
              <a:t>‹Nº›</a:t>
            </a:fld>
            <a:endParaRPr lang="es-DO" altLang="en-US"/>
          </a:p>
        </p:txBody>
      </p:sp>
    </p:spTree>
    <p:extLst>
      <p:ext uri="{BB962C8B-B14F-4D97-AF65-F5344CB8AC3E}">
        <p14:creationId xmlns:p14="http://schemas.microsoft.com/office/powerpoint/2010/main" val="30474527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6A38927-9E7D-4E7A-AD39-BFCB84A78493}" type="datetimeFigureOut">
              <a:rPr lang="es-DO">
                <a:solidFill>
                  <a:prstClr val="black">
                    <a:tint val="75000"/>
                  </a:prstClr>
                </a:solidFill>
              </a:rPr>
              <a:pPr>
                <a:defRPr/>
              </a:pPr>
              <a:t>21/07/2017</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4DB95E8D-3976-4260-A37C-44AC808F902E}" type="slidenum">
              <a:rPr lang="es-DO" altLang="en-US"/>
              <a:pPr/>
              <a:t>‹Nº›</a:t>
            </a:fld>
            <a:endParaRPr lang="es-DO" altLang="en-US"/>
          </a:p>
        </p:txBody>
      </p:sp>
    </p:spTree>
    <p:extLst>
      <p:ext uri="{BB962C8B-B14F-4D97-AF65-F5344CB8AC3E}">
        <p14:creationId xmlns:p14="http://schemas.microsoft.com/office/powerpoint/2010/main" val="2043677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D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C8A86FA-9BCD-4840-BDE1-96C0E36304EE}" type="datetimeFigureOut">
              <a:rPr lang="es-DO">
                <a:solidFill>
                  <a:prstClr val="black">
                    <a:tint val="75000"/>
                  </a:prstClr>
                </a:solidFill>
              </a:rPr>
              <a:pPr>
                <a:defRPr/>
              </a:pPr>
              <a:t>21/07/2017</a:t>
            </a:fld>
            <a:endParaRPr lang="es-DO">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8E757228-CBD4-49A1-A066-60B773C5C5E9}" type="slidenum">
              <a:rPr lang="es-DO" altLang="en-US"/>
              <a:pPr/>
              <a:t>‹Nº›</a:t>
            </a:fld>
            <a:endParaRPr lang="es-DO" altLang="en-US"/>
          </a:p>
        </p:txBody>
      </p:sp>
    </p:spTree>
    <p:extLst>
      <p:ext uri="{BB962C8B-B14F-4D97-AF65-F5344CB8AC3E}">
        <p14:creationId xmlns:p14="http://schemas.microsoft.com/office/powerpoint/2010/main" val="2452067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F8FFB117-95C8-4F81-8AC6-875B3557F52C}"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1BF7E77-A364-42ED-97E5-1A0EED3B8503}" type="slidenum">
              <a:rPr lang="es-DO" altLang="en-US"/>
              <a:pPr/>
              <a:t>‹Nº›</a:t>
            </a:fld>
            <a:endParaRPr lang="es-DO" altLang="en-US"/>
          </a:p>
        </p:txBody>
      </p:sp>
    </p:spTree>
    <p:extLst>
      <p:ext uri="{BB962C8B-B14F-4D97-AF65-F5344CB8AC3E}">
        <p14:creationId xmlns:p14="http://schemas.microsoft.com/office/powerpoint/2010/main" val="3426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ACEF4CDA-0B0F-4B58-B92B-B44686746A2A}"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48C26013-DE0C-44C3-83F1-2C33B564DC47}" type="slidenum">
              <a:rPr lang="es-DO" altLang="en-US"/>
              <a:pPr/>
              <a:t>‹Nº›</a:t>
            </a:fld>
            <a:endParaRPr lang="es-DO" altLang="en-US"/>
          </a:p>
        </p:txBody>
      </p:sp>
    </p:spTree>
    <p:extLst>
      <p:ext uri="{BB962C8B-B14F-4D97-AF65-F5344CB8AC3E}">
        <p14:creationId xmlns:p14="http://schemas.microsoft.com/office/powerpoint/2010/main" val="424873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59B2219-293E-4ED8-8550-31FB62388017}" type="datetimeFigureOut">
              <a:rPr lang="es-DO" smtClean="0"/>
              <a:pPr/>
              <a:t>21/07/2017</a:t>
            </a:fld>
            <a:endParaRPr lang="es-DO"/>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22DB6AE-39EE-4B88-B55E-8BFACBA5C7E4}" type="slidenum">
              <a:rPr lang="es-DO" smtClean="0"/>
              <a:pPr/>
              <a:t>‹Nº›</a:t>
            </a:fld>
            <a:endParaRPr lang="es-DO"/>
          </a:p>
        </p:txBody>
      </p:sp>
      <p:sp>
        <p:nvSpPr>
          <p:cNvPr id="15" name="Footer Placeholder 14"/>
          <p:cNvSpPr>
            <a:spLocks noGrp="1"/>
          </p:cNvSpPr>
          <p:nvPr>
            <p:ph type="ftr" sz="quarter" idx="12"/>
          </p:nvPr>
        </p:nvSpPr>
        <p:spPr>
          <a:xfrm>
            <a:off x="3581400" y="6296248"/>
            <a:ext cx="2820987" cy="152400"/>
          </a:xfrm>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1" name="Slide Number Placeholder 10"/>
          <p:cNvSpPr>
            <a:spLocks noGrp="1"/>
          </p:cNvSpPr>
          <p:nvPr>
            <p:ph type="sldNum" sz="quarter" idx="11"/>
          </p:nvPr>
        </p:nvSpPr>
        <p:spPr/>
        <p:txBody>
          <a:bodyPr/>
          <a:lstStyle/>
          <a:p>
            <a:fld id="{E22DB6AE-39EE-4B88-B55E-8BFACBA5C7E4}" type="slidenum">
              <a:rPr lang="es-DO" smtClean="0"/>
              <a:pPr/>
              <a:t>‹Nº›</a:t>
            </a:fld>
            <a:endParaRPr lang="es-DO"/>
          </a:p>
        </p:txBody>
      </p:sp>
      <p:sp>
        <p:nvSpPr>
          <p:cNvPr id="12" name="Footer Placeholder 11"/>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59B2219-293E-4ED8-8550-31FB62388017}" type="datetimeFigureOut">
              <a:rPr lang="es-DO" smtClean="0"/>
              <a:pPr/>
              <a:t>21/07/2017</a:t>
            </a:fld>
            <a:endParaRPr lang="es-DO"/>
          </a:p>
        </p:txBody>
      </p:sp>
      <p:sp>
        <p:nvSpPr>
          <p:cNvPr id="13" name="Slide Number Placeholder 12"/>
          <p:cNvSpPr>
            <a:spLocks noGrp="1"/>
          </p:cNvSpPr>
          <p:nvPr>
            <p:ph type="sldNum" sz="quarter" idx="11"/>
          </p:nvPr>
        </p:nvSpPr>
        <p:spPr>
          <a:xfrm>
            <a:off x="4116388" y="6400800"/>
            <a:ext cx="533400" cy="152400"/>
          </a:xfrm>
        </p:spPr>
        <p:txBody>
          <a:bodyPr/>
          <a:lstStyle/>
          <a:p>
            <a:fld id="{E22DB6AE-39EE-4B88-B55E-8BFACBA5C7E4}" type="slidenum">
              <a:rPr lang="es-DO" smtClean="0"/>
              <a:pPr/>
              <a:t>‹Nº›</a:t>
            </a:fld>
            <a:endParaRPr lang="es-DO"/>
          </a:p>
        </p:txBody>
      </p:sp>
      <p:sp>
        <p:nvSpPr>
          <p:cNvPr id="14" name="Footer Placeholder 13"/>
          <p:cNvSpPr>
            <a:spLocks noGrp="1"/>
          </p:cNvSpPr>
          <p:nvPr>
            <p:ph type="ftr" sz="quarter" idx="12"/>
          </p:nvPr>
        </p:nvSpPr>
        <p:spPr>
          <a:xfrm>
            <a:off x="838200" y="6296248"/>
            <a:ext cx="2820987" cy="152400"/>
          </a:xfrm>
        </p:spPr>
        <p:txBody>
          <a:bodyPr/>
          <a:lstStyle/>
          <a:p>
            <a:endParaRPr lang="es-DO"/>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ransition>
    <p:dissolv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3" name="Slide Number Placeholder 12"/>
          <p:cNvSpPr>
            <a:spLocks noGrp="1"/>
          </p:cNvSpPr>
          <p:nvPr>
            <p:ph type="sldNum" sz="quarter" idx="11"/>
          </p:nvPr>
        </p:nvSpPr>
        <p:spPr/>
        <p:txBody>
          <a:bodyPr/>
          <a:lstStyle/>
          <a:p>
            <a:fld id="{E22DB6AE-39EE-4B88-B55E-8BFACBA5C7E4}" type="slidenum">
              <a:rPr lang="es-DO" smtClean="0"/>
              <a:pPr/>
              <a:t>‹Nº›</a:t>
            </a:fld>
            <a:endParaRPr lang="es-DO"/>
          </a:p>
        </p:txBody>
      </p:sp>
      <p:sp>
        <p:nvSpPr>
          <p:cNvPr id="14" name="Footer Placeholder 13"/>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4" name="Slide Number Placeholder 13"/>
          <p:cNvSpPr>
            <a:spLocks noGrp="1"/>
          </p:cNvSpPr>
          <p:nvPr>
            <p:ph type="sldNum" sz="quarter" idx="11"/>
          </p:nvPr>
        </p:nvSpPr>
        <p:spPr/>
        <p:txBody>
          <a:bodyPr/>
          <a:lstStyle/>
          <a:p>
            <a:fld id="{E22DB6AE-39EE-4B88-B55E-8BFACBA5C7E4}" type="slidenum">
              <a:rPr lang="es-DO" smtClean="0"/>
              <a:pPr/>
              <a:t>‹Nº›</a:t>
            </a:fld>
            <a:endParaRPr lang="es-DO"/>
          </a:p>
        </p:txBody>
      </p:sp>
      <p:sp>
        <p:nvSpPr>
          <p:cNvPr id="16" name="Footer Placeholder 15"/>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0" name="Slide Number Placeholder 9"/>
          <p:cNvSpPr>
            <a:spLocks noGrp="1"/>
          </p:cNvSpPr>
          <p:nvPr>
            <p:ph type="sldNum" sz="quarter" idx="11"/>
          </p:nvPr>
        </p:nvSpPr>
        <p:spPr/>
        <p:txBody>
          <a:bodyPr/>
          <a:lstStyle/>
          <a:p>
            <a:fld id="{E22DB6AE-39EE-4B88-B55E-8BFACBA5C7E4}" type="slidenum">
              <a:rPr lang="es-DO" smtClean="0"/>
              <a:pPr/>
              <a:t>‹Nº›</a:t>
            </a:fld>
            <a:endParaRPr lang="es-DO"/>
          </a:p>
        </p:txBody>
      </p:sp>
      <p:sp>
        <p:nvSpPr>
          <p:cNvPr id="11" name="Footer Placeholder 10"/>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9" name="Slide Number Placeholder 8"/>
          <p:cNvSpPr>
            <a:spLocks noGrp="1"/>
          </p:cNvSpPr>
          <p:nvPr>
            <p:ph type="sldNum" sz="quarter" idx="11"/>
          </p:nvPr>
        </p:nvSpPr>
        <p:spPr/>
        <p:txBody>
          <a:bodyPr/>
          <a:lstStyle/>
          <a:p>
            <a:fld id="{E22DB6AE-39EE-4B88-B55E-8BFACBA5C7E4}" type="slidenum">
              <a:rPr lang="es-DO" smtClean="0"/>
              <a:pPr/>
              <a:t>‹Nº›</a:t>
            </a:fld>
            <a:endParaRPr lang="es-DO"/>
          </a:p>
        </p:txBody>
      </p:sp>
      <p:sp>
        <p:nvSpPr>
          <p:cNvPr id="10" name="Footer Placeholder 9"/>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6" name="Slide Number Placeholder 15"/>
          <p:cNvSpPr>
            <a:spLocks noGrp="1"/>
          </p:cNvSpPr>
          <p:nvPr>
            <p:ph type="sldNum" sz="quarter" idx="11"/>
          </p:nvPr>
        </p:nvSpPr>
        <p:spPr/>
        <p:txBody>
          <a:bodyPr/>
          <a:lstStyle/>
          <a:p>
            <a:fld id="{E22DB6AE-39EE-4B88-B55E-8BFACBA5C7E4}" type="slidenum">
              <a:rPr lang="es-DO" smtClean="0"/>
              <a:pPr/>
              <a:t>‹Nº›</a:t>
            </a:fld>
            <a:endParaRPr lang="es-DO"/>
          </a:p>
        </p:txBody>
      </p:sp>
      <p:sp>
        <p:nvSpPr>
          <p:cNvPr id="17" name="Footer Placeholder 16"/>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7" name="Slide Number Placeholder 16"/>
          <p:cNvSpPr>
            <a:spLocks noGrp="1"/>
          </p:cNvSpPr>
          <p:nvPr>
            <p:ph type="sldNum" sz="quarter" idx="11"/>
          </p:nvPr>
        </p:nvSpPr>
        <p:spPr/>
        <p:txBody>
          <a:bodyPr/>
          <a:lstStyle/>
          <a:p>
            <a:fld id="{E22DB6AE-39EE-4B88-B55E-8BFACBA5C7E4}" type="slidenum">
              <a:rPr lang="es-DO" smtClean="0"/>
              <a:pPr/>
              <a:t>‹Nº›</a:t>
            </a:fld>
            <a:endParaRPr lang="es-DO"/>
          </a:p>
        </p:txBody>
      </p:sp>
      <p:sp>
        <p:nvSpPr>
          <p:cNvPr id="18" name="Footer Placeholder 17"/>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4" name="Slide Number Placeholder 13"/>
          <p:cNvSpPr>
            <a:spLocks noGrp="1"/>
          </p:cNvSpPr>
          <p:nvPr>
            <p:ph type="sldNum" sz="quarter" idx="11"/>
          </p:nvPr>
        </p:nvSpPr>
        <p:spPr/>
        <p:txBody>
          <a:bodyPr/>
          <a:lstStyle/>
          <a:p>
            <a:fld id="{E22DB6AE-39EE-4B88-B55E-8BFACBA5C7E4}" type="slidenum">
              <a:rPr lang="es-DO" smtClean="0"/>
              <a:pPr/>
              <a:t>‹Nº›</a:t>
            </a:fld>
            <a:endParaRPr lang="es-DO"/>
          </a:p>
        </p:txBody>
      </p:sp>
      <p:sp>
        <p:nvSpPr>
          <p:cNvPr id="15" name="Footer Placeholder 14"/>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14" name="Slide Number Placeholder 13"/>
          <p:cNvSpPr>
            <a:spLocks noGrp="1"/>
          </p:cNvSpPr>
          <p:nvPr>
            <p:ph type="sldNum" sz="quarter" idx="11"/>
          </p:nvPr>
        </p:nvSpPr>
        <p:spPr/>
        <p:txBody>
          <a:bodyPr/>
          <a:lstStyle/>
          <a:p>
            <a:fld id="{E22DB6AE-39EE-4B88-B55E-8BFACBA5C7E4}" type="slidenum">
              <a:rPr lang="es-DO" smtClean="0"/>
              <a:pPr/>
              <a:t>‹Nº›</a:t>
            </a:fld>
            <a:endParaRPr lang="es-DO"/>
          </a:p>
        </p:txBody>
      </p:sp>
      <p:sp>
        <p:nvSpPr>
          <p:cNvPr id="15" name="Footer Placeholder 14"/>
          <p:cNvSpPr>
            <a:spLocks noGrp="1"/>
          </p:cNvSpPr>
          <p:nvPr>
            <p:ph type="ftr" sz="quarter" idx="12"/>
          </p:nvPr>
        </p:nvSpPr>
        <p:spPr/>
        <p:txBody>
          <a:bodyPr/>
          <a:lstStyle/>
          <a:p>
            <a:endParaRPr lang="es-DO"/>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9B2219-293E-4ED8-8550-31FB62388017}" type="datetimeFigureOut">
              <a:rPr lang="es-DO" smtClean="0"/>
              <a:pPr/>
              <a:t>21/07/2017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E22DB6AE-39EE-4B88-B55E-8BFACBA5C7E4}" type="slidenum">
              <a:rPr lang="es-DO" smtClean="0"/>
              <a:pPr/>
              <a:t>‹Nº›</a:t>
            </a:fld>
            <a:endParaRPr lang="es-DO"/>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DB6AE-39EE-4B88-B55E-8BFACBA5C7E4}"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D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22DB6AE-39EE-4B88-B55E-8BFACBA5C7E4}" type="slidenum">
              <a:rPr lang="es-DO" smtClean="0"/>
              <a:pPr/>
              <a:t>‹Nº›</a:t>
            </a:fld>
            <a:endParaRPr lang="es-D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59B2219-293E-4ED8-8550-31FB62388017}" type="datetimeFigureOut">
              <a:rPr lang="es-DO" smtClean="0"/>
              <a:pPr/>
              <a:t>21/07/2017</a:t>
            </a:fld>
            <a:endParaRPr lang="es-DO"/>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DO"/>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2DB6AE-39EE-4B88-B55E-8BFACBA5C7E4}" type="slidenum">
              <a:rPr lang="es-DO" smtClean="0"/>
              <a:pPr/>
              <a:t>‹Nº›</a:t>
            </a:fld>
            <a:endParaRPr lang="es-DO"/>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59B2219-293E-4ED8-8550-31FB62388017}" type="datetimeFigureOut">
              <a:rPr lang="es-DO" smtClean="0"/>
              <a:pPr/>
              <a:t>21/07/2017</a:t>
            </a:fld>
            <a:endParaRPr lang="es-DO"/>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DO"/>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22DB6AE-39EE-4B88-B55E-8BFACBA5C7E4}"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s-DO" alt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s-DO" alt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9ECF33-6524-4C5B-8F72-38443B2C9663}" type="datetimeFigureOut">
              <a:rPr lang="es-DO">
                <a:solidFill>
                  <a:prstClr val="black">
                    <a:tint val="75000"/>
                  </a:prstClr>
                </a:solidFill>
              </a:rPr>
              <a:pPr>
                <a:defRPr/>
              </a:pPr>
              <a:t>21/07/2017</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3A0731AB-0A37-46DD-9F79-AE299CE09DBE}" type="slidenum">
              <a:rPr lang="es-DO" altLang="en-US" smtClean="0">
                <a:cs typeface="Arial" charset="0"/>
              </a:rPr>
              <a:pPr fontAlgn="base">
                <a:spcBef>
                  <a:spcPct val="0"/>
                </a:spcBef>
                <a:spcAft>
                  <a:spcPct val="0"/>
                </a:spcAft>
              </a:pPr>
              <a:t>‹Nº›</a:t>
            </a:fld>
            <a:endParaRPr lang="es-DO" altLang="en-US" smtClean="0">
              <a:cs typeface="Arial" charset="0"/>
            </a:endParaRPr>
          </a:p>
        </p:txBody>
      </p:sp>
    </p:spTree>
    <p:extLst>
      <p:ext uri="{BB962C8B-B14F-4D97-AF65-F5344CB8AC3E}">
        <p14:creationId xmlns:p14="http://schemas.microsoft.com/office/powerpoint/2010/main" val="20602508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22DB6AE-39EE-4B88-B55E-8BFACBA5C7E4}" type="slidenum">
              <a:rPr lang="es-DO" smtClean="0"/>
              <a:pPr/>
              <a:t>‹Nº›</a:t>
            </a:fld>
            <a:endParaRPr lang="es-DO"/>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59B2219-293E-4ED8-8550-31FB62388017}" type="datetimeFigureOut">
              <a:rPr lang="es-DO" smtClean="0"/>
              <a:pPr/>
              <a:t>21/07/2017</a:t>
            </a:fld>
            <a:endParaRPr lang="es-DO"/>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DO"/>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00109"/>
            <a:ext cx="7772400" cy="1357322"/>
          </a:xfrm>
        </p:spPr>
        <p:txBody>
          <a:bodyPr>
            <a:normAutofit fontScale="90000"/>
          </a:bodyPr>
          <a:lstStyle/>
          <a:p>
            <a:r>
              <a:rPr lang="es-DO" dirty="0" smtClean="0"/>
              <a:t> </a:t>
            </a:r>
            <a:r>
              <a:rPr lang="es-DO" b="1" dirty="0" smtClean="0">
                <a:solidFill>
                  <a:srgbClr val="FFFF00"/>
                </a:solidFill>
              </a:rPr>
              <a:t>RELACIONES</a:t>
            </a:r>
            <a:r>
              <a:rPr lang="es-DO" b="1" dirty="0" smtClean="0">
                <a:solidFill>
                  <a:srgbClr val="000099"/>
                </a:solidFill>
              </a:rPr>
              <a:t> SEXUALES</a:t>
            </a:r>
            <a:r>
              <a:rPr lang="es-DO" dirty="0" smtClean="0">
                <a:solidFill>
                  <a:srgbClr val="FF0000"/>
                </a:solidFill>
              </a:rPr>
              <a:t>:</a:t>
            </a:r>
            <a:br>
              <a:rPr lang="es-DO" dirty="0" smtClean="0">
                <a:solidFill>
                  <a:srgbClr val="FF0000"/>
                </a:solidFill>
              </a:rPr>
            </a:br>
            <a:r>
              <a:rPr lang="es-DO" dirty="0" smtClean="0">
                <a:solidFill>
                  <a:srgbClr val="FF0000"/>
                </a:solidFill>
              </a:rPr>
              <a:t>¿</a:t>
            </a:r>
            <a:r>
              <a:rPr lang="es-DO" b="1" dirty="0" smtClean="0">
                <a:solidFill>
                  <a:srgbClr val="FF0000"/>
                </a:solidFill>
              </a:rPr>
              <a:t>CUÁl</a:t>
            </a:r>
            <a:r>
              <a:rPr lang="es-DO" dirty="0" smtClean="0">
                <a:solidFill>
                  <a:srgbClr val="FF0000"/>
                </a:solidFill>
              </a:rPr>
              <a:t> </a:t>
            </a:r>
            <a:r>
              <a:rPr lang="es-DO" b="1" dirty="0" smtClean="0">
                <a:solidFill>
                  <a:srgbClr val="000099"/>
                </a:solidFill>
              </a:rPr>
              <a:t>ES</a:t>
            </a:r>
            <a:r>
              <a:rPr lang="es-DO" dirty="0" smtClean="0">
                <a:solidFill>
                  <a:srgbClr val="FF0000"/>
                </a:solidFill>
              </a:rPr>
              <a:t> LA </a:t>
            </a:r>
            <a:r>
              <a:rPr lang="es-DO" b="1" dirty="0" smtClean="0">
                <a:solidFill>
                  <a:srgbClr val="FFFF00"/>
                </a:solidFill>
              </a:rPr>
              <a:t>VOLUNTAD</a:t>
            </a:r>
            <a:r>
              <a:rPr lang="es-DO" dirty="0" smtClean="0">
                <a:solidFill>
                  <a:srgbClr val="FF0000"/>
                </a:solidFill>
              </a:rPr>
              <a:t> </a:t>
            </a:r>
            <a:r>
              <a:rPr lang="es-DO" b="1" dirty="0" smtClean="0">
                <a:solidFill>
                  <a:srgbClr val="FFC000"/>
                </a:solidFill>
              </a:rPr>
              <a:t>DE</a:t>
            </a:r>
            <a:r>
              <a:rPr lang="es-DO" dirty="0" smtClean="0">
                <a:solidFill>
                  <a:srgbClr val="FF0000"/>
                </a:solidFill>
              </a:rPr>
              <a:t> </a:t>
            </a:r>
            <a:r>
              <a:rPr lang="es-DO" b="1" dirty="0" smtClean="0">
                <a:solidFill>
                  <a:srgbClr val="FF0000"/>
                </a:solidFill>
              </a:rPr>
              <a:t>DIOS</a:t>
            </a:r>
            <a:r>
              <a:rPr lang="es-DO" dirty="0" smtClean="0"/>
              <a:t>?</a:t>
            </a:r>
            <a:endParaRPr lang="es-DO" dirty="0"/>
          </a:p>
        </p:txBody>
      </p:sp>
      <p:sp>
        <p:nvSpPr>
          <p:cNvPr id="3" name="2 Subtítulo"/>
          <p:cNvSpPr>
            <a:spLocks noGrp="1"/>
          </p:cNvSpPr>
          <p:nvPr>
            <p:ph type="subTitle" idx="1"/>
          </p:nvPr>
        </p:nvSpPr>
        <p:spPr/>
        <p:txBody>
          <a:bodyPr/>
          <a:lstStyle/>
          <a:p>
            <a:endParaRPr lang="es-DO" dirty="0"/>
          </a:p>
        </p:txBody>
      </p:sp>
      <p:pic>
        <p:nvPicPr>
          <p:cNvPr id="7" name="6 Imagen" descr="VOLUNTAD.jpg"/>
          <p:cNvPicPr>
            <a:picLocks noChangeAspect="1"/>
          </p:cNvPicPr>
          <p:nvPr/>
        </p:nvPicPr>
        <p:blipFill>
          <a:blip r:embed="rId2" cstate="print"/>
          <a:stretch>
            <a:fillRect/>
          </a:stretch>
        </p:blipFill>
        <p:spPr>
          <a:xfrm>
            <a:off x="395536" y="2457450"/>
            <a:ext cx="8496944" cy="413990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9925"/>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mph" presetSubtype="0" fill="hold" nodeType="clickEffect">
                                  <p:stCondLst>
                                    <p:cond delay="0"/>
                                  </p:stCondLst>
                                  <p:childTnLst>
                                    <p:animClr clrSpc="hsl" dir="cw">
                                      <p:cBhvr override="childStyle">
                                        <p:cTn id="15" dur="500" fill="hold"/>
                                        <p:tgtEl>
                                          <p:spTgt spid="7"/>
                                        </p:tgtEl>
                                        <p:attrNameLst>
                                          <p:attrName>style.color</p:attrName>
                                        </p:attrNameLst>
                                      </p:cBhvr>
                                      <p:by>
                                        <p:hsl h="0" s="-70588" l="0"/>
                                      </p:by>
                                    </p:animClr>
                                    <p:animClr clrSpc="hsl" dir="cw">
                                      <p:cBhvr>
                                        <p:cTn id="16" dur="500" fill="hold"/>
                                        <p:tgtEl>
                                          <p:spTgt spid="7"/>
                                        </p:tgtEl>
                                        <p:attrNameLst>
                                          <p:attrName>fillcolor</p:attrName>
                                        </p:attrNameLst>
                                      </p:cBhvr>
                                      <p:by>
                                        <p:hsl h="0" s="-70588" l="0"/>
                                      </p:by>
                                    </p:animClr>
                                    <p:animClr clrSpc="hsl" dir="cw">
                                      <p:cBhvr>
                                        <p:cTn id="17" dur="500" fill="hold"/>
                                        <p:tgtEl>
                                          <p:spTgt spid="7"/>
                                        </p:tgtEl>
                                        <p:attrNameLst>
                                          <p:attrName>stroke.color</p:attrName>
                                        </p:attrNameLst>
                                      </p:cBhvr>
                                      <p:by>
                                        <p:hsl h="0" s="-70588" l="0"/>
                                      </p:by>
                                    </p:animClr>
                                    <p:set>
                                      <p:cBhvr>
                                        <p:cTn id="18"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89441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DO" sz="3600" b="1" dirty="0" smtClean="0">
                <a:solidFill>
                  <a:srgbClr val="0000FF"/>
                </a:solidFill>
              </a:rPr>
              <a:t>DIOS QUIERE QUE </a:t>
            </a:r>
            <a:r>
              <a:rPr lang="es-DO" sz="3600" b="1" dirty="0" smtClean="0">
                <a:solidFill>
                  <a:srgbClr val="0000FF"/>
                </a:solidFill>
              </a:rPr>
              <a:t>LOS ESPOSOS </a:t>
            </a:r>
            <a:r>
              <a:rPr lang="es-DO" sz="3600" b="1" dirty="0" smtClean="0">
                <a:solidFill>
                  <a:srgbClr val="0000FF"/>
                </a:solidFill>
              </a:rPr>
              <a:t>SE </a:t>
            </a:r>
            <a:r>
              <a:rPr lang="es-DO" sz="3600" b="1" dirty="0" smtClean="0">
                <a:solidFill>
                  <a:srgbClr val="0000FF"/>
                </a:solidFill>
              </a:rPr>
              <a:t>AMEN </a:t>
            </a:r>
            <a:r>
              <a:rPr lang="es-DO" sz="3600" b="1" dirty="0" smtClean="0">
                <a:solidFill>
                  <a:srgbClr val="0000FF"/>
                </a:solidFill>
              </a:rPr>
              <a:t>SEXUALMENTE</a:t>
            </a:r>
            <a:endParaRPr lang="es-DO" sz="3600" b="1" dirty="0">
              <a:solidFill>
                <a:srgbClr val="0000FF"/>
              </a:solidFill>
            </a:endParaRPr>
          </a:p>
        </p:txBody>
      </p:sp>
      <p:sp>
        <p:nvSpPr>
          <p:cNvPr id="3" name="2 Marcador de contenido"/>
          <p:cNvSpPr>
            <a:spLocks noGrp="1"/>
          </p:cNvSpPr>
          <p:nvPr>
            <p:ph idx="1"/>
          </p:nvPr>
        </p:nvSpPr>
        <p:spPr/>
        <p:txBody>
          <a:bodyPr>
            <a:normAutofit fontScale="92500" lnSpcReduction="10000"/>
          </a:bodyPr>
          <a:lstStyle/>
          <a:p>
            <a:pPr algn="just"/>
            <a:r>
              <a:rPr lang="es-DO" dirty="0" smtClean="0"/>
              <a:t>Los victorianos afirmaban que «</a:t>
            </a:r>
            <a:r>
              <a:rPr lang="es-DO" i="1" dirty="0" smtClean="0">
                <a:solidFill>
                  <a:srgbClr val="C00000"/>
                </a:solidFill>
                <a:latin typeface="Calibri Light" pitchFamily="34" charset="0"/>
              </a:rPr>
              <a:t>la </a:t>
            </a:r>
            <a:r>
              <a:rPr lang="es-DO" i="1" dirty="0" err="1" smtClean="0">
                <a:solidFill>
                  <a:srgbClr val="C00000"/>
                </a:solidFill>
                <a:latin typeface="Calibri Light" pitchFamily="34" charset="0"/>
              </a:rPr>
              <a:t>relaciónes</a:t>
            </a:r>
            <a:r>
              <a:rPr lang="es-DO" i="1" dirty="0" smtClean="0">
                <a:solidFill>
                  <a:srgbClr val="C00000"/>
                </a:solidFill>
                <a:latin typeface="Calibri Light" pitchFamily="34" charset="0"/>
              </a:rPr>
              <a:t> sexuales eran </a:t>
            </a:r>
            <a:r>
              <a:rPr lang="es-DO" i="1" dirty="0" smtClean="0">
                <a:solidFill>
                  <a:srgbClr val="C00000"/>
                </a:solidFill>
                <a:latin typeface="Calibri Light" pitchFamily="34" charset="0"/>
              </a:rPr>
              <a:t>algo espantosamente desagradable que hacían los esposos  y soportaban las esposas</a:t>
            </a:r>
            <a:r>
              <a:rPr lang="es-DO" i="1" dirty="0" smtClean="0"/>
              <a:t>»</a:t>
            </a:r>
            <a:r>
              <a:rPr lang="es-DO" dirty="0" smtClean="0"/>
              <a:t>, pero la Biblia no apoya </a:t>
            </a:r>
            <a:r>
              <a:rPr lang="es-DO" dirty="0" smtClean="0"/>
              <a:t>esta idea.</a:t>
            </a:r>
            <a:endParaRPr lang="es-DO" dirty="0" smtClean="0"/>
          </a:p>
          <a:p>
            <a:pPr algn="just"/>
            <a:r>
              <a:rPr lang="es-DO" dirty="0" smtClean="0"/>
              <a:t>Veamos:</a:t>
            </a:r>
          </a:p>
          <a:p>
            <a:pPr algn="just"/>
            <a:r>
              <a:rPr lang="es-DO" dirty="0" smtClean="0"/>
              <a:t>“¡</a:t>
            </a:r>
            <a:r>
              <a:rPr lang="es-DO" dirty="0" smtClean="0"/>
              <a:t>Qué gratas son tus caricias, hermanita, novia mía! ¡Son tus caricias más dulces que el vino, y más deliciosos tus perfumes  que todas las especias aromáticas! Novia mía, </a:t>
            </a:r>
            <a:r>
              <a:rPr lang="es-DO" dirty="0" smtClean="0">
                <a:solidFill>
                  <a:srgbClr val="FF0000"/>
                </a:solidFill>
              </a:rPr>
              <a:t>de tus labios brota miel</a:t>
            </a:r>
            <a:r>
              <a:rPr lang="es-DO" dirty="0" smtClean="0"/>
              <a:t>. </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280" cy="1143000"/>
          </a:xfrm>
        </p:spPr>
        <p:txBody>
          <a:bodyPr>
            <a:normAutofit fontScale="90000"/>
          </a:bodyPr>
          <a:lstStyle/>
          <a:p>
            <a:r>
              <a:rPr lang="es-DO" b="1" dirty="0" smtClean="0">
                <a:solidFill>
                  <a:srgbClr val="FF0000"/>
                </a:solidFill>
              </a:rPr>
              <a:t>CONTINUACION DE CANTARES 4:10-16</a:t>
            </a:r>
            <a:endParaRPr lang="es-DO" b="1"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pPr algn="just"/>
            <a:r>
              <a:rPr lang="es-DO" dirty="0" smtClean="0"/>
              <a:t>¡Miel y leche hay debajo de tu lengua! ¡Como fragancia del Líbano es la fragancia de tu vestido!. Tú, hermanita, novia mía, eres jardín cerrado, cerrada fuente, sellado manantial; </a:t>
            </a:r>
            <a:r>
              <a:rPr lang="es-DO" b="1" baseline="30000" dirty="0" smtClean="0"/>
              <a:t> </a:t>
            </a:r>
            <a:r>
              <a:rPr lang="es-DO" dirty="0" smtClean="0"/>
              <a:t> Jardín donde brotan los granados de frutos exquisitos; jardín donde hay flores de alheña,  Nardos y azafrán, caña aromática y canela, y toda clase de árboles de incienso, de mirra y de áloe; ¡todas las mejores especias aromáticas!</a:t>
            </a:r>
            <a:br>
              <a:rPr lang="es-DO" dirty="0" smtClean="0"/>
            </a:br>
            <a:r>
              <a:rPr lang="es-DO" b="1" baseline="30000" dirty="0" smtClean="0"/>
              <a:t> </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solidFill>
                  <a:srgbClr val="FF0000"/>
                </a:solidFill>
              </a:rPr>
              <a:t>CANTAR DE LOS CANTARES 4:10-16</a:t>
            </a:r>
            <a:endParaRPr lang="es-DO"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pPr algn="just"/>
            <a:r>
              <a:rPr lang="es-DO" dirty="0" smtClean="0"/>
              <a:t>«La </a:t>
            </a:r>
            <a:r>
              <a:rPr lang="es-DO" dirty="0" smtClean="0"/>
              <a:t>fuente del jardín es un pozo del cual brota</a:t>
            </a:r>
            <a:br>
              <a:rPr lang="es-DO" dirty="0" smtClean="0"/>
            </a:br>
            <a:r>
              <a:rPr lang="es-DO" dirty="0" smtClean="0"/>
              <a:t>el agua que baja desde el Líbano. </a:t>
            </a:r>
            <a:r>
              <a:rPr lang="es-DO" b="1" baseline="30000" dirty="0" smtClean="0"/>
              <a:t> </a:t>
            </a:r>
            <a:r>
              <a:rPr lang="es-DO" dirty="0" smtClean="0"/>
              <a:t>Viento del norte, ¡despierta! Viento del sur, ¡ven acá!</a:t>
            </a:r>
            <a:br>
              <a:rPr lang="es-DO" dirty="0" smtClean="0"/>
            </a:br>
            <a:r>
              <a:rPr lang="es-DO" dirty="0" smtClean="0"/>
              <a:t>¡Soplen en mi jardín y esparzan su perfume!</a:t>
            </a:r>
          </a:p>
          <a:p>
            <a:pPr algn="just"/>
            <a:r>
              <a:rPr lang="es-DO" dirty="0" smtClean="0">
                <a:solidFill>
                  <a:srgbClr val="0000FF"/>
                </a:solidFill>
              </a:rPr>
              <a:t>Ven, amado mío, a tu jardín, y come de sus frutos exquisitos</a:t>
            </a:r>
            <a:r>
              <a:rPr lang="es-DO" dirty="0" smtClean="0"/>
              <a:t>.</a:t>
            </a:r>
          </a:p>
          <a:p>
            <a:pPr algn="just"/>
            <a:r>
              <a:rPr lang="es-DO" dirty="0" smtClean="0"/>
              <a:t>Ya he entrado en mi jardín, hermanita, novia mía. Ya he tomado mi mirra y mis perfumes,</a:t>
            </a:r>
            <a:br>
              <a:rPr lang="es-DO" dirty="0" smtClean="0"/>
            </a:br>
            <a:r>
              <a:rPr lang="es-DO" dirty="0" smtClean="0"/>
              <a:t>ya he probado la miel de mi panal, ya he bebido mi vino y mi leche.”</a:t>
            </a:r>
          </a:p>
          <a:p>
            <a:pPr algn="just"/>
            <a:endParaRPr lang="es-DO" dirty="0" smtClean="0"/>
          </a:p>
          <a:p>
            <a:pPr algn="just"/>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SALOMÒN Y LA SULAMITA</a:t>
            </a:r>
            <a:endParaRPr lang="es-DO" dirty="0"/>
          </a:p>
        </p:txBody>
      </p:sp>
      <p:pic>
        <p:nvPicPr>
          <p:cNvPr id="4" name="3 Marcador de contenido"/>
          <p:cNvPicPr>
            <a:picLocks noGrp="1" noChangeAspect="1"/>
          </p:cNvPicPr>
          <p:nvPr>
            <p:ph idx="1"/>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107504" y="1412776"/>
            <a:ext cx="8928992" cy="5445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46241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CANTARES 7:2-9</a:t>
            </a:r>
            <a:endParaRPr lang="es-DO" dirty="0"/>
          </a:p>
        </p:txBody>
      </p:sp>
      <p:sp>
        <p:nvSpPr>
          <p:cNvPr id="3" name="2 Marcador de contenido"/>
          <p:cNvSpPr>
            <a:spLocks noGrp="1"/>
          </p:cNvSpPr>
          <p:nvPr>
            <p:ph idx="1"/>
          </p:nvPr>
        </p:nvSpPr>
        <p:spPr>
          <a:xfrm>
            <a:off x="457200" y="1340768"/>
            <a:ext cx="8363272" cy="5184576"/>
          </a:xfrm>
        </p:spPr>
        <p:txBody>
          <a:bodyPr>
            <a:normAutofit/>
          </a:bodyPr>
          <a:lstStyle/>
          <a:p>
            <a:pPr algn="just"/>
            <a:r>
              <a:rPr lang="es-DO" dirty="0" smtClean="0"/>
              <a:t>¡Qué hermosos son tus pies en las sandalias, princesa! </a:t>
            </a:r>
            <a:r>
              <a:rPr lang="es-DO" dirty="0" smtClean="0">
                <a:solidFill>
                  <a:srgbClr val="FF0000"/>
                </a:solidFill>
              </a:rPr>
              <a:t>Las curvas de tus caderas son como adornos de oro fino  hechos por manos expertas</a:t>
            </a:r>
            <a:r>
              <a:rPr lang="es-DO" dirty="0" smtClean="0"/>
              <a:t>. </a:t>
            </a:r>
            <a:r>
              <a:rPr lang="es-DO" b="1" baseline="30000" dirty="0" smtClean="0"/>
              <a:t> </a:t>
            </a:r>
            <a:r>
              <a:rPr lang="es-DO" dirty="0" smtClean="0"/>
              <a:t>Tu ombligo es una copa redonda donde no falta el buen vino; tu vientre es una pila de trigo rodeada de rosas.</a:t>
            </a:r>
            <a:r>
              <a:rPr lang="es-DO" b="1" baseline="30000" dirty="0" smtClean="0"/>
              <a:t> </a:t>
            </a:r>
            <a:r>
              <a:rPr lang="es-DO" dirty="0" smtClean="0"/>
              <a:t>Tus pechos son dos gacelas, dos gacelas mellizas. … hilos de púrpura son tus cabellos: ¡</a:t>
            </a:r>
            <a:r>
              <a:rPr lang="es-DO" dirty="0" smtClean="0">
                <a:solidFill>
                  <a:srgbClr val="FF0000"/>
                </a:solidFill>
              </a:rPr>
              <a:t>un rey está preso entre sus rizos! Amor mío, mujer encantadora</a:t>
            </a:r>
            <a:endParaRPr lang="es-DO"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CANTARES 7:2-9</a:t>
            </a:r>
            <a:endParaRPr lang="es-DO" dirty="0"/>
          </a:p>
        </p:txBody>
      </p:sp>
      <p:sp>
        <p:nvSpPr>
          <p:cNvPr id="3" name="2 Marcador de contenido"/>
          <p:cNvSpPr>
            <a:spLocks noGrp="1"/>
          </p:cNvSpPr>
          <p:nvPr>
            <p:ph idx="1"/>
          </p:nvPr>
        </p:nvSpPr>
        <p:spPr/>
        <p:txBody>
          <a:bodyPr/>
          <a:lstStyle/>
          <a:p>
            <a:pPr algn="just"/>
            <a:r>
              <a:rPr lang="es-DO" dirty="0" smtClean="0"/>
              <a:t>«¡</a:t>
            </a:r>
            <a:r>
              <a:rPr lang="es-DO" dirty="0" smtClean="0"/>
              <a:t>Qué bella, qué hermosa eres!</a:t>
            </a:r>
            <a:r>
              <a:rPr lang="es-DO" b="1" baseline="30000" dirty="0" smtClean="0"/>
              <a:t> </a:t>
            </a:r>
            <a:r>
              <a:rPr lang="es-DO" dirty="0" smtClean="0"/>
              <a:t>Tu porte es como el porte de una palmera; tus pechos son como racimos. </a:t>
            </a:r>
            <a:r>
              <a:rPr lang="es-DO" b="1" baseline="30000" dirty="0" smtClean="0"/>
              <a:t> </a:t>
            </a:r>
            <a:r>
              <a:rPr lang="es-DO" dirty="0" smtClean="0"/>
              <a:t>Yo pienso subir a la palmera y adueñarme de sus racimos. Tus pechos serán entonces como racimos de uvas; tu aliento, perfume de Manzanas; </a:t>
            </a:r>
            <a:r>
              <a:rPr lang="es-DO" b="1" baseline="30000" dirty="0" smtClean="0"/>
              <a:t> </a:t>
            </a:r>
            <a:r>
              <a:rPr lang="es-DO" dirty="0" smtClean="0"/>
              <a:t>tu paladar, como el buen vino que resbala suavemente por los labios y los dientes</a:t>
            </a:r>
            <a:r>
              <a:rPr lang="es-DO" dirty="0" smtClean="0"/>
              <a:t>.»</a:t>
            </a:r>
            <a:endParaRPr lang="es-DO" dirty="0" smtClean="0"/>
          </a:p>
          <a:p>
            <a:endParaRPr lang="es-DO"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60649"/>
            <a:ext cx="8928100" cy="65973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25016293"/>
      </p:ext>
    </p:extLst>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solidFill>
                  <a:srgbClr val="FF0000"/>
                </a:solidFill>
              </a:rPr>
              <a:t>ELLA CONTESTA Vs. 10-12</a:t>
            </a:r>
            <a:endParaRPr lang="es-DO" dirty="0">
              <a:solidFill>
                <a:srgbClr val="FF0000"/>
              </a:solidFill>
            </a:endParaRPr>
          </a:p>
        </p:txBody>
      </p:sp>
      <p:sp>
        <p:nvSpPr>
          <p:cNvPr id="3" name="2 Marcador de contenido"/>
          <p:cNvSpPr>
            <a:spLocks noGrp="1"/>
          </p:cNvSpPr>
          <p:nvPr>
            <p:ph idx="1"/>
          </p:nvPr>
        </p:nvSpPr>
        <p:spPr>
          <a:xfrm>
            <a:off x="457200" y="1412776"/>
            <a:ext cx="8229600" cy="4713387"/>
          </a:xfrm>
        </p:spPr>
        <p:txBody>
          <a:bodyPr>
            <a:normAutofit fontScale="85000" lnSpcReduction="20000"/>
          </a:bodyPr>
          <a:lstStyle/>
          <a:p>
            <a:pPr algn="just"/>
            <a:r>
              <a:rPr lang="es-DO" sz="3500" dirty="0" smtClean="0"/>
              <a:t>«Yo </a:t>
            </a:r>
            <a:r>
              <a:rPr lang="es-DO" sz="3500" dirty="0" smtClean="0"/>
              <a:t>soy de mi amado: </a:t>
            </a:r>
            <a:r>
              <a:rPr lang="es-DO" sz="3500" b="1" dirty="0" smtClean="0">
                <a:solidFill>
                  <a:srgbClr val="FF0000"/>
                </a:solidFill>
              </a:rPr>
              <a:t>los impulsos de su amor lo atraen a mí</a:t>
            </a:r>
            <a:r>
              <a:rPr lang="es-DO" sz="3500" dirty="0" smtClean="0"/>
              <a:t>.</a:t>
            </a:r>
            <a:r>
              <a:rPr lang="es-DO" sz="3500" b="1" baseline="30000" dirty="0" smtClean="0"/>
              <a:t> </a:t>
            </a:r>
            <a:r>
              <a:rPr lang="es-DO" sz="3500" dirty="0" smtClean="0"/>
              <a:t>¡Anda, amado mío, vayamos al campo! </a:t>
            </a:r>
            <a:br>
              <a:rPr lang="es-DO" sz="3500" dirty="0" smtClean="0"/>
            </a:br>
            <a:r>
              <a:rPr lang="es-DO" sz="3500" dirty="0" smtClean="0"/>
              <a:t>Pasaremos la noche entre flores de alheña.</a:t>
            </a:r>
            <a:r>
              <a:rPr lang="es-DO" sz="3500" b="1" baseline="30000" dirty="0" smtClean="0"/>
              <a:t> </a:t>
            </a:r>
            <a:r>
              <a:rPr lang="es-DO" sz="3500" dirty="0" smtClean="0"/>
              <a:t>Por la mañana iremos a los viñedos, a ver si ya tienen brotes,</a:t>
            </a:r>
            <a:br>
              <a:rPr lang="es-DO" sz="3500" dirty="0" smtClean="0"/>
            </a:br>
            <a:r>
              <a:rPr lang="es-DO" sz="3500" dirty="0" smtClean="0"/>
              <a:t>si se abren ya sus botones, si ya han florecido los granados. </a:t>
            </a:r>
            <a:r>
              <a:rPr lang="es-DO" sz="3500" b="1" dirty="0" smtClean="0">
                <a:solidFill>
                  <a:srgbClr val="FF0000"/>
                </a:solidFill>
              </a:rPr>
              <a:t>¡Allí te daré mi amor!</a:t>
            </a:r>
          </a:p>
          <a:p>
            <a:pPr algn="just"/>
            <a:r>
              <a:rPr lang="es-DO" sz="3500" dirty="0" smtClean="0"/>
              <a:t>Las </a:t>
            </a:r>
            <a:r>
              <a:rPr lang="es-DO" sz="3500" dirty="0" smtClean="0"/>
              <a:t>mandrágoras esparcen su aroma. A nuestra puerta hay fruta de todas clases: fruta seca y </a:t>
            </a:r>
            <a:r>
              <a:rPr lang="es-DO" sz="3500" b="1" dirty="0" smtClean="0">
                <a:solidFill>
                  <a:srgbClr val="FF0000"/>
                </a:solidFill>
              </a:rPr>
              <a:t>fruta recién cortada, que para ti, amado mío, aparté</a:t>
            </a:r>
            <a:r>
              <a:rPr lang="es-DO" sz="3500" b="1" dirty="0" smtClean="0">
                <a:solidFill>
                  <a:srgbClr val="FF0000"/>
                </a:solidFill>
              </a:rPr>
              <a:t>.»</a:t>
            </a:r>
            <a:endParaRPr lang="es-DO" sz="3500" b="1" dirty="0" smtClean="0">
              <a:solidFill>
                <a:srgbClr val="FF0000"/>
              </a:solidFill>
            </a:endParaRPr>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fontScale="90000"/>
          </a:bodyPr>
          <a:lstStyle/>
          <a:p>
            <a:r>
              <a:rPr lang="es-DO" dirty="0" smtClean="0"/>
              <a:t>ADVERTENCIA CONTRA EL ADULTERIO</a:t>
            </a:r>
            <a:endParaRPr lang="es-DO" dirty="0"/>
          </a:p>
        </p:txBody>
      </p:sp>
      <p:sp>
        <p:nvSpPr>
          <p:cNvPr id="3" name="2 Marcador de contenido"/>
          <p:cNvSpPr>
            <a:spLocks noGrp="1"/>
          </p:cNvSpPr>
          <p:nvPr>
            <p:ph idx="1"/>
          </p:nvPr>
        </p:nvSpPr>
        <p:spPr>
          <a:xfrm>
            <a:off x="467544" y="1268760"/>
            <a:ext cx="8280920" cy="4896544"/>
          </a:xfrm>
        </p:spPr>
        <p:txBody>
          <a:bodyPr>
            <a:noAutofit/>
          </a:bodyPr>
          <a:lstStyle/>
          <a:p>
            <a:pPr algn="just"/>
            <a:r>
              <a:rPr lang="es-DO" sz="3000" dirty="0" smtClean="0">
                <a:latin typeface="Arial Unicode MS" pitchFamily="34" charset="-128"/>
                <a:ea typeface="Arial Unicode MS" pitchFamily="34" charset="-128"/>
                <a:cs typeface="Arial Unicode MS" pitchFamily="34" charset="-128"/>
              </a:rPr>
              <a:t>«</a:t>
            </a:r>
            <a:r>
              <a:rPr lang="es-DO" sz="3000" b="1" dirty="0" smtClean="0">
                <a:solidFill>
                  <a:srgbClr val="FF0000"/>
                </a:solidFill>
                <a:ea typeface="Arial Unicode MS" pitchFamily="34" charset="-128"/>
                <a:cs typeface="Arial Unicode MS" pitchFamily="34" charset="-128"/>
              </a:rPr>
              <a:t>Calma tu sed con el agua que brota de tu propio pozo</a:t>
            </a:r>
            <a:r>
              <a:rPr lang="es-DO" sz="3000" dirty="0" smtClean="0">
                <a:ea typeface="Arial Unicode MS" pitchFamily="34" charset="-128"/>
                <a:cs typeface="Arial Unicode MS" pitchFamily="34" charset="-128"/>
              </a:rPr>
              <a:t>. </a:t>
            </a:r>
            <a:r>
              <a:rPr lang="es-DO" sz="3000" b="1" baseline="30000" dirty="0" smtClean="0">
                <a:ea typeface="Arial Unicode MS" pitchFamily="34" charset="-128"/>
                <a:cs typeface="Arial Unicode MS" pitchFamily="34" charset="-128"/>
              </a:rPr>
              <a:t> </a:t>
            </a:r>
            <a:r>
              <a:rPr lang="es-DO" sz="3000" dirty="0" smtClean="0">
                <a:ea typeface="Arial Unicode MS" pitchFamily="34" charset="-128"/>
                <a:cs typeface="Arial Unicode MS" pitchFamily="34" charset="-128"/>
              </a:rPr>
              <a:t>No derrames el agua de tu manantial; no la desperdicies derramándola por </a:t>
            </a:r>
            <a:r>
              <a:rPr lang="es-DO" sz="3000" dirty="0" smtClean="0">
                <a:ea typeface="Arial Unicode MS" pitchFamily="34" charset="-128"/>
                <a:cs typeface="Arial Unicode MS" pitchFamily="34" charset="-128"/>
              </a:rPr>
              <a:t>la calle</a:t>
            </a:r>
            <a:r>
              <a:rPr lang="es-DO" sz="3000" dirty="0" smtClean="0">
                <a:ea typeface="Arial Unicode MS" pitchFamily="34" charset="-128"/>
                <a:cs typeface="Arial Unicode MS" pitchFamily="34" charset="-128"/>
              </a:rPr>
              <a:t>.</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Pozo </a:t>
            </a:r>
            <a:r>
              <a:rPr lang="es-DO" sz="3000" dirty="0" smtClean="0">
                <a:ea typeface="Arial Unicode MS" pitchFamily="34" charset="-128"/>
                <a:cs typeface="Arial Unicode MS" pitchFamily="34" charset="-128"/>
              </a:rPr>
              <a:t>y agua son tuyos, y de nadie más; ¡no los compartas con extraños!</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a:t>
            </a:r>
            <a:r>
              <a:rPr lang="es-DO" sz="3000" dirty="0" smtClean="0">
                <a:solidFill>
                  <a:srgbClr val="FF0000"/>
                </a:solidFill>
                <a:ea typeface="Arial Unicode MS" pitchFamily="34" charset="-128"/>
                <a:cs typeface="Arial Unicode MS" pitchFamily="34" charset="-128"/>
              </a:rPr>
              <a:t>Bendita sea tu propia fuente</a:t>
            </a:r>
            <a:r>
              <a:rPr lang="es-DO" sz="3000" dirty="0" smtClean="0">
                <a:ea typeface="Arial Unicode MS" pitchFamily="34" charset="-128"/>
                <a:cs typeface="Arial Unicode MS" pitchFamily="34" charset="-128"/>
              </a:rPr>
              <a:t>! ¡</a:t>
            </a:r>
            <a:r>
              <a:rPr lang="es-DO" sz="3000" dirty="0" smtClean="0">
                <a:solidFill>
                  <a:srgbClr val="FF0000"/>
                </a:solidFill>
                <a:ea typeface="Arial Unicode MS" pitchFamily="34" charset="-128"/>
                <a:cs typeface="Arial Unicode MS" pitchFamily="34" charset="-128"/>
              </a:rPr>
              <a:t>Goza con la compañera de tu juventud</a:t>
            </a:r>
            <a:r>
              <a:rPr lang="es-DO" sz="3000" dirty="0" smtClean="0">
                <a:ea typeface="Arial Unicode MS" pitchFamily="34" charset="-128"/>
                <a:cs typeface="Arial Unicode MS" pitchFamily="34" charset="-128"/>
              </a:rPr>
              <a:t>,</a:t>
            </a:r>
            <a:br>
              <a:rPr lang="es-DO" sz="3000" dirty="0" smtClean="0">
                <a:ea typeface="Arial Unicode MS" pitchFamily="34" charset="-128"/>
                <a:cs typeface="Arial Unicode MS" pitchFamily="34" charset="-128"/>
              </a:rPr>
            </a:br>
            <a:r>
              <a:rPr lang="es-DO" sz="3000" dirty="0" smtClean="0">
                <a:ea typeface="Arial Unicode MS" pitchFamily="34" charset="-128"/>
                <a:cs typeface="Arial Unicode MS" pitchFamily="34" charset="-128"/>
              </a:rPr>
              <a:t>delicada </a:t>
            </a:r>
            <a:r>
              <a:rPr lang="es-DO" sz="3000" dirty="0" smtClean="0">
                <a:ea typeface="Arial Unicode MS" pitchFamily="34" charset="-128"/>
                <a:cs typeface="Arial Unicode MS" pitchFamily="34" charset="-128"/>
              </a:rPr>
              <a:t>y amorosa cervatilla! ¡</a:t>
            </a:r>
            <a:r>
              <a:rPr lang="es-DO" sz="3000" dirty="0" smtClean="0">
                <a:solidFill>
                  <a:srgbClr val="7030A0"/>
                </a:solidFill>
                <a:ea typeface="Arial Unicode MS" pitchFamily="34" charset="-128"/>
                <a:cs typeface="Arial Unicode MS" pitchFamily="34" charset="-128"/>
              </a:rPr>
              <a:t>SUS CARICIAS TE SATISFAGAN EN TODO TIEMPO</a:t>
            </a:r>
            <a:r>
              <a:rPr lang="es-DO" sz="3000" dirty="0" smtClean="0">
                <a:ea typeface="Arial Unicode MS" pitchFamily="34" charset="-128"/>
                <a:cs typeface="Arial Unicode MS" pitchFamily="34" charset="-128"/>
              </a:rPr>
              <a:t>!» </a:t>
            </a:r>
            <a:r>
              <a:rPr lang="es-DO" sz="3000" dirty="0" smtClean="0">
                <a:ea typeface="Arial Unicode MS" pitchFamily="34" charset="-128"/>
                <a:cs typeface="Arial Unicode MS" pitchFamily="34" charset="-128"/>
              </a:rPr>
              <a:t>(Proverbios 5:18-20</a:t>
            </a:r>
            <a:r>
              <a:rPr lang="es-DO" sz="3000" dirty="0" smtClean="0">
                <a:latin typeface="Arial Unicode MS" pitchFamily="34" charset="-128"/>
                <a:ea typeface="Arial Unicode MS" pitchFamily="34" charset="-128"/>
                <a:cs typeface="Arial Unicode MS" pitchFamily="34" charset="-128"/>
              </a:rPr>
              <a:t>)</a:t>
            </a:r>
            <a:br>
              <a:rPr lang="es-DO" sz="3000" dirty="0" smtClean="0">
                <a:latin typeface="Arial Unicode MS" pitchFamily="34" charset="-128"/>
                <a:ea typeface="Arial Unicode MS" pitchFamily="34" charset="-128"/>
                <a:cs typeface="Arial Unicode MS" pitchFamily="34" charset="-128"/>
              </a:rPr>
            </a:br>
            <a:endParaRPr lang="es-DO" sz="3000" dirty="0" smtClean="0">
              <a:latin typeface="Arial Unicode MS" pitchFamily="34" charset="-128"/>
              <a:ea typeface="Arial Unicode MS" pitchFamily="34" charset="-128"/>
              <a:cs typeface="Arial Unicode MS" pitchFamily="34" charset="-128"/>
            </a:endParaRPr>
          </a:p>
          <a:p>
            <a:pPr algn="just"/>
            <a:endParaRPr lang="es-DO" sz="3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VARÒN Y HEMBRA LOS CREÒ</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Dios es el creador los géneros masculino y femenino (Génesis 1:26,27). Y su voluntad para el sexo está claramente establecida en las escrituras.</a:t>
            </a:r>
          </a:p>
          <a:p>
            <a:pPr algn="just"/>
            <a:r>
              <a:rPr lang="es-DO" dirty="0" smtClean="0"/>
              <a:t>La podemos resumir diciendo que: </a:t>
            </a:r>
            <a:r>
              <a:rPr lang="es-DO" b="1" i="1" dirty="0" smtClean="0">
                <a:solidFill>
                  <a:srgbClr val="FF0000"/>
                </a:solidFill>
                <a:latin typeface="Century Gothic" pitchFamily="34" charset="0"/>
                <a:ea typeface="Ebrima" pitchFamily="2" charset="0"/>
                <a:cs typeface="Ebrima" pitchFamily="2" charset="0"/>
              </a:rPr>
              <a:t>Dios pide que un hombre y una mujer se casen para poder tener relaciones sexuales, las cuales procurarán evitar la fornicación, promover la unión de la pareja y procrear una familia. (1Cor. 7:1; Gen 1:28)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PROVERBIOS 5:18-20</a:t>
            </a:r>
            <a:endParaRPr lang="es-DO" dirty="0"/>
          </a:p>
        </p:txBody>
      </p:sp>
      <p:sp>
        <p:nvSpPr>
          <p:cNvPr id="3" name="2 Marcador de contenido"/>
          <p:cNvSpPr>
            <a:spLocks noGrp="1"/>
          </p:cNvSpPr>
          <p:nvPr>
            <p:ph idx="1"/>
          </p:nvPr>
        </p:nvSpPr>
        <p:spPr/>
        <p:txBody>
          <a:bodyPr>
            <a:normAutofit/>
          </a:bodyPr>
          <a:lstStyle/>
          <a:p>
            <a:pPr algn="just"/>
            <a:r>
              <a:rPr lang="es-DO" dirty="0" smtClean="0">
                <a:ea typeface="Arial Unicode MS" pitchFamily="34" charset="-128"/>
                <a:cs typeface="Arial Unicode MS" pitchFamily="34" charset="-128"/>
              </a:rPr>
              <a:t>«¡</a:t>
            </a:r>
            <a:r>
              <a:rPr lang="es-DO" b="1" dirty="0" smtClean="0">
                <a:solidFill>
                  <a:srgbClr val="7030A0"/>
                </a:solidFill>
                <a:ea typeface="Arial Unicode MS" pitchFamily="34" charset="-128"/>
                <a:cs typeface="Arial Unicode MS" pitchFamily="34" charset="-128"/>
              </a:rPr>
              <a:t>EN SU AMOR RECREATE SIEMPRE</a:t>
            </a:r>
            <a:r>
              <a:rPr lang="es-DO" dirty="0" smtClean="0">
                <a:ea typeface="Arial Unicode MS" pitchFamily="34" charset="-128"/>
                <a:cs typeface="Arial Unicode MS" pitchFamily="34" charset="-128"/>
              </a:rPr>
              <a:t>! </a:t>
            </a:r>
            <a:r>
              <a:rPr lang="es-DO" b="1" baseline="30000" dirty="0" smtClean="0">
                <a:ea typeface="Arial Unicode MS" pitchFamily="34" charset="-128"/>
                <a:cs typeface="Arial Unicode MS" pitchFamily="34" charset="-128"/>
              </a:rPr>
              <a:t> </a:t>
            </a:r>
            <a:r>
              <a:rPr lang="es-DO" dirty="0" smtClean="0">
                <a:ea typeface="Arial Unicode MS" pitchFamily="34" charset="-128"/>
                <a:cs typeface="Arial Unicode MS" pitchFamily="34" charset="-128"/>
              </a:rPr>
              <a:t>¿Por qué enredarte, hijo mío, con la mujer ajena? ¿Por qué arrojarte en brazos de una extraña? </a:t>
            </a:r>
            <a:r>
              <a:rPr lang="es-DO" b="1" baseline="30000" dirty="0" smtClean="0">
                <a:ea typeface="Arial Unicode MS" pitchFamily="34" charset="-128"/>
                <a:cs typeface="Arial Unicode MS" pitchFamily="34" charset="-128"/>
              </a:rPr>
              <a:t> </a:t>
            </a:r>
            <a:r>
              <a:rPr lang="es-DO" b="1" dirty="0" smtClean="0">
                <a:solidFill>
                  <a:srgbClr val="FF0000"/>
                </a:solidFill>
                <a:ea typeface="Arial Unicode MS" pitchFamily="34" charset="-128"/>
                <a:cs typeface="Arial Unicode MS" pitchFamily="34" charset="-128"/>
              </a:rPr>
              <a:t>El Señor está pendiente de la conducta del hombre</a:t>
            </a:r>
            <a:r>
              <a:rPr lang="es-DO" dirty="0" smtClean="0">
                <a:ea typeface="Arial Unicode MS" pitchFamily="34" charset="-128"/>
                <a:cs typeface="Arial Unicode MS" pitchFamily="34" charset="-128"/>
              </a:rPr>
              <a:t>; no pierde de vista ninguno de sus pasos. </a:t>
            </a:r>
            <a:r>
              <a:rPr lang="es-DO" b="1" baseline="30000" dirty="0" smtClean="0">
                <a:ea typeface="Arial Unicode MS" pitchFamily="34" charset="-128"/>
                <a:cs typeface="Arial Unicode MS" pitchFamily="34" charset="-128"/>
              </a:rPr>
              <a:t> </a:t>
            </a:r>
            <a:r>
              <a:rPr lang="es-DO" dirty="0" smtClean="0">
                <a:ea typeface="Arial Unicode MS" pitchFamily="34" charset="-128"/>
                <a:cs typeface="Arial Unicode MS" pitchFamily="34" charset="-128"/>
              </a:rPr>
              <a:t>Al malvado lo atrapa su propia maldad; Su propio pecado lo sujeta como un lazo.</a:t>
            </a:r>
            <a:br>
              <a:rPr lang="es-DO" dirty="0" smtClean="0">
                <a:ea typeface="Arial Unicode MS" pitchFamily="34" charset="-128"/>
                <a:cs typeface="Arial Unicode MS" pitchFamily="34" charset="-128"/>
              </a:rPr>
            </a:br>
            <a:r>
              <a:rPr lang="es-DO" dirty="0" smtClean="0">
                <a:ea typeface="Arial Unicode MS" pitchFamily="34" charset="-128"/>
                <a:cs typeface="Arial Unicode MS" pitchFamily="34" charset="-128"/>
              </a:rPr>
              <a:t>Su indisciplina lo llevará a la muerte; su gran necedad, a la perdición</a:t>
            </a:r>
            <a:r>
              <a:rPr lang="es-DO" dirty="0" smtClean="0">
                <a:ea typeface="Arial Unicode MS" pitchFamily="34" charset="-128"/>
                <a:cs typeface="Arial Unicode MS" pitchFamily="34" charset="-128"/>
              </a:rPr>
              <a:t>.»</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sz="3600" dirty="0" smtClean="0">
                <a:solidFill>
                  <a:srgbClr val="FFC000"/>
                </a:solidFill>
              </a:rPr>
              <a:t>TENER UN CARRO NO TE HACE CHOFER</a:t>
            </a:r>
            <a:endParaRPr lang="es-DO" sz="3600" dirty="0">
              <a:solidFill>
                <a:srgbClr val="FFC000"/>
              </a:solidFill>
            </a:endParaRPr>
          </a:p>
        </p:txBody>
      </p:sp>
      <p:sp>
        <p:nvSpPr>
          <p:cNvPr id="3" name="2 Marcador de contenido"/>
          <p:cNvSpPr>
            <a:spLocks noGrp="1"/>
          </p:cNvSpPr>
          <p:nvPr>
            <p:ph idx="1"/>
          </p:nvPr>
        </p:nvSpPr>
        <p:spPr/>
        <p:txBody>
          <a:bodyPr>
            <a:normAutofit fontScale="92500" lnSpcReduction="20000"/>
          </a:bodyPr>
          <a:lstStyle/>
          <a:p>
            <a:pPr algn="just"/>
            <a:r>
              <a:rPr lang="es-DO" dirty="0" smtClean="0"/>
              <a:t>“</a:t>
            </a:r>
            <a:r>
              <a:rPr lang="es-DO" b="1" i="1" dirty="0" smtClean="0">
                <a:solidFill>
                  <a:srgbClr val="7030A0"/>
                </a:solidFill>
              </a:rPr>
              <a:t>No sé nada de sexo porque siempre he estado casada</a:t>
            </a:r>
            <a:r>
              <a:rPr lang="es-DO" dirty="0" smtClean="0"/>
              <a:t>”. </a:t>
            </a:r>
            <a:r>
              <a:rPr lang="es-DO" dirty="0" err="1" smtClean="0"/>
              <a:t>Zsa</a:t>
            </a:r>
            <a:r>
              <a:rPr lang="es-DO" dirty="0" smtClean="0"/>
              <a:t> </a:t>
            </a:r>
            <a:r>
              <a:rPr lang="es-DO" dirty="0" err="1" smtClean="0"/>
              <a:t>Zsa</a:t>
            </a:r>
            <a:r>
              <a:rPr lang="es-DO" dirty="0" smtClean="0"/>
              <a:t> Gabor</a:t>
            </a:r>
          </a:p>
          <a:p>
            <a:pPr algn="just"/>
            <a:r>
              <a:rPr lang="es-DO" dirty="0" smtClean="0"/>
              <a:t>Las palabras de esta famosa actriz reflejan una triste realidad: LOS CASADOS DAMOS POR SENTADO LOS ASUNTOS SEXUALES. Por eso cometemos tantos errores.</a:t>
            </a:r>
          </a:p>
          <a:p>
            <a:pPr algn="just"/>
            <a:r>
              <a:rPr lang="es-DO" dirty="0" smtClean="0"/>
              <a:t>Uno de los principales es no tomar en cuenta la voluntad de Dios para la intimidad sexual.</a:t>
            </a:r>
          </a:p>
          <a:p>
            <a:pPr algn="just"/>
            <a:r>
              <a:rPr lang="es-DO" dirty="0" smtClean="0"/>
              <a:t>Otro  error es no entender que el hombre y la mujer ven las cosas distintas y que cada varón y cada </a:t>
            </a:r>
            <a:r>
              <a:rPr lang="es-DO" dirty="0" smtClean="0"/>
              <a:t>varona</a:t>
            </a:r>
            <a:r>
              <a:rPr lang="es-DO" dirty="0" smtClean="0"/>
              <a:t> </a:t>
            </a:r>
            <a:r>
              <a:rPr lang="es-DO" dirty="0" smtClean="0"/>
              <a:t>tienen necesidades particulares.</a:t>
            </a:r>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r>
              <a:rPr lang="es-DO" altLang="en-US" smtClean="0"/>
              <a:t>LAS 5 NECESIDADES DE LA PAREJA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05114947"/>
              </p:ext>
            </p:extLst>
          </p:nvPr>
        </p:nvGraphicFramePr>
        <p:xfrm>
          <a:off x="457200" y="1600200"/>
          <a:ext cx="8229600" cy="4757736"/>
        </p:xfrm>
        <a:graphic>
          <a:graphicData uri="http://schemas.openxmlformats.org/drawingml/2006/table">
            <a:tbl>
              <a:tblPr firstRow="1" bandRow="1">
                <a:tableStyleId>{5C22544A-7EE6-4342-B048-85BDC9FD1C3A}</a:tableStyleId>
              </a:tblPr>
              <a:tblGrid>
                <a:gridCol w="4114800"/>
                <a:gridCol w="4114800"/>
              </a:tblGrid>
              <a:tr h="792956">
                <a:tc>
                  <a:txBody>
                    <a:bodyPr/>
                    <a:lstStyle/>
                    <a:p>
                      <a:r>
                        <a:rPr lang="es-DO" sz="1800" dirty="0" smtClean="0">
                          <a:solidFill>
                            <a:srgbClr val="FFFF00"/>
                          </a:solidFill>
                        </a:rPr>
                        <a:t>LAS 5 NECESIDAD DE LAS ESPOSAS</a:t>
                      </a:r>
                      <a:endParaRPr lang="es-DO" sz="1800" dirty="0">
                        <a:solidFill>
                          <a:srgbClr val="FFFF00"/>
                        </a:solidFill>
                      </a:endParaRPr>
                    </a:p>
                  </a:txBody>
                  <a:tcPr/>
                </a:tc>
                <a:tc>
                  <a:txBody>
                    <a:bodyPr/>
                    <a:lstStyle/>
                    <a:p>
                      <a:r>
                        <a:rPr lang="es-DO" sz="1800" dirty="0" smtClean="0">
                          <a:solidFill>
                            <a:srgbClr val="FFFF00"/>
                          </a:solidFill>
                        </a:rPr>
                        <a:t>LAS 5 NECESIDADES DE LOS ESPOSOS</a:t>
                      </a:r>
                      <a:endParaRPr lang="es-DO" sz="1800" dirty="0">
                        <a:solidFill>
                          <a:srgbClr val="FFFF00"/>
                        </a:solidFill>
                      </a:endParaRPr>
                    </a:p>
                  </a:txBody>
                  <a:tcPr/>
                </a:tc>
              </a:tr>
              <a:tr h="792956">
                <a:tc>
                  <a:txBody>
                    <a:bodyPr/>
                    <a:lstStyle/>
                    <a:p>
                      <a:r>
                        <a:rPr lang="es-DO" sz="1800" dirty="0" smtClean="0"/>
                        <a:t>1. </a:t>
                      </a:r>
                      <a:r>
                        <a:rPr lang="es-DO" sz="1800" b="1" dirty="0" smtClean="0">
                          <a:solidFill>
                            <a:srgbClr val="7030A0"/>
                          </a:solidFill>
                        </a:rPr>
                        <a:t>AMOR</a:t>
                      </a:r>
                      <a:r>
                        <a:rPr lang="es-DO" sz="1800" b="1" baseline="0" dirty="0" smtClean="0">
                          <a:solidFill>
                            <a:srgbClr val="7030A0"/>
                          </a:solidFill>
                        </a:rPr>
                        <a:t> INCONDICIONAL</a:t>
                      </a:r>
                      <a:endParaRPr lang="es-DO" sz="1800" b="1" dirty="0">
                        <a:solidFill>
                          <a:srgbClr val="7030A0"/>
                        </a:solidFill>
                      </a:endParaRPr>
                    </a:p>
                  </a:txBody>
                  <a:tcPr/>
                </a:tc>
                <a:tc>
                  <a:txBody>
                    <a:bodyPr/>
                    <a:lstStyle/>
                    <a:p>
                      <a:pPr marL="342900" indent="-342900">
                        <a:buAutoNum type="arabicPeriod"/>
                      </a:pPr>
                      <a:r>
                        <a:rPr lang="es-DO" sz="1800" b="1" dirty="0" smtClean="0">
                          <a:solidFill>
                            <a:srgbClr val="7030A0"/>
                          </a:solidFill>
                        </a:rPr>
                        <a:t>AMOR INCONDICIONAL</a:t>
                      </a:r>
                    </a:p>
                    <a:p>
                      <a:pPr marL="342900" indent="-342900">
                        <a:buNone/>
                      </a:pPr>
                      <a:endParaRPr lang="es-DO" sz="1800" dirty="0"/>
                    </a:p>
                  </a:txBody>
                  <a:tcPr/>
                </a:tc>
              </a:tr>
              <a:tr h="792956">
                <a:tc>
                  <a:txBody>
                    <a:bodyPr/>
                    <a:lstStyle/>
                    <a:p>
                      <a:r>
                        <a:rPr lang="es-DO" sz="1800" dirty="0" smtClean="0"/>
                        <a:t>2. INTIMIDAD EMOCIONAL</a:t>
                      </a:r>
                      <a:r>
                        <a:rPr lang="es-DO" sz="1800" baseline="0" dirty="0" smtClean="0"/>
                        <a:t>       (COMUNICACIÓN)</a:t>
                      </a:r>
                      <a:endParaRPr lang="es-DO" sz="1800" dirty="0"/>
                    </a:p>
                  </a:txBody>
                  <a:tcPr/>
                </a:tc>
                <a:tc>
                  <a:txBody>
                    <a:bodyPr/>
                    <a:lstStyle/>
                    <a:p>
                      <a:r>
                        <a:rPr lang="es-DO" sz="1800" dirty="0" smtClean="0"/>
                        <a:t>2. </a:t>
                      </a:r>
                      <a:r>
                        <a:rPr lang="es-DO" sz="1800" dirty="0" smtClean="0">
                          <a:solidFill>
                            <a:srgbClr val="FF0000"/>
                          </a:solidFill>
                        </a:rPr>
                        <a:t>INTIMIDAD SEXUAL</a:t>
                      </a:r>
                    </a:p>
                    <a:p>
                      <a:endParaRPr lang="es-DO" sz="1800" dirty="0"/>
                    </a:p>
                  </a:txBody>
                  <a:tcPr/>
                </a:tc>
              </a:tr>
              <a:tr h="792956">
                <a:tc>
                  <a:txBody>
                    <a:bodyPr/>
                    <a:lstStyle/>
                    <a:p>
                      <a:r>
                        <a:rPr lang="es-DO" sz="1800" dirty="0" smtClean="0"/>
                        <a:t>3</a:t>
                      </a:r>
                      <a:r>
                        <a:rPr lang="es-DO" sz="1800" b="1" dirty="0" smtClean="0">
                          <a:solidFill>
                            <a:srgbClr val="0000FF"/>
                          </a:solidFill>
                        </a:rPr>
                        <a:t>. INTIMIDAD ESPIRITUAL</a:t>
                      </a:r>
                      <a:endParaRPr lang="es-DO" sz="1800" b="1" dirty="0">
                        <a:solidFill>
                          <a:srgbClr val="0000FF"/>
                        </a:solidFill>
                      </a:endParaRPr>
                    </a:p>
                  </a:txBody>
                  <a:tcPr/>
                </a:tc>
                <a:tc>
                  <a:txBody>
                    <a:bodyPr/>
                    <a:lstStyle/>
                    <a:p>
                      <a:r>
                        <a:rPr lang="es-DO" sz="1800" dirty="0" smtClean="0"/>
                        <a:t>3. </a:t>
                      </a:r>
                      <a:r>
                        <a:rPr lang="es-DO" sz="1800" b="1" dirty="0" smtClean="0">
                          <a:solidFill>
                            <a:srgbClr val="00B050"/>
                          </a:solidFill>
                        </a:rPr>
                        <a:t>AMISTAD</a:t>
                      </a:r>
                    </a:p>
                    <a:p>
                      <a:endParaRPr lang="es-DO" sz="1800" dirty="0"/>
                    </a:p>
                  </a:txBody>
                  <a:tcPr/>
                </a:tc>
              </a:tr>
              <a:tr h="792956">
                <a:tc>
                  <a:txBody>
                    <a:bodyPr/>
                    <a:lstStyle/>
                    <a:p>
                      <a:r>
                        <a:rPr lang="es-DO" sz="1800" dirty="0" smtClean="0"/>
                        <a:t>4. </a:t>
                      </a:r>
                      <a:r>
                        <a:rPr lang="es-DO" sz="1800" b="1" dirty="0" smtClean="0"/>
                        <a:t>AMISTAD</a:t>
                      </a:r>
                      <a:r>
                        <a:rPr lang="es-DO" sz="1800" b="1" baseline="0" dirty="0" smtClean="0"/>
                        <a:t> Y RECONOCIMIENTO</a:t>
                      </a:r>
                      <a:endParaRPr lang="es-DO" sz="1800" b="1" dirty="0"/>
                    </a:p>
                  </a:txBody>
                  <a:tcPr/>
                </a:tc>
                <a:tc>
                  <a:txBody>
                    <a:bodyPr/>
                    <a:lstStyle/>
                    <a:p>
                      <a:r>
                        <a:rPr lang="es-DO" sz="1800" dirty="0" smtClean="0"/>
                        <a:t>4. </a:t>
                      </a:r>
                      <a:r>
                        <a:rPr lang="es-DO" sz="1800" b="1" dirty="0" smtClean="0">
                          <a:solidFill>
                            <a:schemeClr val="tx1"/>
                          </a:solidFill>
                        </a:rPr>
                        <a:t>ANIMO-RECONOCIMIENTO</a:t>
                      </a:r>
                      <a:endParaRPr lang="es-DO" sz="1800" b="1" dirty="0">
                        <a:solidFill>
                          <a:schemeClr val="tx1"/>
                        </a:solidFill>
                      </a:endParaRPr>
                    </a:p>
                  </a:txBody>
                  <a:tcPr/>
                </a:tc>
              </a:tr>
              <a:tr h="792956">
                <a:tc>
                  <a:txBody>
                    <a:bodyPr/>
                    <a:lstStyle/>
                    <a:p>
                      <a:r>
                        <a:rPr lang="es-DO" sz="1800" dirty="0" smtClean="0"/>
                        <a:t>5. </a:t>
                      </a:r>
                      <a:r>
                        <a:rPr lang="es-DO" sz="1800" b="1" dirty="0" smtClean="0">
                          <a:solidFill>
                            <a:srgbClr val="FF0000"/>
                          </a:solidFill>
                        </a:rPr>
                        <a:t>INTIMIDAD</a:t>
                      </a:r>
                      <a:r>
                        <a:rPr lang="es-DO" sz="1800" b="1" baseline="0" dirty="0" smtClean="0">
                          <a:solidFill>
                            <a:srgbClr val="FF0000"/>
                          </a:solidFill>
                        </a:rPr>
                        <a:t> SEXUAL</a:t>
                      </a:r>
                      <a:endParaRPr lang="es-DO" sz="1800" b="1" dirty="0">
                        <a:solidFill>
                          <a:srgbClr val="FF0000"/>
                        </a:solidFill>
                      </a:endParaRPr>
                    </a:p>
                  </a:txBody>
                  <a:tcPr/>
                </a:tc>
                <a:tc>
                  <a:txBody>
                    <a:bodyPr/>
                    <a:lstStyle/>
                    <a:p>
                      <a:r>
                        <a:rPr lang="es-DO" sz="1800" dirty="0" smtClean="0"/>
                        <a:t>5. </a:t>
                      </a:r>
                      <a:r>
                        <a:rPr lang="es-DO" sz="1800" b="1" dirty="0" smtClean="0">
                          <a:solidFill>
                            <a:srgbClr val="0000FF"/>
                          </a:solidFill>
                        </a:rPr>
                        <a:t>INTIMIDAD ESPIRITUAL</a:t>
                      </a:r>
                      <a:endParaRPr lang="es-DO" sz="1800" b="1" dirty="0">
                        <a:solidFill>
                          <a:srgbClr val="0000FF"/>
                        </a:solidFill>
                      </a:endParaRPr>
                    </a:p>
                  </a:txBody>
                  <a:tcPr/>
                </a:tc>
              </a:tr>
            </a:tbl>
          </a:graphicData>
        </a:graphic>
      </p:graphicFrame>
    </p:spTree>
    <p:extLst>
      <p:ext uri="{BB962C8B-B14F-4D97-AF65-F5344CB8AC3E}">
        <p14:creationId xmlns:p14="http://schemas.microsoft.com/office/powerpoint/2010/main" val="3727628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una mentira mas.jpg"/>
          <p:cNvPicPr>
            <a:picLocks noChangeAspect="1"/>
          </p:cNvPicPr>
          <p:nvPr/>
        </p:nvPicPr>
        <p:blipFill>
          <a:blip r:embed="rId2" cstate="print"/>
          <a:stretch>
            <a:fillRect/>
          </a:stretch>
        </p:blipFill>
        <p:spPr>
          <a:xfrm>
            <a:off x="395536" y="332656"/>
            <a:ext cx="8352928" cy="6192688"/>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PIENSE EN ESTO UN POCO</a:t>
            </a:r>
            <a:endParaRPr lang="es-DO" dirty="0"/>
          </a:p>
        </p:txBody>
      </p:sp>
      <p:sp>
        <p:nvSpPr>
          <p:cNvPr id="3" name="2 Marcador de contenido"/>
          <p:cNvSpPr>
            <a:spLocks noGrp="1"/>
          </p:cNvSpPr>
          <p:nvPr>
            <p:ph idx="1"/>
          </p:nvPr>
        </p:nvSpPr>
        <p:spPr/>
        <p:txBody>
          <a:bodyPr>
            <a:normAutofit fontScale="77500" lnSpcReduction="20000"/>
          </a:bodyPr>
          <a:lstStyle/>
          <a:p>
            <a:pPr algn="just"/>
            <a:r>
              <a:rPr lang="es-DO" dirty="0" smtClean="0"/>
              <a:t>Maridos vivan con ellas sabiamente (1Pedro 3:7).  Tome en cuenta que </a:t>
            </a:r>
            <a:r>
              <a:rPr lang="es-DO" dirty="0" smtClean="0">
                <a:solidFill>
                  <a:srgbClr val="FF0000"/>
                </a:solidFill>
              </a:rPr>
              <a:t>su principal necesidad es </a:t>
            </a:r>
            <a:r>
              <a:rPr lang="es-DO" dirty="0" smtClean="0">
                <a:solidFill>
                  <a:srgbClr val="FF0000"/>
                </a:solidFill>
              </a:rPr>
              <a:t>afecto incondicional y luego intimidad emocional (ser escuchadas)</a:t>
            </a:r>
            <a:r>
              <a:rPr lang="es-DO" dirty="0" smtClean="0"/>
              <a:t>. </a:t>
            </a:r>
            <a:r>
              <a:rPr lang="es-DO" dirty="0" smtClean="0"/>
              <a:t>CONCENTRESE EN ESO.</a:t>
            </a:r>
          </a:p>
          <a:p>
            <a:pPr algn="just"/>
            <a:r>
              <a:rPr lang="es-DO" dirty="0" smtClean="0"/>
              <a:t>La mujer sabia edifica su casa y recuerda que la principal necesidad del </a:t>
            </a:r>
            <a:r>
              <a:rPr lang="es-DO" dirty="0" smtClean="0"/>
              <a:t>varón después del amor incondicional es la necesidad </a:t>
            </a:r>
            <a:r>
              <a:rPr lang="es-DO" dirty="0" smtClean="0"/>
              <a:t>sexual.</a:t>
            </a:r>
          </a:p>
          <a:p>
            <a:pPr algn="just"/>
            <a:r>
              <a:rPr lang="es-DO" dirty="0" smtClean="0"/>
              <a:t>Por eso, cuando un esposo y una esposa hablan de amor, están hablando de dos cosas distintas: </a:t>
            </a:r>
            <a:r>
              <a:rPr lang="es-DO" b="1" u="sng" dirty="0" smtClean="0">
                <a:solidFill>
                  <a:srgbClr val="FF0000"/>
                </a:solidFill>
              </a:rPr>
              <a:t>Afecto </a:t>
            </a:r>
            <a:r>
              <a:rPr lang="es-DO" b="1" dirty="0" smtClean="0">
                <a:solidFill>
                  <a:srgbClr val="FF0000"/>
                </a:solidFill>
              </a:rPr>
              <a:t>(La mujer</a:t>
            </a:r>
            <a:r>
              <a:rPr lang="es-DO" dirty="0" smtClean="0"/>
              <a:t>) </a:t>
            </a:r>
            <a:r>
              <a:rPr lang="es-DO" b="1" u="sng" dirty="0" smtClean="0">
                <a:solidFill>
                  <a:srgbClr val="0000FF"/>
                </a:solidFill>
              </a:rPr>
              <a:t>Sexo</a:t>
            </a:r>
            <a:r>
              <a:rPr lang="es-DO" b="1" dirty="0" smtClean="0">
                <a:solidFill>
                  <a:srgbClr val="0000FF"/>
                </a:solidFill>
              </a:rPr>
              <a:t> (El hombre</a:t>
            </a:r>
            <a:r>
              <a:rPr lang="es-DO" dirty="0" smtClean="0"/>
              <a:t>). La mujer se siente amada cuando su esposo está pendiente a los detalles de su vida, la escucha y es </a:t>
            </a:r>
            <a:r>
              <a:rPr lang="es-DO" dirty="0" smtClean="0"/>
              <a:t>sensible a sus sentimientos. </a:t>
            </a:r>
            <a:r>
              <a:rPr lang="es-DO" dirty="0" smtClean="0"/>
              <a:t>El hombre cuando ella le responde en la intimidad. </a:t>
            </a:r>
            <a:endParaRPr lang="es-VE" dirty="0" smtClean="0"/>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67544" y="1628800"/>
            <a:ext cx="8064896" cy="4824536"/>
          </a:xfrm>
          <a:prstGeom prst="rect">
            <a:avLst/>
          </a:prstGeom>
        </p:spPr>
        <p:txBody>
          <a:bodyPr>
            <a:normAutofit/>
          </a:bodyPr>
          <a:lstStyle/>
          <a:p>
            <a:pPr algn="just"/>
            <a:r>
              <a:rPr lang="es-DO" dirty="0" smtClean="0">
                <a:latin typeface="Constantia" pitchFamily="18" charset="0"/>
              </a:rPr>
              <a:t>“Acerca de lo que me habéis preguntado por escrito, digo: Bueno le sería al hombre no tocar mujer.</a:t>
            </a:r>
            <a:r>
              <a:rPr lang="es-DO" b="1" baseline="30000" dirty="0" smtClean="0">
                <a:latin typeface="Constantia" pitchFamily="18" charset="0"/>
              </a:rPr>
              <a:t> </a:t>
            </a:r>
            <a:r>
              <a:rPr lang="es-DO" dirty="0" smtClean="0">
                <a:latin typeface="Constantia" pitchFamily="18" charset="0"/>
              </a:rPr>
              <a:t>Sin embargo, </a:t>
            </a:r>
            <a:r>
              <a:rPr lang="es-DO" b="1" dirty="0" smtClean="0">
                <a:solidFill>
                  <a:srgbClr val="FF0000"/>
                </a:solidFill>
                <a:latin typeface="Constantia" pitchFamily="18" charset="0"/>
              </a:rPr>
              <a:t>por causa de las fornicaciones </a:t>
            </a:r>
            <a:r>
              <a:rPr lang="es-DO" dirty="0" smtClean="0">
                <a:latin typeface="Constantia" pitchFamily="18" charset="0"/>
              </a:rPr>
              <a:t>tenga cada uno </a:t>
            </a:r>
            <a:r>
              <a:rPr lang="es-DO" u="sng" dirty="0" smtClean="0">
                <a:latin typeface="Constantia" pitchFamily="18" charset="0"/>
              </a:rPr>
              <a:t>su propia mujer</a:t>
            </a:r>
            <a:r>
              <a:rPr lang="es-DO" dirty="0" smtClean="0">
                <a:latin typeface="Constantia" pitchFamily="18" charset="0"/>
              </a:rPr>
              <a:t>, y tenga cada una </a:t>
            </a:r>
            <a:r>
              <a:rPr lang="es-DO" u="sng" dirty="0" smtClean="0">
                <a:latin typeface="Constantia" pitchFamily="18" charset="0"/>
              </a:rPr>
              <a:t>su propio marido</a:t>
            </a:r>
            <a:r>
              <a:rPr lang="es-DO" dirty="0" smtClean="0">
                <a:latin typeface="Constantia" pitchFamily="18" charset="0"/>
              </a:rPr>
              <a:t>.</a:t>
            </a:r>
            <a:r>
              <a:rPr lang="es-DO" b="1" baseline="30000" dirty="0" smtClean="0">
                <a:latin typeface="Constantia" pitchFamily="18" charset="0"/>
              </a:rPr>
              <a:t> </a:t>
            </a:r>
            <a:r>
              <a:rPr lang="es-DO" dirty="0" smtClean="0">
                <a:latin typeface="Constantia" pitchFamily="18" charset="0"/>
              </a:rPr>
              <a:t>El marido debe cumplir con su mujer </a:t>
            </a:r>
            <a:r>
              <a:rPr lang="es-DO" b="1" dirty="0" smtClean="0">
                <a:solidFill>
                  <a:srgbClr val="FF0000"/>
                </a:solidFill>
                <a:latin typeface="Constantia" pitchFamily="18" charset="0"/>
              </a:rPr>
              <a:t>el deber conyugal</a:t>
            </a:r>
            <a:r>
              <a:rPr lang="es-DO" dirty="0" smtClean="0">
                <a:latin typeface="Constantia" pitchFamily="18" charset="0"/>
              </a:rPr>
              <a:t>, y asimismo la mujer con su marido. </a:t>
            </a:r>
            <a:r>
              <a:rPr lang="es-DO" b="1" baseline="30000" dirty="0" smtClean="0">
                <a:latin typeface="Constantia" pitchFamily="18" charset="0"/>
              </a:rPr>
              <a:t> </a:t>
            </a:r>
            <a:endParaRPr lang="es-DO" dirty="0"/>
          </a:p>
        </p:txBody>
      </p:sp>
      <p:sp>
        <p:nvSpPr>
          <p:cNvPr id="2" name="1 Título"/>
          <p:cNvSpPr>
            <a:spLocks noGrp="1"/>
          </p:cNvSpPr>
          <p:nvPr>
            <p:ph type="title" idx="4294967295"/>
          </p:nvPr>
        </p:nvSpPr>
        <p:spPr>
          <a:xfrm>
            <a:off x="467544" y="274638"/>
            <a:ext cx="7762056" cy="939800"/>
          </a:xfrm>
          <a:prstGeom prst="rect">
            <a:avLst/>
          </a:prstGeom>
        </p:spPr>
        <p:txBody>
          <a:bodyPr/>
          <a:lstStyle/>
          <a:p>
            <a:r>
              <a:rPr lang="es-DO" dirty="0" smtClean="0">
                <a:solidFill>
                  <a:srgbClr val="FF0000"/>
                </a:solidFill>
              </a:rPr>
              <a:t>ESTA ES LA VOLUNTAD DE DIOS</a:t>
            </a:r>
            <a:endParaRPr lang="es-DO"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CONTINUACION 1 CORINTIOS 7:1-5</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latin typeface="Constantia" pitchFamily="18" charset="0"/>
              </a:rPr>
              <a:t>«La </a:t>
            </a:r>
            <a:r>
              <a:rPr lang="es-DO" dirty="0">
                <a:latin typeface="Constantia" pitchFamily="18" charset="0"/>
              </a:rPr>
              <a:t>mujer no tiene dominio sobre su propio cuerpo, sino el marido; ni tampoco tiene el marido dominio sobre su propio cuerpo, sino la mujer. </a:t>
            </a:r>
            <a:r>
              <a:rPr lang="es-DO" b="1" baseline="30000" dirty="0">
                <a:latin typeface="Constantia" pitchFamily="18" charset="0"/>
              </a:rPr>
              <a:t> </a:t>
            </a:r>
            <a:r>
              <a:rPr lang="es-DO" dirty="0">
                <a:latin typeface="Constantia" pitchFamily="18" charset="0"/>
              </a:rPr>
              <a:t>No os neguéis el uno al otro, a no ser por algún tiempo de mutuo consentimiento, para ocuparos sosegadamente en la oración. </a:t>
            </a:r>
            <a:r>
              <a:rPr lang="es-DO" b="1" dirty="0">
                <a:solidFill>
                  <a:srgbClr val="FF0000"/>
                </a:solidFill>
                <a:latin typeface="Constantia" pitchFamily="18" charset="0"/>
              </a:rPr>
              <a:t>Luego volved a juntaros en uno, para que no os tiente Satanás a causa de vuestra incontinencia</a:t>
            </a:r>
            <a:r>
              <a:rPr lang="es-DO" dirty="0" smtClean="0">
                <a:solidFill>
                  <a:srgbClr val="FF0000"/>
                </a:solidFill>
              </a:rPr>
              <a:t>.</a:t>
            </a:r>
            <a:r>
              <a:rPr lang="es-DO" dirty="0" smtClean="0"/>
              <a:t>”</a:t>
            </a:r>
            <a:endParaRPr lang="es-DO" dirty="0"/>
          </a:p>
        </p:txBody>
      </p:sp>
    </p:spTree>
    <p:extLst>
      <p:ext uri="{BB962C8B-B14F-4D97-AF65-F5344CB8AC3E}">
        <p14:creationId xmlns:p14="http://schemas.microsoft.com/office/powerpoint/2010/main" val="1417239795"/>
      </p:ext>
    </p:extLst>
  </p:cSld>
  <p:clrMapOvr>
    <a:overrideClrMapping bg1="lt1" tx1="dk1" bg2="lt2" tx2="dk2" accent1="accent1" accent2="accent2" accent3="accent3" accent4="accent4" accent5="accent5" accent6="accent6" hlink="hlink" folHlink="folHlink"/>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DO" dirty="0" smtClean="0"/>
              <a:t> ESTO ENSEÑA </a:t>
            </a:r>
            <a:r>
              <a:rPr lang="es-DO" dirty="0" smtClean="0"/>
              <a:t> 1 CORINTIOS 7:1-5</a:t>
            </a:r>
            <a:endParaRPr lang="es-DO" dirty="0"/>
          </a:p>
        </p:txBody>
      </p:sp>
      <p:sp>
        <p:nvSpPr>
          <p:cNvPr id="3" name="2 Marcador de contenido"/>
          <p:cNvSpPr>
            <a:spLocks noGrp="1"/>
          </p:cNvSpPr>
          <p:nvPr>
            <p:ph idx="1"/>
          </p:nvPr>
        </p:nvSpPr>
        <p:spPr>
          <a:xfrm>
            <a:off x="457200" y="1412776"/>
            <a:ext cx="8229600" cy="4713387"/>
          </a:xfrm>
        </p:spPr>
        <p:style>
          <a:lnRef idx="2">
            <a:schemeClr val="accent1"/>
          </a:lnRef>
          <a:fillRef idx="1">
            <a:schemeClr val="lt1"/>
          </a:fillRef>
          <a:effectRef idx="0">
            <a:schemeClr val="accent1"/>
          </a:effectRef>
          <a:fontRef idx="minor">
            <a:schemeClr val="dk1"/>
          </a:fontRef>
        </p:style>
        <p:txBody>
          <a:bodyPr>
            <a:normAutofit/>
          </a:bodyPr>
          <a:lstStyle/>
          <a:p>
            <a:pPr lvl="0" algn="just"/>
            <a:r>
              <a:rPr lang="es-DO" dirty="0" smtClean="0"/>
              <a:t>En 1Corintios 7:1-5 aprendemos 3 principios:</a:t>
            </a:r>
          </a:p>
          <a:p>
            <a:pPr lvl="0" algn="just"/>
            <a:r>
              <a:rPr lang="es-DO" dirty="0" smtClean="0"/>
              <a:t>1. </a:t>
            </a:r>
            <a:r>
              <a:rPr lang="es-DO" b="1" u="sng" dirty="0" smtClean="0"/>
              <a:t>El principio de la necesidad.</a:t>
            </a:r>
            <a:r>
              <a:rPr lang="es-DO" dirty="0" smtClean="0"/>
              <a:t> Es un mandamiento satisfacer las necesidades sexuales del otro. Cuando el esposo y la esposa se apropia de este concepto y comienzan a hacer todo lo que pueden para satisfacer las necesidades del otro, con toda seguridad se desarrollará una relación emocionante.</a:t>
            </a: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4)">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DO" dirty="0" smtClean="0"/>
              <a:t>ESTO ENSEÑA LA PALABRA DE DIOS</a:t>
            </a:r>
            <a:endParaRPr lang="es-DO" dirty="0"/>
          </a:p>
        </p:txBody>
      </p:sp>
      <p:sp>
        <p:nvSpPr>
          <p:cNvPr id="3" name="2 Marcador de contenido"/>
          <p:cNvSpPr>
            <a:spLocks noGrp="1"/>
          </p:cNvSpPr>
          <p:nvPr>
            <p:ph idx="1"/>
          </p:nvPr>
        </p:nvSpPr>
        <p:spPr>
          <a:xfrm>
            <a:off x="457200" y="1412776"/>
            <a:ext cx="8229600" cy="4713387"/>
          </a:xfrm>
        </p:spPr>
        <p:style>
          <a:lnRef idx="2">
            <a:schemeClr val="dk1"/>
          </a:lnRef>
          <a:fillRef idx="1">
            <a:schemeClr val="lt1"/>
          </a:fillRef>
          <a:effectRef idx="0">
            <a:schemeClr val="dk1"/>
          </a:effectRef>
          <a:fontRef idx="minor">
            <a:schemeClr val="dk1"/>
          </a:fontRef>
        </p:style>
        <p:txBody>
          <a:bodyPr/>
          <a:lstStyle/>
          <a:p>
            <a:pPr lvl="0" algn="just"/>
            <a:r>
              <a:rPr lang="es-DO" b="1" u="sng" dirty="0" smtClean="0"/>
              <a:t>El principio de la autoridad</a:t>
            </a:r>
            <a:r>
              <a:rPr lang="es-DO" dirty="0" smtClean="0"/>
              <a:t>. En cuanto nos casamos renunciamos al derecho sobre nuestro cuerpo y le pasamos la autoridad al cónyuge. Es un principio que las parejas deben entender antes de casarse, para que no use el retenerle el afecto físico a su cónyuge como una forma de herirlo. !NO TIENES ESE DERECHO, DIOS TE LO HA QUITADO!</a:t>
            </a: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DO" dirty="0" smtClean="0"/>
              <a:t>ESTO ENSEÑA LA PALABRA DE DIOS </a:t>
            </a:r>
            <a:endParaRPr lang="es-DO" dirty="0"/>
          </a:p>
        </p:txBody>
      </p:sp>
      <p:sp>
        <p:nvSpPr>
          <p:cNvPr id="3" name="2 Marcador de contenido"/>
          <p:cNvSpPr>
            <a:spLocks noGrp="1"/>
          </p:cNvSpPr>
          <p:nvPr>
            <p:ph idx="1"/>
          </p:nvPr>
        </p:nvSpPr>
        <p:spPr>
          <a:xfrm>
            <a:off x="457200" y="1412776"/>
            <a:ext cx="8229600" cy="4713387"/>
          </a:xfrm>
        </p:spPr>
        <p:style>
          <a:lnRef idx="2">
            <a:schemeClr val="dk1"/>
          </a:lnRef>
          <a:fillRef idx="1">
            <a:schemeClr val="lt1"/>
          </a:fillRef>
          <a:effectRef idx="0">
            <a:schemeClr val="dk1"/>
          </a:effectRef>
          <a:fontRef idx="minor">
            <a:schemeClr val="dk1"/>
          </a:fontRef>
        </p:style>
        <p:txBody>
          <a:bodyPr>
            <a:normAutofit fontScale="92500"/>
          </a:bodyPr>
          <a:lstStyle/>
          <a:p>
            <a:pPr lvl="0" algn="just"/>
            <a:r>
              <a:rPr lang="es-DO" b="1" u="sng" dirty="0" smtClean="0"/>
              <a:t>El principio del hábito</a:t>
            </a:r>
            <a:r>
              <a:rPr lang="es-DO" dirty="0" smtClean="0"/>
              <a:t>. Este establece que no debemos privar a nuestra pareja de las relaciones sexuales habituales, excepto por un breve tiempo y solo para ocuparnos sosegadamente en la oración. Fallar en este mandamiento abre la puerta a tentaciones satánicas. </a:t>
            </a:r>
          </a:p>
          <a:p>
            <a:pPr algn="just"/>
            <a:r>
              <a:rPr lang="es-DO" dirty="0" smtClean="0"/>
              <a:t>La mayoría de los hombres requieren relaciones 2 a 3 veces por semana. La mujer hasta los 35 años también, pero después de ahí… </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4)">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a:t>PERO ES DIABLO ANDA COMO LEÒN</a:t>
            </a:r>
          </a:p>
        </p:txBody>
      </p:sp>
      <p:sp>
        <p:nvSpPr>
          <p:cNvPr id="3" name="2 Marcador de contenido"/>
          <p:cNvSpPr>
            <a:spLocks noGrp="1"/>
          </p:cNvSpPr>
          <p:nvPr>
            <p:ph idx="1"/>
          </p:nvPr>
        </p:nvSpPr>
        <p:spPr/>
        <p:txBody>
          <a:bodyPr>
            <a:normAutofit fontScale="92500"/>
          </a:bodyPr>
          <a:lstStyle/>
          <a:p>
            <a:pPr algn="just"/>
            <a:r>
              <a:rPr lang="es-DO" dirty="0"/>
              <a:t>Como es sexo es un impulso tan fuerte en el ser humano, no debe extrañarnos que sea una arma favorita de Satanás para hacer perder las almas.</a:t>
            </a:r>
          </a:p>
          <a:p>
            <a:pPr algn="just"/>
            <a:r>
              <a:rPr lang="es-DO" dirty="0"/>
              <a:t>La Biblia dice: “</a:t>
            </a:r>
            <a:r>
              <a:rPr lang="es-DO" b="1" i="1" dirty="0"/>
              <a:t>Honroso sea en todos EL MATRIMONIO y el lecho sin mansilla, pero a los fornicarios y a los adúlteros los juzgará Dios” </a:t>
            </a:r>
            <a:r>
              <a:rPr lang="es-DO" dirty="0"/>
              <a:t>(Hebreos 13.4).</a:t>
            </a:r>
          </a:p>
          <a:p>
            <a:pPr algn="just"/>
            <a:r>
              <a:rPr lang="es-DO" dirty="0"/>
              <a:t>Dentro del matrimonio el sexo es permitido, pero fuera del él, se pueden cometer muchos pecados</a:t>
            </a:r>
          </a:p>
        </p:txBody>
      </p:sp>
    </p:spTree>
    <p:extLst>
      <p:ext uri="{BB962C8B-B14F-4D97-AF65-F5344CB8AC3E}">
        <p14:creationId xmlns:p14="http://schemas.microsoft.com/office/powerpoint/2010/main" val="2990418156"/>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DO" b="1" dirty="0" smtClean="0">
                <a:solidFill>
                  <a:srgbClr val="FFFF00"/>
                </a:solidFill>
              </a:rPr>
              <a:t>LA FALTA DE DESEOS</a:t>
            </a:r>
            <a:endParaRPr lang="es-DO" b="1" dirty="0">
              <a:solidFill>
                <a:srgbClr val="FFFF00"/>
              </a:solidFill>
            </a:endParaRPr>
          </a:p>
        </p:txBody>
      </p:sp>
      <p:sp>
        <p:nvSpPr>
          <p:cNvPr id="3" name="2 Marcador de contenido"/>
          <p:cNvSpPr>
            <a:spLocks noGrp="1"/>
          </p:cNvSpPr>
          <p:nvPr>
            <p:ph idx="1"/>
          </p:nvPr>
        </p:nvSpPr>
        <p:spPr/>
        <p:txBody>
          <a:bodyPr/>
          <a:lstStyle/>
          <a:p>
            <a:endParaRPr lang="es-DO" dirty="0"/>
          </a:p>
        </p:txBody>
      </p:sp>
      <p:pic>
        <p:nvPicPr>
          <p:cNvPr id="2050" name="Picture 2" descr="D:\Escritorio\falta de deseo.jpg"/>
          <p:cNvPicPr>
            <a:picLocks noChangeAspect="1" noChangeArrowheads="1"/>
          </p:cNvPicPr>
          <p:nvPr/>
        </p:nvPicPr>
        <p:blipFill>
          <a:blip r:embed="rId2" cstate="print"/>
          <a:srcRect/>
          <a:stretch>
            <a:fillRect/>
          </a:stretch>
        </p:blipFill>
        <p:spPr bwMode="auto">
          <a:xfrm>
            <a:off x="0" y="1357298"/>
            <a:ext cx="9144000" cy="5500702"/>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DESEO EN LA MUJER</a:t>
            </a:r>
            <a:endParaRPr lang="es-DO" dirty="0"/>
          </a:p>
        </p:txBody>
      </p:sp>
      <p:sp>
        <p:nvSpPr>
          <p:cNvPr id="3" name="2 Marcador de contenido"/>
          <p:cNvSpPr>
            <a:spLocks noGrp="1"/>
          </p:cNvSpPr>
          <p:nvPr>
            <p:ph idx="1"/>
          </p:nvPr>
        </p:nvSpPr>
        <p:spPr>
          <a:xfrm>
            <a:off x="457200" y="1428736"/>
            <a:ext cx="8229600" cy="4929222"/>
          </a:xfrm>
        </p:spPr>
        <p:txBody>
          <a:bodyPr>
            <a:noAutofit/>
          </a:bodyPr>
          <a:lstStyle/>
          <a:p>
            <a:pPr algn="just"/>
            <a:r>
              <a:rPr lang="es-DO" sz="2800" dirty="0" smtClean="0"/>
              <a:t>Dicen los sexólogos que e</a:t>
            </a:r>
            <a:r>
              <a:rPr lang="es-DO" sz="2800" dirty="0" smtClean="0"/>
              <a:t>l </a:t>
            </a:r>
            <a:r>
              <a:rPr lang="es-DO" sz="2800" dirty="0" smtClean="0"/>
              <a:t>Sexo se desarrolla en tres fases: </a:t>
            </a:r>
            <a:r>
              <a:rPr lang="es-DO" sz="2800" b="1" dirty="0" smtClean="0">
                <a:solidFill>
                  <a:srgbClr val="0000FF"/>
                </a:solidFill>
              </a:rPr>
              <a:t>Deseo</a:t>
            </a:r>
            <a:r>
              <a:rPr lang="es-DO" sz="2800" dirty="0" smtClean="0"/>
              <a:t>, </a:t>
            </a:r>
            <a:r>
              <a:rPr lang="es-DO" sz="2800" b="1" dirty="0" smtClean="0">
                <a:solidFill>
                  <a:srgbClr val="FF0000"/>
                </a:solidFill>
              </a:rPr>
              <a:t>excitación </a:t>
            </a:r>
            <a:r>
              <a:rPr lang="es-DO" sz="2800" dirty="0" smtClean="0"/>
              <a:t>y </a:t>
            </a:r>
            <a:r>
              <a:rPr lang="es-DO" sz="2800" b="1" dirty="0" smtClean="0">
                <a:solidFill>
                  <a:srgbClr val="00B050"/>
                </a:solidFill>
              </a:rPr>
              <a:t>orgasmo</a:t>
            </a:r>
            <a:r>
              <a:rPr lang="es-DO" sz="2800" dirty="0" smtClean="0"/>
              <a:t>.</a:t>
            </a:r>
          </a:p>
          <a:p>
            <a:pPr algn="just"/>
            <a:r>
              <a:rPr lang="es-DO" sz="2800" b="1" dirty="0" smtClean="0">
                <a:solidFill>
                  <a:srgbClr val="0000FF"/>
                </a:solidFill>
              </a:rPr>
              <a:t>El deseo </a:t>
            </a:r>
            <a:r>
              <a:rPr lang="es-DO" sz="2800" dirty="0" smtClean="0"/>
              <a:t>viene del sistema nervioso cerebral, </a:t>
            </a:r>
            <a:r>
              <a:rPr lang="es-DO" sz="2800" b="1" dirty="0" smtClean="0">
                <a:solidFill>
                  <a:srgbClr val="FF0000"/>
                </a:solidFill>
              </a:rPr>
              <a:t>la excitación</a:t>
            </a:r>
            <a:r>
              <a:rPr lang="es-DO" sz="2800" dirty="0" smtClean="0"/>
              <a:t>  por la vasodilatación de los vasos sanguíneos genitales, </a:t>
            </a:r>
            <a:r>
              <a:rPr lang="es-DO" sz="2800" b="1" dirty="0" smtClean="0">
                <a:solidFill>
                  <a:srgbClr val="00B050"/>
                </a:solidFill>
              </a:rPr>
              <a:t>el orgasmo </a:t>
            </a:r>
            <a:r>
              <a:rPr lang="es-DO" sz="2800" dirty="0" smtClean="0"/>
              <a:t>de las contracciones  de músculos genitales. </a:t>
            </a:r>
          </a:p>
          <a:p>
            <a:pPr algn="just"/>
            <a:r>
              <a:rPr lang="es-DO" sz="2800" dirty="0" smtClean="0"/>
              <a:t>Después de los 40 los niveles de Estrógenos en la mujer bajan, lo que les provoca problemas con la excitación, dolor en las relaciones, resequedad vaginal dificultad para lograr el orgasmo, lo cual  acaba generando falta de deseo sexual.</a:t>
            </a:r>
            <a:br>
              <a:rPr lang="es-DO" sz="2800" dirty="0" smtClean="0"/>
            </a:br>
            <a:r>
              <a:rPr lang="es-DO" sz="3000" dirty="0" smtClean="0"/>
              <a:t/>
            </a:r>
            <a:br>
              <a:rPr lang="es-DO" sz="3000" dirty="0" smtClean="0"/>
            </a:br>
            <a:endParaRPr lang="es-DO" sz="3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DESCARTE CAUSAS FÍSICAS</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Bajos niveles de testosterona, hipotiroidismo,  aumento de prolactina, provocan falta de deseo.</a:t>
            </a:r>
          </a:p>
          <a:p>
            <a:pPr algn="just"/>
            <a:r>
              <a:rPr lang="es-DO" dirty="0" smtClean="0"/>
              <a:t>Igualmente</a:t>
            </a:r>
            <a:r>
              <a:rPr lang="es-DO" dirty="0" smtClean="0"/>
              <a:t>, algunos medicamentos como los antidepresivos,  algunos utilizados para la hipertensión, el colesterol, la próstata, los diuréticos, </a:t>
            </a:r>
            <a:r>
              <a:rPr lang="es-DO" dirty="0" smtClean="0"/>
              <a:t> </a:t>
            </a:r>
            <a:r>
              <a:rPr lang="es-DO" dirty="0" smtClean="0"/>
              <a:t>para trastornos gástricos, entre otros.</a:t>
            </a:r>
          </a:p>
          <a:p>
            <a:pPr algn="just"/>
            <a:r>
              <a:rPr lang="es-DO" dirty="0" smtClean="0"/>
              <a:t>Estos </a:t>
            </a:r>
            <a:r>
              <a:rPr lang="es-DO" dirty="0" smtClean="0"/>
              <a:t>problemas se resuelven orando,  consultando al médico/ginecólogo y recibiendo la medicación adecuada.</a:t>
            </a: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 name="3 Imagen" descr="ENEMIGOS.jpg"/>
          <p:cNvPicPr>
            <a:picLocks noChangeAspect="1"/>
          </p:cNvPicPr>
          <p:nvPr/>
        </p:nvPicPr>
        <p:blipFill>
          <a:blip r:embed="rId2"/>
          <a:stretch>
            <a:fillRect/>
          </a:stretch>
        </p:blipFill>
        <p:spPr>
          <a:xfrm>
            <a:off x="3357554" y="2428868"/>
            <a:ext cx="2152650" cy="2124075"/>
          </a:xfrm>
          <a:prstGeom prst="rect">
            <a:avLst/>
          </a:prstGeom>
        </p:spPr>
      </p:pic>
      <p:sp>
        <p:nvSpPr>
          <p:cNvPr id="2" name="1 Título"/>
          <p:cNvSpPr>
            <a:spLocks noGrp="1"/>
          </p:cNvSpPr>
          <p:nvPr>
            <p:ph type="title"/>
          </p:nvPr>
        </p:nvSpPr>
        <p:spPr/>
        <p:txBody>
          <a:bodyPr>
            <a:normAutofit fontScale="90000"/>
          </a:bodyPr>
          <a:lstStyle/>
          <a:p>
            <a:r>
              <a:rPr lang="es-DO" dirty="0" smtClean="0"/>
              <a:t>PRINCIPALES ENEMIGOS DEL DESEO SEXUAL FEMENINO</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solidFill>
                  <a:srgbClr val="0000FF"/>
                </a:solidFill>
              </a:rPr>
              <a:t>El amor es el ingrediente que trae significado a la vida sexual. Las relaciones sexuales sin señales de amor, con toda seguridad crean resentimiento.</a:t>
            </a:r>
          </a:p>
          <a:p>
            <a:pPr algn="just"/>
            <a:r>
              <a:rPr lang="es-DO" dirty="0" smtClean="0">
                <a:solidFill>
                  <a:srgbClr val="0000FF"/>
                </a:solidFill>
              </a:rPr>
              <a:t>Por eso, pocas cosas le quitan más el deseo a una mujer que la sensación de que a su marido no les importa ninguna otra cosa.</a:t>
            </a:r>
          </a:p>
          <a:p>
            <a:pPr algn="just"/>
            <a:r>
              <a:rPr lang="es-DO" dirty="0" smtClean="0">
                <a:solidFill>
                  <a:srgbClr val="0000FF"/>
                </a:solidFill>
              </a:rPr>
              <a:t>Si </a:t>
            </a:r>
            <a:r>
              <a:rPr lang="es-DO" dirty="0" smtClean="0">
                <a:solidFill>
                  <a:srgbClr val="0000FF"/>
                </a:solidFill>
              </a:rPr>
              <a:t>él muestra interés en ella, la ayuda en la casa, con los niños y se preocupa por las cosas que a ella le interesan, entonces esto puede cambiar.</a:t>
            </a:r>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b="1" dirty="0" smtClean="0">
                <a:solidFill>
                  <a:srgbClr val="FF0000"/>
                </a:solidFill>
              </a:rPr>
              <a:t>LA INTIMIDAD REFLEJA SU MATRIMONIO</a:t>
            </a:r>
            <a:endParaRPr lang="es-DO" b="1"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pPr algn="just"/>
            <a:r>
              <a:rPr lang="es-DO" b="1" dirty="0" smtClean="0">
                <a:solidFill>
                  <a:schemeClr val="accent6">
                    <a:lumMod val="75000"/>
                  </a:schemeClr>
                </a:solidFill>
              </a:rPr>
              <a:t>El temor </a:t>
            </a:r>
            <a:r>
              <a:rPr lang="es-DO" dirty="0" smtClean="0"/>
              <a:t>y </a:t>
            </a:r>
            <a:r>
              <a:rPr lang="es-DO" b="1" dirty="0" smtClean="0">
                <a:solidFill>
                  <a:srgbClr val="00B050"/>
                </a:solidFill>
              </a:rPr>
              <a:t>la hostilidad </a:t>
            </a:r>
            <a:r>
              <a:rPr lang="es-DO" dirty="0" smtClean="0"/>
              <a:t>son dos inhibidores principales de la fase del deseo.</a:t>
            </a:r>
          </a:p>
          <a:p>
            <a:pPr algn="just"/>
            <a:r>
              <a:rPr lang="es-DO" dirty="0" smtClean="0"/>
              <a:t>Recuerde, su relación sexual reflejará siempre el contexto más amplio de su vida matrimonial. Los sentimientos negativos a menudo, se manifiestan primero en la vida sexual. </a:t>
            </a:r>
          </a:p>
          <a:p>
            <a:pPr algn="just"/>
            <a:r>
              <a:rPr lang="es-DO" dirty="0" smtClean="0"/>
              <a:t>Hay que eliminar las cosas negativas que pueden afectar la intimidad sexual en el matrimonio: Aburrimiento, ira, heridas abiertas y sin sanar, incomprensiones, temor, sentimientos de culpa.</a:t>
            </a:r>
          </a:p>
          <a:p>
            <a:endParaRPr lang="es-DO" dirty="0" smtClean="0"/>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29642" cy="1417638"/>
          </a:xfrm>
        </p:spPr>
        <p:txBody>
          <a:bodyPr>
            <a:normAutofit/>
          </a:bodyPr>
          <a:lstStyle/>
          <a:p>
            <a:r>
              <a:rPr lang="es-DO" sz="3600" b="1" dirty="0" smtClean="0">
                <a:solidFill>
                  <a:srgbClr val="7030A0"/>
                </a:solidFill>
              </a:rPr>
              <a:t>LA MUERTE Y LA VIDA ESTÁN EN PODER DE LA LENGUA (Pr.18:21)</a:t>
            </a:r>
            <a:endParaRPr lang="es-DO" sz="3600" b="1" dirty="0">
              <a:solidFill>
                <a:srgbClr val="7030A0"/>
              </a:solidFill>
            </a:endParaRPr>
          </a:p>
        </p:txBody>
      </p:sp>
      <p:sp>
        <p:nvSpPr>
          <p:cNvPr id="3" name="2 Marcador de contenido"/>
          <p:cNvSpPr>
            <a:spLocks noGrp="1"/>
          </p:cNvSpPr>
          <p:nvPr>
            <p:ph idx="1"/>
          </p:nvPr>
        </p:nvSpPr>
        <p:spPr/>
        <p:txBody>
          <a:bodyPr>
            <a:normAutofit fontScale="92500"/>
          </a:bodyPr>
          <a:lstStyle/>
          <a:p>
            <a:pPr algn="just"/>
            <a:r>
              <a:rPr lang="es-DO" dirty="0" smtClean="0"/>
              <a:t>La crítica impedirá la cercanía emocional. Creará un ambiente hostil y desagradable. Si hace o dice algo que haga sentir a su cónyuge que ha fracasado, con toda seguridad apagará su deseo. </a:t>
            </a:r>
          </a:p>
          <a:p>
            <a:pPr algn="just"/>
            <a:r>
              <a:rPr lang="es-DO" dirty="0" smtClean="0"/>
              <a:t>La alabanza y la aprobación da muchísimo mejor resultado.  Así que deje de dar sermones, deje de criticar absolutamente desde ahora mismo y decida expresar sus necesidades y preocupaciones en términos positivos.</a:t>
            </a: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ESTE ENEMIGO LAS HACE BOSTEZAR</a:t>
            </a:r>
            <a:endParaRPr lang="es-DO" dirty="0"/>
          </a:p>
        </p:txBody>
      </p:sp>
      <p:sp>
        <p:nvSpPr>
          <p:cNvPr id="3" name="2 Marcador de contenido"/>
          <p:cNvSpPr>
            <a:spLocks noGrp="1"/>
          </p:cNvSpPr>
          <p:nvPr>
            <p:ph idx="1"/>
          </p:nvPr>
        </p:nvSpPr>
        <p:spPr>
          <a:xfrm>
            <a:off x="457200" y="1500174"/>
            <a:ext cx="8329642" cy="5000660"/>
          </a:xfrm>
        </p:spPr>
        <p:txBody>
          <a:bodyPr>
            <a:noAutofit/>
          </a:bodyPr>
          <a:lstStyle/>
          <a:p>
            <a:r>
              <a:rPr lang="es-DO" sz="2800" dirty="0" smtClean="0">
                <a:solidFill>
                  <a:srgbClr val="FF0000"/>
                </a:solidFill>
                <a:latin typeface="Constantia" pitchFamily="18" charset="0"/>
              </a:rPr>
              <a:t>El aburrimiento </a:t>
            </a:r>
            <a:r>
              <a:rPr lang="es-DO" sz="2800" dirty="0" smtClean="0">
                <a:latin typeface="Constantia" pitchFamily="18" charset="0"/>
              </a:rPr>
              <a:t>puede terminar con el deseo en una pareja al llevarlos a </a:t>
            </a:r>
            <a:r>
              <a:rPr lang="es-DO" sz="2800" dirty="0" smtClean="0">
                <a:solidFill>
                  <a:srgbClr val="FF0000"/>
                </a:solidFill>
                <a:latin typeface="Constantia" pitchFamily="18" charset="0"/>
              </a:rPr>
              <a:t>la rutina</a:t>
            </a:r>
            <a:r>
              <a:rPr lang="es-DO" sz="2800" dirty="0" smtClean="0">
                <a:latin typeface="Constantia" pitchFamily="18" charset="0"/>
              </a:rPr>
              <a:t>.</a:t>
            </a:r>
          </a:p>
          <a:p>
            <a:r>
              <a:rPr lang="es-DO" sz="2800" dirty="0" smtClean="0">
                <a:latin typeface="Constantia" pitchFamily="18" charset="0"/>
              </a:rPr>
              <a:t>Si todo transcurre el mismo día, en el mismo lugar, a la misma hora y de la misma forma, se puede hasta anticipar que vendrá después, y se perderá el interés.</a:t>
            </a:r>
          </a:p>
          <a:p>
            <a:pPr algn="just"/>
            <a:r>
              <a:rPr lang="es-DO" sz="2800" dirty="0" smtClean="0">
                <a:latin typeface="Constantia" pitchFamily="18" charset="0"/>
              </a:rPr>
              <a:t>Hay que buscar romper la rutina, </a:t>
            </a:r>
            <a:r>
              <a:rPr lang="es-DO" sz="2800" b="1" dirty="0" smtClean="0">
                <a:solidFill>
                  <a:srgbClr val="FF0000"/>
                </a:solidFill>
                <a:latin typeface="Constantia" pitchFamily="18" charset="0"/>
              </a:rPr>
              <a:t>introducir cambios constantemente</a:t>
            </a:r>
            <a:r>
              <a:rPr lang="es-DO" sz="2800" dirty="0" smtClean="0">
                <a:latin typeface="Constantia" pitchFamily="18" charset="0"/>
              </a:rPr>
              <a:t> para que el acto no se torne aburrido, y el momento del encuentro  sea deseado y esperado en lugar de una obligación que cumplir</a:t>
            </a:r>
            <a:r>
              <a:rPr lang="es-DO" sz="2700" dirty="0" smtClean="0">
                <a:latin typeface="Constantia" pitchFamily="18" charset="0"/>
              </a:rPr>
              <a:t>.</a:t>
            </a:r>
          </a:p>
          <a:p>
            <a:pPr>
              <a:buNone/>
            </a:pPr>
            <a:r>
              <a:rPr lang="es-DO" sz="2700" dirty="0" smtClean="0">
                <a:latin typeface="Constantia" pitchFamily="18" charset="0"/>
              </a:rPr>
              <a:t/>
            </a:r>
            <a:br>
              <a:rPr lang="es-DO" sz="2700" dirty="0" smtClean="0">
                <a:latin typeface="Constantia" pitchFamily="18" charset="0"/>
              </a:rPr>
            </a:br>
            <a:r>
              <a:rPr lang="es-DO" sz="2700" dirty="0" smtClean="0">
                <a:latin typeface="Constantia" pitchFamily="18" charset="0"/>
              </a:rPr>
              <a:t/>
            </a:r>
            <a:br>
              <a:rPr lang="es-DO" sz="2700" dirty="0" smtClean="0">
                <a:latin typeface="Constantia" pitchFamily="18" charset="0"/>
              </a:rPr>
            </a:br>
            <a:r>
              <a:rPr lang="es-DO" sz="2700" dirty="0" smtClean="0">
                <a:latin typeface="Constantia" pitchFamily="18" charset="0"/>
              </a:rPr>
              <a:t/>
            </a:r>
            <a:br>
              <a:rPr lang="es-DO" sz="2700" dirty="0" smtClean="0">
                <a:latin typeface="Constantia" pitchFamily="18" charset="0"/>
              </a:rPr>
            </a:br>
            <a:endParaRPr lang="es-DO" sz="2700" dirty="0">
              <a:latin typeface="Constant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DO" dirty="0" smtClean="0"/>
              <a:t>NOS PERCIBIMOS DIFERENTES</a:t>
            </a:r>
            <a:endParaRPr lang="es-DO" dirty="0"/>
          </a:p>
        </p:txBody>
      </p:sp>
      <p:sp>
        <p:nvSpPr>
          <p:cNvPr id="5" name="4 Marcador de texto"/>
          <p:cNvSpPr>
            <a:spLocks noGrp="1"/>
          </p:cNvSpPr>
          <p:nvPr>
            <p:ph idx="1"/>
          </p:nvPr>
        </p:nvSpPr>
        <p:spPr/>
        <p:txBody>
          <a:bodyPr/>
          <a:lstStyle/>
          <a:p>
            <a:endParaRPr lang="es-DO" dirty="0"/>
          </a:p>
        </p:txBody>
      </p:sp>
      <p:pic>
        <p:nvPicPr>
          <p:cNvPr id="1027" name="Picture 3" descr="D:\Escritorio\hombres y mujers.jpg"/>
          <p:cNvPicPr>
            <a:picLocks noChangeAspect="1" noChangeArrowheads="1"/>
          </p:cNvPicPr>
          <p:nvPr/>
        </p:nvPicPr>
        <p:blipFill>
          <a:blip r:embed="rId2" cstate="print"/>
          <a:srcRect/>
          <a:stretch>
            <a:fillRect/>
          </a:stretch>
        </p:blipFill>
        <p:spPr bwMode="auto">
          <a:xfrm>
            <a:off x="500034" y="1357298"/>
            <a:ext cx="8358246" cy="5214974"/>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dirty="0" smtClean="0"/>
              <a:t>PASA  SOBRE TODO CON ELLAS </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La percepción del declive del atractivo suele afectar mucho más a las mujeres que a los hombres, lo que aumenta la inseguridad en sus relaciones afectivas. </a:t>
            </a:r>
          </a:p>
          <a:p>
            <a:pPr algn="just"/>
            <a:r>
              <a:rPr lang="es-DO" dirty="0" smtClean="0"/>
              <a:t>Las mujeres suelen tener malas opiniones de sus cuerpo</a:t>
            </a:r>
            <a:r>
              <a:rPr lang="es-DO" b="1" dirty="0" smtClean="0"/>
              <a:t>, pero el hombre no opina igual sobre ellas. Ella ve una rama, él ve el bosque.</a:t>
            </a:r>
          </a:p>
          <a:p>
            <a:pPr algn="just"/>
            <a:r>
              <a:rPr lang="es-DO" dirty="0" smtClean="0"/>
              <a:t>Otras alteraciones del cuerpo, como es el caso del </a:t>
            </a:r>
            <a:r>
              <a:rPr lang="es-DO" dirty="0" smtClean="0">
                <a:solidFill>
                  <a:srgbClr val="FF0000"/>
                </a:solidFill>
              </a:rPr>
              <a:t>embarazo y la lactancia o la menopausia</a:t>
            </a:r>
            <a:r>
              <a:rPr lang="es-DO" dirty="0" smtClean="0"/>
              <a:t>, pueden influir negativamente. Son momentos críticos que </a:t>
            </a:r>
            <a:r>
              <a:rPr lang="es-DO" dirty="0" smtClean="0"/>
              <a:t> </a:t>
            </a:r>
            <a:r>
              <a:rPr lang="es-DO" dirty="0" smtClean="0"/>
              <a:t>afectan al sexo </a:t>
            </a:r>
            <a:r>
              <a:rPr lang="es-DO" dirty="0" smtClean="0"/>
              <a:t>femenino y no tanto al masculino.</a:t>
            </a:r>
            <a:endParaRPr lang="es-DO" dirty="0" smtClean="0"/>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DO" b="1" dirty="0" smtClean="0">
                <a:solidFill>
                  <a:srgbClr val="FF0000"/>
                </a:solidFill>
              </a:rPr>
              <a:t>ESTE ES UN GRAN </a:t>
            </a:r>
            <a:br>
              <a:rPr lang="es-DO" b="1" dirty="0" smtClean="0">
                <a:solidFill>
                  <a:srgbClr val="FF0000"/>
                </a:solidFill>
              </a:rPr>
            </a:br>
            <a:r>
              <a:rPr lang="es-DO" b="1" dirty="0" smtClean="0">
                <a:solidFill>
                  <a:srgbClr val="FF0000"/>
                </a:solidFill>
              </a:rPr>
              <a:t>ENEMIGO</a:t>
            </a:r>
            <a:endParaRPr lang="es-DO" b="1" dirty="0">
              <a:solidFill>
                <a:srgbClr val="FF0000"/>
              </a:solidFill>
            </a:endParaRPr>
          </a:p>
        </p:txBody>
      </p:sp>
      <p:sp>
        <p:nvSpPr>
          <p:cNvPr id="3" name="2 Marcador de contenido"/>
          <p:cNvSpPr>
            <a:spLocks noGrp="1"/>
          </p:cNvSpPr>
          <p:nvPr>
            <p:ph idx="1"/>
          </p:nvPr>
        </p:nvSpPr>
        <p:spPr/>
        <p:txBody>
          <a:bodyPr>
            <a:normAutofit fontScale="92500" lnSpcReduction="20000"/>
          </a:bodyPr>
          <a:lstStyle/>
          <a:p>
            <a:pPr algn="just"/>
            <a:r>
              <a:rPr lang="es-DO" b="1" u="sng" dirty="0" smtClean="0"/>
              <a:t>LA FATIGA</a:t>
            </a:r>
            <a:r>
              <a:rPr lang="es-DO" dirty="0" smtClean="0"/>
              <a:t>. La vida moderna demanda demasiado de la mujer. Ahora no es suficiente con criar hijos y atender una casa y un esposo, sino que la mayoría de las  mujeres </a:t>
            </a:r>
            <a:r>
              <a:rPr lang="es-DO" dirty="0" smtClean="0"/>
              <a:t>deben </a:t>
            </a:r>
            <a:r>
              <a:rPr lang="es-DO" dirty="0" smtClean="0"/>
              <a:t>llevar una carrera, uno o varios empleos, la casa, los hijos, el esposo, la iglesia y ser competitivas. Esto es demasiado.</a:t>
            </a:r>
          </a:p>
          <a:p>
            <a:pPr algn="just"/>
            <a:r>
              <a:rPr lang="es-DO" dirty="0" smtClean="0"/>
              <a:t>¿Qué es lo primero que una mujer deja de lado cuando está ocupada, cansada y estresada?. </a:t>
            </a:r>
          </a:p>
          <a:p>
            <a:pPr algn="just"/>
            <a:r>
              <a:rPr lang="es-DO" dirty="0" smtClean="0"/>
              <a:t>Comienzan posponiéndolo y terminan sacándolo de </a:t>
            </a:r>
            <a:r>
              <a:rPr lang="es-DO" dirty="0" smtClean="0"/>
              <a:t>su agenda. </a:t>
            </a:r>
            <a:r>
              <a:rPr lang="es-DO" dirty="0" smtClean="0"/>
              <a:t>El resultado es que la abstinencia genera menos deseos cada vez. </a:t>
            </a:r>
          </a:p>
          <a:p>
            <a:pPr algn="just"/>
            <a:endParaRPr lang="es-DO" dirty="0" smtClean="0"/>
          </a:p>
          <a:p>
            <a:endParaRPr lang="es-DO" dirty="0"/>
          </a:p>
        </p:txBody>
      </p:sp>
      <p:pic>
        <p:nvPicPr>
          <p:cNvPr id="4" name="3 Imagen" descr="cansada.jpg"/>
          <p:cNvPicPr>
            <a:picLocks noChangeAspect="1"/>
          </p:cNvPicPr>
          <p:nvPr/>
        </p:nvPicPr>
        <p:blipFill>
          <a:blip r:embed="rId2" cstate="print"/>
          <a:stretch>
            <a:fillRect/>
          </a:stretch>
        </p:blipFill>
        <p:spPr>
          <a:xfrm>
            <a:off x="5796136" y="0"/>
            <a:ext cx="3347864" cy="147222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ESTOS SON ALGUNOS PECADOS SEXUALES</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b="1" dirty="0" smtClean="0">
                <a:solidFill>
                  <a:srgbClr val="FF0000"/>
                </a:solidFill>
              </a:rPr>
              <a:t>Lascivia</a:t>
            </a:r>
            <a:r>
              <a:rPr lang="es-DO" dirty="0" smtClean="0"/>
              <a:t>.- Significa “Libertinaje” con ausencia de vergüenza. Es lo mismo que 1Pedro 4:4 llama: “Desenfreno de disolución”.</a:t>
            </a:r>
          </a:p>
          <a:p>
            <a:pPr algn="just"/>
            <a:r>
              <a:rPr lang="es-DO" b="1" dirty="0" smtClean="0">
                <a:solidFill>
                  <a:srgbClr val="FF0000"/>
                </a:solidFill>
              </a:rPr>
              <a:t>Fornicación</a:t>
            </a:r>
            <a:r>
              <a:rPr lang="es-DO" dirty="0" smtClean="0"/>
              <a:t>.- A</a:t>
            </a:r>
            <a:r>
              <a:rPr lang="es-MX" dirty="0" smtClean="0"/>
              <a:t>barca todo acto sexual </a:t>
            </a:r>
            <a:r>
              <a:rPr lang="es-MX" dirty="0" smtClean="0"/>
              <a:t>ilícito, entre ellos…</a:t>
            </a:r>
            <a:endParaRPr lang="es-MX" dirty="0" smtClean="0"/>
          </a:p>
          <a:p>
            <a:pPr algn="just"/>
            <a:r>
              <a:rPr lang="es-MX" b="1" dirty="0" smtClean="0">
                <a:solidFill>
                  <a:srgbClr val="FF0000"/>
                </a:solidFill>
              </a:rPr>
              <a:t>Prostitución.</a:t>
            </a:r>
            <a:r>
              <a:rPr lang="es-MX" dirty="0" smtClean="0"/>
              <a:t>- Acto de vender su cuerpo a cambio de dinero (1Corintios 6:15,16).</a:t>
            </a:r>
          </a:p>
          <a:p>
            <a:pPr algn="just"/>
            <a:r>
              <a:rPr lang="es-MX" b="1" dirty="0" smtClean="0">
                <a:solidFill>
                  <a:srgbClr val="FF0000"/>
                </a:solidFill>
              </a:rPr>
              <a:t>Relaciones sexuales prematrimoniales</a:t>
            </a:r>
            <a:r>
              <a:rPr lang="es-MX" b="1" dirty="0" smtClean="0">
                <a:solidFill>
                  <a:srgbClr val="FF0000"/>
                </a:solidFill>
              </a:rPr>
              <a:t>.</a:t>
            </a:r>
            <a:endParaRPr lang="es-MX" b="1" dirty="0" smtClean="0">
              <a:solidFill>
                <a:srgbClr val="FF0000"/>
              </a:solidFill>
            </a:endParaRPr>
          </a:p>
          <a:p>
            <a:pPr algn="just"/>
            <a:r>
              <a:rPr lang="es-MX" b="1" dirty="0" smtClean="0">
                <a:solidFill>
                  <a:srgbClr val="FF0000"/>
                </a:solidFill>
              </a:rPr>
              <a:t>Incesto.- </a:t>
            </a:r>
            <a:r>
              <a:rPr lang="es-MX" b="1" dirty="0" smtClean="0"/>
              <a:t>E</a:t>
            </a:r>
            <a:r>
              <a:rPr lang="es-DO" dirty="0" smtClean="0"/>
              <a:t>s una relación sexual entre parientes entre los que está prohibido el matrimonio.</a:t>
            </a:r>
            <a:endParaRPr lang="es-MX" b="1" dirty="0" smtClean="0">
              <a:solidFill>
                <a:srgbClr val="FF0000"/>
              </a:solidFill>
            </a:endParaRP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¿QUÉ HACER CON LA FATIGA?</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Necesitas analizar seriamente tu vida fuera del dormitorio. El exceso de compromiso nos está matando en lo social, lo relacional, lo sicológico y lo espiritual. </a:t>
            </a:r>
          </a:p>
          <a:p>
            <a:pPr algn="just"/>
            <a:r>
              <a:rPr lang="es-DO" dirty="0" smtClean="0"/>
              <a:t>Si en verdad quieres que las cosas mejoren en tu relación tendrás que renunciar a varias cosas, y </a:t>
            </a:r>
            <a:r>
              <a:rPr lang="es-DO" b="1" dirty="0" smtClean="0">
                <a:solidFill>
                  <a:srgbClr val="FF0000"/>
                </a:solidFill>
              </a:rPr>
              <a:t>enfocarte en lo que es realmente más importante.</a:t>
            </a:r>
            <a:r>
              <a:rPr lang="es-DO" dirty="0" smtClean="0"/>
              <a:t> Si tienes que estar fuera de la casa de noche más de 3 veces a la semana, entonces estas sobrecargada. </a:t>
            </a:r>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87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CUANDO EL PROBLEMA ES EL HOMBRE</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Si las relaciones sexuales no son satisfactorias porque el hombre tiene problemas de erección o de eyaculación  precoz, aparecerá la falta de deseo sexual como forma de enmascarar el verdadero </a:t>
            </a:r>
            <a:r>
              <a:rPr lang="es-DO" dirty="0" smtClean="0"/>
              <a:t>problema.</a:t>
            </a:r>
          </a:p>
          <a:p>
            <a:pPr algn="just"/>
            <a:r>
              <a:rPr lang="es-DO" dirty="0" smtClean="0"/>
              <a:t>Hay que buscar la ayuda de Dios y de los médicos</a:t>
            </a:r>
            <a:endParaRPr lang="es-DO" dirty="0" smtClean="0"/>
          </a:p>
          <a:p>
            <a:pPr algn="just"/>
            <a:r>
              <a:rPr lang="es-DO" dirty="0" smtClean="0"/>
              <a:t>El hombre está convidado a enamorar una y otra vez a su mujer para que ella desee estar con él.</a:t>
            </a:r>
          </a:p>
          <a:p>
            <a:pPr algn="just"/>
            <a:r>
              <a:rPr lang="es-DO" dirty="0" smtClean="0"/>
              <a:t>Para una relación sexual </a:t>
            </a:r>
            <a:r>
              <a:rPr lang="es-DO" dirty="0" smtClean="0">
                <a:solidFill>
                  <a:srgbClr val="C00000"/>
                </a:solidFill>
              </a:rPr>
              <a:t>el hombre necesita un lugar,</a:t>
            </a:r>
            <a:r>
              <a:rPr lang="es-DO" dirty="0" smtClean="0"/>
              <a:t> pero </a:t>
            </a:r>
            <a:r>
              <a:rPr lang="es-DO" dirty="0" smtClean="0">
                <a:solidFill>
                  <a:srgbClr val="FF00FF"/>
                </a:solidFill>
              </a:rPr>
              <a:t>la mujer necesita un motivo</a:t>
            </a:r>
            <a:r>
              <a:rPr lang="es-DO" dirty="0" smtClean="0"/>
              <a:t> </a:t>
            </a:r>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OTRO ENEMIGO PELIGROSO</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solidFill>
                  <a:srgbClr val="FF0000"/>
                </a:solidFill>
              </a:rPr>
              <a:t>Inestabilidad económica </a:t>
            </a:r>
            <a:r>
              <a:rPr lang="es-DO" dirty="0" smtClean="0"/>
              <a:t>afecta mucho el deseo femenino. Cuando el gas se acaba, no hay leche para los muchachos, se debe la casa y el colegio, es difícil sentir deseos</a:t>
            </a:r>
            <a:r>
              <a:rPr lang="es-DO" dirty="0" smtClean="0"/>
              <a:t>. </a:t>
            </a:r>
            <a:r>
              <a:rPr lang="es-DO" dirty="0" smtClean="0"/>
              <a:t>La mujer necesita estabilidad económica para poder concentrarse en otra cosa.</a:t>
            </a:r>
          </a:p>
          <a:p>
            <a:pPr algn="just"/>
            <a:r>
              <a:rPr lang="es-DO" dirty="0" smtClean="0"/>
              <a:t>Por eso el hombre sabio presta mucha atención a la satisfacción de las necesidades económicas básicas de su familia. Se prepara bien, trabaja mucho y aprende a invertir sabiamente.</a:t>
            </a:r>
          </a:p>
          <a:p>
            <a:pPr algn="just"/>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AL.jpg"/>
          <p:cNvPicPr>
            <a:picLocks noChangeAspect="1"/>
          </p:cNvPicPr>
          <p:nvPr/>
        </p:nvPicPr>
        <p:blipFill>
          <a:blip r:embed="rId3" cstate="print"/>
          <a:stretch>
            <a:fillRect/>
          </a:stretch>
        </p:blipFill>
        <p:spPr>
          <a:xfrm>
            <a:off x="4065579" y="5301208"/>
            <a:ext cx="3530755" cy="1556792"/>
          </a:xfrm>
          <a:prstGeom prst="rect">
            <a:avLst/>
          </a:prstGeom>
        </p:spPr>
      </p:pic>
      <p:sp>
        <p:nvSpPr>
          <p:cNvPr id="2" name="1 Título"/>
          <p:cNvSpPr>
            <a:spLocks noGrp="1"/>
          </p:cNvSpPr>
          <p:nvPr>
            <p:ph type="title"/>
          </p:nvPr>
        </p:nvSpPr>
        <p:spPr/>
        <p:txBody>
          <a:bodyPr/>
          <a:lstStyle/>
          <a:p>
            <a:pPr algn="l"/>
            <a:r>
              <a:rPr lang="es-DO" dirty="0" smtClean="0"/>
              <a:t>¿QUE TAL EL HOMBRE?</a:t>
            </a:r>
            <a:endParaRPr lang="es-DO" dirty="0"/>
          </a:p>
        </p:txBody>
      </p:sp>
      <p:sp>
        <p:nvSpPr>
          <p:cNvPr id="3" name="2 Marcador de contenido"/>
          <p:cNvSpPr>
            <a:spLocks noGrp="1"/>
          </p:cNvSpPr>
          <p:nvPr>
            <p:ph idx="1"/>
          </p:nvPr>
        </p:nvSpPr>
        <p:spPr>
          <a:xfrm>
            <a:off x="395536" y="1559197"/>
            <a:ext cx="8229600" cy="4525963"/>
          </a:xfrm>
        </p:spPr>
        <p:txBody>
          <a:bodyPr>
            <a:normAutofit lnSpcReduction="10000"/>
          </a:bodyPr>
          <a:lstStyle/>
          <a:p>
            <a:pPr algn="just"/>
            <a:r>
              <a:rPr lang="es-DO" dirty="0" smtClean="0"/>
              <a:t>El </a:t>
            </a:r>
            <a:r>
              <a:rPr lang="es-DO" dirty="0" smtClean="0"/>
              <a:t>hombre por su parte,  </a:t>
            </a:r>
            <a:r>
              <a:rPr lang="es-DO" dirty="0" smtClean="0"/>
              <a:t>puede tener problemas económicos, no tener un peso en sus bolsillos y nada ahorrado, estar a punto de ser botado de su trabajo, estar lleno de deudas, pero si su esposa lo acoge con cariño y le ofrece sus encantos y lo consuela, él entiende que todo va a estar bien.</a:t>
            </a:r>
          </a:p>
          <a:p>
            <a:pPr algn="just"/>
            <a:r>
              <a:rPr lang="es-DO" dirty="0" smtClean="0"/>
              <a:t>LA VERDAD ES QUE SOMOS DISTINTOS!., PERO Así nos hizo Dios.</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DO" dirty="0" smtClean="0"/>
              <a:t>AY!... ESTOS HOMBRES…</a:t>
            </a:r>
            <a:endParaRPr lang="es-DO" dirty="0"/>
          </a:p>
        </p:txBody>
      </p:sp>
      <p:sp>
        <p:nvSpPr>
          <p:cNvPr id="3" name="2 Marcador de contenido"/>
          <p:cNvSpPr>
            <a:spLocks noGrp="1"/>
          </p:cNvSpPr>
          <p:nvPr>
            <p:ph idx="1"/>
          </p:nvPr>
        </p:nvSpPr>
        <p:spPr/>
        <p:txBody>
          <a:bodyPr>
            <a:normAutofit fontScale="92500"/>
          </a:bodyPr>
          <a:lstStyle/>
          <a:p>
            <a:pPr algn="just">
              <a:buFont typeface="Arial" charset="0"/>
              <a:buChar char="•"/>
            </a:pPr>
            <a:r>
              <a:rPr lang="es-VE" dirty="0" smtClean="0"/>
              <a:t>Los hombres tienen 10 veces más testosterona    </a:t>
            </a:r>
            <a:r>
              <a:rPr lang="es-VE" u="sng" dirty="0" smtClean="0"/>
              <a:t>(La hormona de la excitación</a:t>
            </a:r>
            <a:r>
              <a:rPr lang="es-VE" dirty="0" smtClean="0"/>
              <a:t>) que las mujeres.</a:t>
            </a:r>
          </a:p>
          <a:p>
            <a:pPr algn="just">
              <a:buFont typeface="Arial" charset="0"/>
              <a:buChar char="•"/>
            </a:pPr>
            <a:r>
              <a:rPr lang="es-VE" dirty="0" smtClean="0"/>
              <a:t>Este hecho hace que el comportamiento masculino sea confuso para las mujeres.</a:t>
            </a:r>
          </a:p>
          <a:p>
            <a:pPr algn="just">
              <a:buFont typeface="Arial" charset="0"/>
              <a:buChar char="•"/>
            </a:pPr>
            <a:r>
              <a:rPr lang="es-VE" dirty="0" smtClean="0"/>
              <a:t>A la mujer le desconcierta que el hombre se despierte y mire a su mujer despeinada y con mal aliento, y aun así se sienta estimulado.</a:t>
            </a:r>
          </a:p>
          <a:p>
            <a:pPr algn="just">
              <a:buFont typeface="Arial" charset="0"/>
              <a:buChar char="•"/>
            </a:pPr>
            <a:r>
              <a:rPr lang="es-VE" dirty="0" smtClean="0"/>
              <a:t>El hecho es que mientras duerme la testosterona trabaja y al amanecer está en su punto más alto.</a:t>
            </a:r>
          </a:p>
          <a:p>
            <a:endParaRPr lang="es-DO" dirty="0"/>
          </a:p>
        </p:txBody>
      </p:sp>
      <p:pic>
        <p:nvPicPr>
          <p:cNvPr id="4" name="3 Imagen" descr="como.jpg"/>
          <p:cNvPicPr>
            <a:picLocks noChangeAspect="1"/>
          </p:cNvPicPr>
          <p:nvPr/>
        </p:nvPicPr>
        <p:blipFill>
          <a:blip r:embed="rId2" cstate="print"/>
          <a:stretch>
            <a:fillRect/>
          </a:stretch>
        </p:blipFill>
        <p:spPr>
          <a:xfrm>
            <a:off x="395536" y="188640"/>
            <a:ext cx="2304256" cy="1296144"/>
          </a:xfrm>
          <a:prstGeom prst="rect">
            <a:avLst/>
          </a:prstGeo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lave.jpg"/>
          <p:cNvPicPr>
            <a:picLocks noChangeAspect="1"/>
          </p:cNvPicPr>
          <p:nvPr/>
        </p:nvPicPr>
        <p:blipFill>
          <a:blip r:embed="rId2" cstate="print"/>
          <a:stretch>
            <a:fillRect/>
          </a:stretch>
        </p:blipFill>
        <p:spPr>
          <a:xfrm>
            <a:off x="1763688" y="5733256"/>
            <a:ext cx="3456384" cy="1124744"/>
          </a:xfrm>
          <a:prstGeom prst="rect">
            <a:avLst/>
          </a:prstGeom>
        </p:spPr>
      </p:pic>
      <p:sp>
        <p:nvSpPr>
          <p:cNvPr id="2" name="1 Título"/>
          <p:cNvSpPr>
            <a:spLocks noGrp="1"/>
          </p:cNvSpPr>
          <p:nvPr>
            <p:ph type="title"/>
          </p:nvPr>
        </p:nvSpPr>
        <p:spPr/>
        <p:txBody>
          <a:bodyPr/>
          <a:lstStyle/>
          <a:p>
            <a:pPr algn="l"/>
            <a:r>
              <a:rPr lang="es-DO" dirty="0" smtClean="0"/>
              <a:t>HAY QUE BUSCARLE SOLUCIÓN</a:t>
            </a:r>
            <a:endParaRPr lang="es-DO" dirty="0"/>
          </a:p>
        </p:txBody>
      </p:sp>
      <p:sp>
        <p:nvSpPr>
          <p:cNvPr id="3" name="2 Marcador de contenido"/>
          <p:cNvSpPr>
            <a:spLocks noGrp="1"/>
          </p:cNvSpPr>
          <p:nvPr>
            <p:ph idx="1"/>
          </p:nvPr>
        </p:nvSpPr>
        <p:spPr>
          <a:xfrm>
            <a:off x="323528" y="1628800"/>
            <a:ext cx="8229600" cy="4525963"/>
          </a:xfrm>
        </p:spPr>
        <p:txBody>
          <a:bodyPr>
            <a:normAutofit fontScale="92500" lnSpcReduction="20000"/>
          </a:bodyPr>
          <a:lstStyle/>
          <a:p>
            <a:pPr algn="just"/>
            <a:r>
              <a:rPr lang="es-DO" dirty="0" smtClean="0"/>
              <a:t>A la falta de deseos hay que buscarle solución porque </a:t>
            </a:r>
            <a:r>
              <a:rPr lang="es-DO" dirty="0" smtClean="0">
                <a:solidFill>
                  <a:srgbClr val="C00000"/>
                </a:solidFill>
              </a:rPr>
              <a:t>la negación puede abonar el camino del adulterio.</a:t>
            </a:r>
            <a:r>
              <a:rPr lang="es-DO" dirty="0" smtClean="0"/>
              <a:t> Nadie puede  negarle a su cónyuge la intimidad regular y exigirle que sea fiel</a:t>
            </a:r>
            <a:r>
              <a:rPr lang="es-DO" dirty="0" smtClean="0"/>
              <a:t>.</a:t>
            </a:r>
          </a:p>
          <a:p>
            <a:pPr algn="just"/>
            <a:r>
              <a:rPr lang="es-DO" dirty="0" smtClean="0"/>
              <a:t>Una </a:t>
            </a:r>
            <a:r>
              <a:rPr lang="es-DO" dirty="0" smtClean="0"/>
              <a:t>esposa que está en sintonía con las  necesidades de su esposo  es una poderosa arma en manos de Dios para ayudarlo a vivir una vida santa. (1Cor.7:5).</a:t>
            </a:r>
          </a:p>
          <a:p>
            <a:pPr algn="just"/>
            <a:r>
              <a:rPr lang="es-DO" dirty="0" smtClean="0"/>
              <a:t>El debe enamorarla y tratarla bien fuera de la alcoba durante todo el </a:t>
            </a:r>
            <a:r>
              <a:rPr lang="es-DO" dirty="0" smtClean="0"/>
              <a:t>día, </a:t>
            </a:r>
            <a:r>
              <a:rPr lang="es-DO" dirty="0" smtClean="0"/>
              <a:t>para que ella sienta que él es digno de recibir su amor.</a:t>
            </a:r>
            <a:endParaRPr lang="es-DO" dirty="0"/>
          </a:p>
        </p:txBody>
      </p:sp>
      <p:pic>
        <p:nvPicPr>
          <p:cNvPr id="4" name="3 Imagen" descr="idea.jpg"/>
          <p:cNvPicPr>
            <a:picLocks noChangeAspect="1"/>
          </p:cNvPicPr>
          <p:nvPr/>
        </p:nvPicPr>
        <p:blipFill>
          <a:blip r:embed="rId3" cstate="print"/>
          <a:stretch>
            <a:fillRect/>
          </a:stretch>
        </p:blipFill>
        <p:spPr>
          <a:xfrm>
            <a:off x="7668344" y="0"/>
            <a:ext cx="1475656" cy="155185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lvl="0"/>
            <a:r>
              <a:rPr lang="es-DO" sz="2800" dirty="0" smtClean="0">
                <a:solidFill>
                  <a:srgbClr val="0000FF"/>
                </a:solidFill>
              </a:rPr>
              <a:t>Es positiva?</a:t>
            </a:r>
          </a:p>
          <a:p>
            <a:pPr lvl="0"/>
            <a:r>
              <a:rPr lang="es-DO" sz="2800" dirty="0" smtClean="0">
                <a:solidFill>
                  <a:srgbClr val="0000FF"/>
                </a:solidFill>
              </a:rPr>
              <a:t>Es relajada?</a:t>
            </a:r>
          </a:p>
          <a:p>
            <a:pPr lvl="0"/>
            <a:r>
              <a:rPr lang="es-DO" sz="2800" dirty="0" smtClean="0">
                <a:solidFill>
                  <a:srgbClr val="0000FF"/>
                </a:solidFill>
              </a:rPr>
              <a:t>Es placentera?</a:t>
            </a:r>
          </a:p>
          <a:p>
            <a:pPr lvl="0"/>
            <a:r>
              <a:rPr lang="es-DO" sz="2800" dirty="0" smtClean="0">
                <a:solidFill>
                  <a:srgbClr val="0000FF"/>
                </a:solidFill>
              </a:rPr>
              <a:t>Es romántica?</a:t>
            </a:r>
          </a:p>
          <a:p>
            <a:pPr lvl="0"/>
            <a:r>
              <a:rPr lang="es-DO" sz="2800" dirty="0" smtClean="0">
                <a:solidFill>
                  <a:srgbClr val="0000FF"/>
                </a:solidFill>
              </a:rPr>
              <a:t>Es físicamente satisfactoria?</a:t>
            </a:r>
          </a:p>
          <a:p>
            <a:pPr lvl="0"/>
            <a:r>
              <a:rPr lang="es-DO" sz="2800" dirty="0" smtClean="0">
                <a:solidFill>
                  <a:srgbClr val="0000FF"/>
                </a:solidFill>
              </a:rPr>
              <a:t>Es emocionalmente satisfactoria?</a:t>
            </a:r>
          </a:p>
          <a:p>
            <a:pPr lvl="0"/>
            <a:endParaRPr lang="es-DO" dirty="0" smtClean="0"/>
          </a:p>
          <a:p>
            <a:endParaRPr lang="es-DO" dirty="0"/>
          </a:p>
        </p:txBody>
      </p:sp>
      <p:sp>
        <p:nvSpPr>
          <p:cNvPr id="2" name="1 Título"/>
          <p:cNvSpPr>
            <a:spLocks noGrp="1"/>
          </p:cNvSpPr>
          <p:nvPr>
            <p:ph type="title"/>
          </p:nvPr>
        </p:nvSpPr>
        <p:spPr/>
        <p:txBody>
          <a:bodyPr>
            <a:noAutofit/>
          </a:bodyPr>
          <a:lstStyle/>
          <a:p>
            <a:r>
              <a:rPr lang="es-DO" sz="3600" dirty="0" smtClean="0"/>
              <a:t>¿CÓMO SABER SI ESTOY BIEN EN MIS RELACION INTIMA?</a:t>
            </a:r>
            <a:endParaRPr lang="es-DO"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plus(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plus(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DO" sz="3600" dirty="0" smtClean="0">
                <a:solidFill>
                  <a:srgbClr val="FFFF00"/>
                </a:solidFill>
              </a:rPr>
              <a:t>DIOS MANDA QUE NOS AGRADEMOS EL UNO AL OTRO</a:t>
            </a:r>
            <a:endParaRPr lang="es-DO" sz="3600" dirty="0">
              <a:solidFill>
                <a:srgbClr val="FFFF00"/>
              </a:solidFill>
            </a:endParaRPr>
          </a:p>
        </p:txBody>
      </p:sp>
      <p:sp>
        <p:nvSpPr>
          <p:cNvPr id="3" name="2 Marcador de contenido"/>
          <p:cNvSpPr>
            <a:spLocks noGrp="1"/>
          </p:cNvSpPr>
          <p:nvPr>
            <p:ph idx="1"/>
          </p:nvPr>
        </p:nvSpPr>
        <p:spPr>
          <a:xfrm>
            <a:off x="457200" y="1412776"/>
            <a:ext cx="8229600" cy="471338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s-DO" dirty="0" smtClean="0"/>
              <a:t>El egoísmo debe quedar fuera de la alcoba.</a:t>
            </a:r>
          </a:p>
          <a:p>
            <a:pPr algn="just"/>
            <a:r>
              <a:rPr lang="es-DO" dirty="0" smtClean="0"/>
              <a:t>1Corintios 7:33-34 dice: “</a:t>
            </a:r>
            <a:r>
              <a:rPr lang="es-DO" dirty="0" smtClean="0">
                <a:solidFill>
                  <a:srgbClr val="C00000"/>
                </a:solidFill>
              </a:rPr>
              <a:t>pero </a:t>
            </a:r>
            <a:r>
              <a:rPr lang="es-DO" b="1" dirty="0" smtClean="0">
                <a:solidFill>
                  <a:srgbClr val="C00000"/>
                </a:solidFill>
              </a:rPr>
              <a:t>el que está casado se preocupa por las cosas del mundo  por COMO agradar a su esposa</a:t>
            </a:r>
            <a:r>
              <a:rPr lang="es-DO" dirty="0" smtClean="0">
                <a:solidFill>
                  <a:srgbClr val="C00000"/>
                </a:solidFill>
              </a:rPr>
              <a:t>,</a:t>
            </a:r>
            <a:r>
              <a:rPr lang="es-DO" dirty="0" smtClean="0"/>
              <a:t> </a:t>
            </a:r>
            <a:r>
              <a:rPr lang="es-DO" baseline="30000" dirty="0" smtClean="0"/>
              <a:t> </a:t>
            </a:r>
            <a:r>
              <a:rPr lang="es-DO" dirty="0" smtClean="0"/>
              <a:t>y así está dividido. Igualmente, la mujer que ya no tiene esposo y la joven soltera se preocupan por las cosas del Señor, por ser santas tanto en el cuerpo como en el espíritu; </a:t>
            </a:r>
            <a:r>
              <a:rPr lang="es-DO" b="1" dirty="0" smtClean="0">
                <a:solidFill>
                  <a:schemeClr val="accent6"/>
                </a:solidFill>
              </a:rPr>
              <a:t>pero la casada se preocupa por las cosas del mundo  por COMO agradar a su esposo</a:t>
            </a:r>
            <a:r>
              <a:rPr lang="es-DO" dirty="0" smtClean="0">
                <a:solidFill>
                  <a:schemeClr val="accent6"/>
                </a:solidFill>
              </a:rPr>
              <a:t>.</a:t>
            </a:r>
            <a:endParaRPr lang="es-DO" dirty="0">
              <a:solidFill>
                <a:schemeClr val="accent6"/>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dirty="0" smtClean="0"/>
              <a:t>ESTO ES LO QUE UN ESPOSO DESEA</a:t>
            </a:r>
            <a:endParaRPr lang="es-DO" dirty="0"/>
          </a:p>
        </p:txBody>
      </p:sp>
      <p:sp>
        <p:nvSpPr>
          <p:cNvPr id="3" name="2 Marcador de contenido"/>
          <p:cNvSpPr>
            <a:spLocks noGrp="1"/>
          </p:cNvSpPr>
          <p:nvPr>
            <p:ph idx="1"/>
          </p:nvPr>
        </p:nvSpPr>
        <p:spPr>
          <a:xfrm>
            <a:off x="457200" y="1600200"/>
            <a:ext cx="8229600" cy="4900634"/>
          </a:xfrm>
        </p:spPr>
        <p:txBody>
          <a:bodyPr>
            <a:normAutofit fontScale="92500" lnSpcReduction="20000"/>
          </a:bodyPr>
          <a:lstStyle/>
          <a:p>
            <a:pPr algn="just"/>
            <a:r>
              <a:rPr lang="es-DO" dirty="0" smtClean="0"/>
              <a:t>Sobre todo </a:t>
            </a:r>
            <a:r>
              <a:rPr lang="es-DO" dirty="0" smtClean="0">
                <a:solidFill>
                  <a:srgbClr val="C00000"/>
                </a:solidFill>
              </a:rPr>
              <a:t>que ella le responda de forma activa y positiva</a:t>
            </a:r>
            <a:r>
              <a:rPr lang="es-DO" dirty="0" smtClean="0"/>
              <a:t>, con palabras, gestos y acciones. Respuestas variadas y espontáneas. En eso se deleita su corazón. Enséñele como debe tocarle, en lugar de dejarlo que adivine o de hacerlo sentir como un incompetente por su forma tosca o brusca de ser.</a:t>
            </a:r>
          </a:p>
          <a:p>
            <a:pPr algn="just"/>
            <a:r>
              <a:rPr lang="es-DO" dirty="0" smtClean="0"/>
              <a:t>La </a:t>
            </a:r>
            <a:r>
              <a:rPr lang="es-DO" dirty="0" smtClean="0"/>
              <a:t>indiferencia y la frialdad son como un puñal clavado en el pecho del esposo. Lo hiere, le duele, lo mata emocionalmente. Tu esposo requiere que lo desees, que lo necesites y que lo valores. </a:t>
            </a:r>
            <a:r>
              <a:rPr lang="es-DO" dirty="0" smtClean="0"/>
              <a:t>¿</a:t>
            </a:r>
            <a:r>
              <a:rPr lang="es-DO" dirty="0" smtClean="0"/>
              <a:t>es mucho pedir</a:t>
            </a:r>
            <a:r>
              <a:rPr lang="es-DO" dirty="0" smtClean="0"/>
              <a:t>?</a:t>
            </a:r>
            <a:endParaRPr lang="es-DO" dirty="0" smtClean="0"/>
          </a:p>
          <a:p>
            <a:pPr algn="just"/>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0" y="116632"/>
            <a:ext cx="1405136" cy="1837184"/>
          </a:xfrm>
          <a:prstGeom prst="rect">
            <a:avLst/>
          </a:prstGeom>
        </p:spPr>
      </p:pic>
      <p:sp>
        <p:nvSpPr>
          <p:cNvPr id="2" name="1 Título"/>
          <p:cNvSpPr>
            <a:spLocks noGrp="1"/>
          </p:cNvSpPr>
          <p:nvPr>
            <p:ph type="title"/>
          </p:nvPr>
        </p:nvSpPr>
        <p:spPr/>
        <p:txBody>
          <a:bodyPr>
            <a:normAutofit fontScale="90000"/>
          </a:bodyPr>
          <a:lstStyle/>
          <a:p>
            <a:pPr algn="r"/>
            <a:r>
              <a:rPr lang="es-DO" dirty="0" smtClean="0"/>
              <a:t>ESTO ES LO QUE UNA ESPOSA DESEA</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Varios estudios indican que las mujeres que disfrutan más y se sienten más satisfechas son aquellas que tiene parejas en las cuales pueden confiar. </a:t>
            </a:r>
            <a:r>
              <a:rPr lang="es-DO" dirty="0" smtClean="0">
                <a:solidFill>
                  <a:srgbClr val="FF00FF"/>
                </a:solidFill>
              </a:rPr>
              <a:t>Si la mujer siente que su esposo la puede decepcionar de alguna manera, no se relajará ni disfrutará.</a:t>
            </a:r>
          </a:p>
          <a:p>
            <a:pPr algn="just"/>
            <a:r>
              <a:rPr lang="es-DO" dirty="0" smtClean="0"/>
              <a:t>Un esposo que muestra una activa preocupación </a:t>
            </a:r>
            <a:r>
              <a:rPr lang="es-DO" b="1" dirty="0" smtClean="0">
                <a:solidFill>
                  <a:srgbClr val="FF0000"/>
                </a:solidFill>
              </a:rPr>
              <a:t>por todos los detalles de su bienestar</a:t>
            </a:r>
            <a:r>
              <a:rPr lang="es-DO" dirty="0" smtClean="0"/>
              <a:t>, </a:t>
            </a:r>
            <a:r>
              <a:rPr lang="es-DO" b="1" dirty="0" smtClean="0">
                <a:solidFill>
                  <a:srgbClr val="0000FF"/>
                </a:solidFill>
              </a:rPr>
              <a:t>que es un protector </a:t>
            </a:r>
            <a:r>
              <a:rPr lang="es-DO" dirty="0" smtClean="0"/>
              <a:t>y </a:t>
            </a:r>
            <a:r>
              <a:rPr lang="es-DO" b="1" dirty="0" smtClean="0">
                <a:solidFill>
                  <a:srgbClr val="00B050"/>
                </a:solidFill>
              </a:rPr>
              <a:t>líder espiritual</a:t>
            </a:r>
            <a:r>
              <a:rPr lang="es-DO" dirty="0" smtClean="0"/>
              <a:t>, entonces las posibilidades son mayores de obtener respuestas positivas en la intimidad.  </a:t>
            </a:r>
            <a:r>
              <a:rPr lang="es-DO" dirty="0" smtClean="0"/>
              <a:t>¿puede entender eso?</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DO" dirty="0" smtClean="0"/>
              <a:t>TAMBIEN INCLUYE</a:t>
            </a:r>
            <a:endParaRPr lang="es-DO" dirty="0"/>
          </a:p>
        </p:txBody>
      </p:sp>
      <p:sp>
        <p:nvSpPr>
          <p:cNvPr id="3" name="2 Marcador de contenido"/>
          <p:cNvSpPr>
            <a:spLocks noGrp="1"/>
          </p:cNvSpPr>
          <p:nvPr>
            <p:ph idx="1"/>
          </p:nvPr>
        </p:nvSpPr>
        <p:spPr/>
        <p:txBody>
          <a:bodyPr>
            <a:normAutofit lnSpcReduction="10000"/>
          </a:bodyPr>
          <a:lstStyle/>
          <a:p>
            <a:pPr algn="just"/>
            <a:r>
              <a:rPr lang="es-DO" b="1" dirty="0" smtClean="0">
                <a:solidFill>
                  <a:srgbClr val="FF0000"/>
                </a:solidFill>
              </a:rPr>
              <a:t>Adulterio</a:t>
            </a:r>
            <a:r>
              <a:rPr lang="es-DO" dirty="0" smtClean="0"/>
              <a:t>.- Consiste en ser infiel a la persona con que estás casado ante Dios (Gálatas 5:19).</a:t>
            </a:r>
          </a:p>
          <a:p>
            <a:pPr algn="just"/>
            <a:r>
              <a:rPr lang="es-DO" b="1" dirty="0" smtClean="0">
                <a:solidFill>
                  <a:srgbClr val="FF0000"/>
                </a:solidFill>
              </a:rPr>
              <a:t>Pornografía</a:t>
            </a:r>
            <a:r>
              <a:rPr lang="es-DO" dirty="0" smtClean="0"/>
              <a:t>.- Representación explícita de escenas de carácter sexual (Hebreos 13:4).</a:t>
            </a:r>
          </a:p>
          <a:p>
            <a:pPr algn="just"/>
            <a:r>
              <a:rPr lang="es-DO" b="1" dirty="0" smtClean="0">
                <a:solidFill>
                  <a:srgbClr val="FF0000"/>
                </a:solidFill>
              </a:rPr>
              <a:t>Homosexualidad.</a:t>
            </a:r>
            <a:r>
              <a:rPr lang="es-DO" dirty="0" smtClean="0"/>
              <a:t>-  Es la practica de relaciones sexuales con personas de mismo sexo.</a:t>
            </a:r>
          </a:p>
          <a:p>
            <a:pPr algn="just"/>
            <a:r>
              <a:rPr lang="es-DO" b="1" dirty="0" smtClean="0">
                <a:solidFill>
                  <a:srgbClr val="FF0000"/>
                </a:solidFill>
              </a:rPr>
              <a:t>Promiscuidad</a:t>
            </a:r>
            <a:r>
              <a:rPr lang="es-DO" dirty="0" smtClean="0"/>
              <a:t>.- Es sostener relaciones sexuales con diferentes parejas en lugar de practicar la monogamia.</a:t>
            </a:r>
            <a:endParaRPr lang="es-DO" dirty="0"/>
          </a:p>
        </p:txBody>
      </p:sp>
      <p:pic>
        <p:nvPicPr>
          <p:cNvPr id="4" name="3 Imagen" descr="MANZANA.jpg"/>
          <p:cNvPicPr>
            <a:picLocks noChangeAspect="1"/>
          </p:cNvPicPr>
          <p:nvPr/>
        </p:nvPicPr>
        <p:blipFill>
          <a:blip r:embed="rId2"/>
          <a:stretch>
            <a:fillRect/>
          </a:stretch>
        </p:blipFill>
        <p:spPr>
          <a:xfrm>
            <a:off x="4857752" y="0"/>
            <a:ext cx="3786214" cy="16430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640960" cy="994122"/>
          </a:xfrm>
        </p:spPr>
        <p:txBody>
          <a:bodyPr>
            <a:noAutofit/>
          </a:bodyPr>
          <a:lstStyle/>
          <a:p>
            <a:r>
              <a:rPr lang="es-DO" sz="3700" dirty="0" smtClean="0"/>
              <a:t>YA LO HABIA DICHO DIOS (EFESIOS 5:22-33)</a:t>
            </a:r>
            <a:endParaRPr lang="es-DO" sz="3700" dirty="0"/>
          </a:p>
        </p:txBody>
      </p:sp>
      <p:sp>
        <p:nvSpPr>
          <p:cNvPr id="3" name="2 Marcador de contenido"/>
          <p:cNvSpPr>
            <a:spLocks noGrp="1"/>
          </p:cNvSpPr>
          <p:nvPr>
            <p:ph idx="1"/>
          </p:nvPr>
        </p:nvSpPr>
        <p:spPr>
          <a:xfrm>
            <a:off x="457200" y="1600200"/>
            <a:ext cx="8229600" cy="4757758"/>
          </a:xfrm>
        </p:spPr>
        <p:txBody>
          <a:bodyPr>
            <a:normAutofit fontScale="92500" lnSpcReduction="20000"/>
          </a:bodyPr>
          <a:lstStyle/>
          <a:p>
            <a:pPr algn="just"/>
            <a:r>
              <a:rPr lang="es-DO" dirty="0" smtClean="0"/>
              <a:t>«Las </a:t>
            </a:r>
            <a:r>
              <a:rPr lang="es-DO" dirty="0" smtClean="0"/>
              <a:t>esposas deben estar sujetas a sus esposos como al Señor. </a:t>
            </a:r>
            <a:r>
              <a:rPr lang="es-DO" baseline="30000" dirty="0" smtClean="0"/>
              <a:t> </a:t>
            </a:r>
            <a:r>
              <a:rPr lang="es-DO" dirty="0" smtClean="0"/>
              <a:t>Porque el esposo es cabeza de la esposa, como Cristo es cabeza de la iglesia, la cual es su cuerpo; y él es también su Salvador. Pero </a:t>
            </a:r>
            <a:r>
              <a:rPr lang="es-DO" b="1" dirty="0" smtClean="0">
                <a:solidFill>
                  <a:srgbClr val="FF0000"/>
                </a:solidFill>
              </a:rPr>
              <a:t>así como la iglesia está sujeta a Cristo, también las esposas deben estar en todo sujetas a sus esposos.</a:t>
            </a:r>
          </a:p>
          <a:p>
            <a:pPr algn="just"/>
            <a:r>
              <a:rPr lang="es-DO" dirty="0" smtClean="0"/>
              <a:t>Esposos</a:t>
            </a:r>
            <a:r>
              <a:rPr lang="es-DO" dirty="0" smtClean="0"/>
              <a:t>, amen a sus esposas </a:t>
            </a:r>
            <a:r>
              <a:rPr lang="es-DO" b="1" dirty="0" smtClean="0"/>
              <a:t>como Cristo amó a la iglesia y dio su vida por ella.</a:t>
            </a:r>
            <a:r>
              <a:rPr lang="es-DO" b="1" baseline="30000" dirty="0" smtClean="0"/>
              <a:t> </a:t>
            </a:r>
            <a:r>
              <a:rPr lang="es-DO" dirty="0" smtClean="0"/>
              <a:t>Esto lo hizo para santificarla…para presentársela a sí mismo como una iglesia gloriosa, sin mancha ni arruga ni nada parecido, sino santa y perfecta</a:t>
            </a:r>
            <a:r>
              <a:rPr lang="es-DO" dirty="0" smtClean="0"/>
              <a:t>.» </a:t>
            </a:r>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EFESIOS 5:22-33</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b="1" dirty="0" smtClean="0">
                <a:solidFill>
                  <a:srgbClr val="FF0000"/>
                </a:solidFill>
              </a:rPr>
              <a:t>«De </a:t>
            </a:r>
            <a:r>
              <a:rPr lang="es-DO" b="1" dirty="0" smtClean="0">
                <a:solidFill>
                  <a:srgbClr val="FF0000"/>
                </a:solidFill>
              </a:rPr>
              <a:t>la misma manera deben los esposos amar a sus esposas como a su propio cuerpo</a:t>
            </a:r>
            <a:r>
              <a:rPr lang="es-DO" dirty="0" smtClean="0"/>
              <a:t>. El que ama a su esposa, se ama a sí mismo.</a:t>
            </a:r>
            <a:r>
              <a:rPr lang="es-DO" baseline="30000" dirty="0" smtClean="0"/>
              <a:t> </a:t>
            </a:r>
            <a:r>
              <a:rPr lang="es-DO" dirty="0" smtClean="0"/>
              <a:t>Porque nadie odia su propia carne, sino que </a:t>
            </a:r>
            <a:r>
              <a:rPr lang="es-DO" b="1" dirty="0" smtClean="0"/>
              <a:t>la sustenta y la cuida, como Cristo hace con la iglesia, </a:t>
            </a:r>
            <a:r>
              <a:rPr lang="es-DO" b="1" baseline="30000" dirty="0" smtClean="0"/>
              <a:t> </a:t>
            </a:r>
            <a:r>
              <a:rPr lang="es-DO" b="1" dirty="0" smtClean="0"/>
              <a:t>porque ella es su cuerpo.</a:t>
            </a:r>
            <a:r>
              <a:rPr lang="es-DO" dirty="0" smtClean="0"/>
              <a:t> Y nosotros somos miembros de ese cuerpo. «Por eso, el hombre dejará a su padre y a su madre para unirse a su esposa, </a:t>
            </a:r>
            <a:r>
              <a:rPr lang="es-DO" b="1" dirty="0" smtClean="0"/>
              <a:t>y los dos serán como una sola persona.</a:t>
            </a:r>
            <a:r>
              <a:rPr lang="es-DO" dirty="0" smtClean="0"/>
              <a:t>» …</a:t>
            </a:r>
            <a:r>
              <a:rPr lang="es-DO" baseline="30000" dirty="0" smtClean="0"/>
              <a:t> </a:t>
            </a:r>
            <a:r>
              <a:rPr lang="es-DO" dirty="0" smtClean="0"/>
              <a:t>En todo caso, que cada uno de ustedes ame a su esposa como a sí mismo, y que la esposa respete al esposo</a:t>
            </a:r>
            <a:r>
              <a:rPr lang="es-DO" dirty="0" smtClean="0"/>
              <a:t>.»</a:t>
            </a:r>
            <a:endParaRPr lang="es-DO" dirty="0" smtClean="0"/>
          </a:p>
          <a:p>
            <a:pPr algn="just"/>
            <a:endParaRPr lang="es-DO" dirty="0" smtClean="0"/>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es-DO" dirty="0" smtClean="0"/>
              <a:t>SOMOS UN REFLEJO UNO DEL OTRO</a:t>
            </a:r>
            <a:endParaRPr lang="es-DO" dirty="0"/>
          </a:p>
        </p:txBody>
      </p:sp>
      <p:sp>
        <p:nvSpPr>
          <p:cNvPr id="3" name="2 Marcador de contenido"/>
          <p:cNvSpPr>
            <a:spLocks noGrp="1"/>
          </p:cNvSpPr>
          <p:nvPr>
            <p:ph idx="1"/>
          </p:nvPr>
        </p:nvSpPr>
        <p:spPr>
          <a:xfrm>
            <a:off x="457200" y="1484784"/>
            <a:ext cx="8229600" cy="4641379"/>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just"/>
            <a:r>
              <a:rPr lang="es-DO" dirty="0" smtClean="0"/>
              <a:t>La esposa refleja el amor o la falta de éste que el esposo le proporciona.</a:t>
            </a:r>
          </a:p>
          <a:p>
            <a:pPr algn="just"/>
            <a:r>
              <a:rPr lang="es-DO" dirty="0" smtClean="0"/>
              <a:t>También estos estudios demuestran que la esposa que no respeta a su esposo, que le cuestiona su autoridad, le regatea su liderazgo y lo ridiculiza como amante, entonces hará que el deseo de él  por ella disminuya. </a:t>
            </a:r>
          </a:p>
          <a:p>
            <a:pPr algn="just"/>
            <a:r>
              <a:rPr lang="es-DO" dirty="0" smtClean="0"/>
              <a:t>Su baja autoestima terminará diezmando su virilidad. La esposa debe tener conciencia de cuan vulnerable es él a la opinión de ella.</a:t>
            </a:r>
          </a:p>
          <a:p>
            <a:endParaRPr lang="es-DO"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solidFill>
                  <a:srgbClr val="FF0000"/>
                </a:solidFill>
              </a:rPr>
              <a:t>¿Y SI LAS COSAS VAN MAL CON MI PAREJA?</a:t>
            </a:r>
            <a:endParaRPr lang="es-DO" dirty="0">
              <a:solidFill>
                <a:srgbClr val="FF0000"/>
              </a:solidFill>
            </a:endParaRPr>
          </a:p>
        </p:txBody>
      </p:sp>
      <p:sp>
        <p:nvSpPr>
          <p:cNvPr id="3" name="2 Marcador de contenido"/>
          <p:cNvSpPr>
            <a:spLocks noGrp="1"/>
          </p:cNvSpPr>
          <p:nvPr>
            <p:ph idx="1"/>
          </p:nvPr>
        </p:nvSpPr>
        <p:spPr>
          <a:xfrm>
            <a:off x="457200" y="1600200"/>
            <a:ext cx="8229600" cy="4709120"/>
          </a:xfrm>
        </p:spPr>
        <p:txBody>
          <a:bodyPr>
            <a:normAutofit fontScale="92500" lnSpcReduction="20000"/>
          </a:bodyPr>
          <a:lstStyle/>
          <a:p>
            <a:pPr algn="just"/>
            <a:r>
              <a:rPr lang="es-DO" dirty="0" smtClean="0"/>
              <a:t>Nunca debe actuar como que no hay esperanza porque esto se interpondrá entre usted y la solución</a:t>
            </a:r>
            <a:r>
              <a:rPr lang="es-DO" dirty="0" smtClean="0"/>
              <a:t>. «</a:t>
            </a:r>
            <a:r>
              <a:rPr lang="es-DO" dirty="0" smtClean="0">
                <a:solidFill>
                  <a:srgbClr val="0000FF"/>
                </a:solidFill>
              </a:rPr>
              <a:t>Todo lo puede en Cristo que me fortalece</a:t>
            </a:r>
            <a:r>
              <a:rPr lang="es-DO" dirty="0" smtClean="0"/>
              <a:t>» (Filipenses 4:13)</a:t>
            </a:r>
            <a:endParaRPr lang="es-DO" dirty="0" smtClean="0"/>
          </a:p>
          <a:p>
            <a:pPr algn="just"/>
            <a:r>
              <a:rPr lang="es-DO" dirty="0" smtClean="0"/>
              <a:t>Comience a moverse hacia su pareja por la avenida no complicada del toque físico no sexual. </a:t>
            </a:r>
            <a:r>
              <a:rPr lang="es-DO" dirty="0" smtClean="0">
                <a:solidFill>
                  <a:srgbClr val="C00000"/>
                </a:solidFill>
              </a:rPr>
              <a:t>Cuando el problema comenzó el contacto se perdió, </a:t>
            </a:r>
            <a:r>
              <a:rPr lang="es-DO" dirty="0" smtClean="0">
                <a:solidFill>
                  <a:srgbClr val="7030A0"/>
                </a:solidFill>
              </a:rPr>
              <a:t>así que ahora deben recuperarlo poco a poco</a:t>
            </a:r>
            <a:r>
              <a:rPr lang="es-DO" dirty="0" smtClean="0"/>
              <a:t>. </a:t>
            </a:r>
            <a:endParaRPr lang="es-DO" dirty="0" smtClean="0"/>
          </a:p>
          <a:p>
            <a:pPr algn="just"/>
            <a:r>
              <a:rPr lang="es-DO" dirty="0" smtClean="0"/>
              <a:t>Acariciar </a:t>
            </a:r>
            <a:r>
              <a:rPr lang="es-DO" dirty="0" smtClean="0"/>
              <a:t>el pelo, sacar caspa, dar masaje en los pies, agarrarse de las manos, besos antes de despedirse, abrazos de 20 segundos, etc.</a:t>
            </a:r>
          </a:p>
          <a:p>
            <a:endParaRPr lang="es-DO" dirty="0" smtClean="0"/>
          </a:p>
          <a:p>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DO" sz="3400" dirty="0" smtClean="0"/>
              <a:t>LEA BIEN LA RECETA Y MEZCLE BIEN LOS </a:t>
            </a:r>
            <a:r>
              <a:rPr lang="es-DO" sz="3400" dirty="0" smtClean="0"/>
              <a:t>INGREDIENTES  </a:t>
            </a:r>
            <a:endParaRPr lang="es-DO" sz="3400" dirty="0"/>
          </a:p>
        </p:txBody>
      </p:sp>
      <p:sp>
        <p:nvSpPr>
          <p:cNvPr id="3" name="2 Marcador de contenido"/>
          <p:cNvSpPr>
            <a:spLocks noGrp="1"/>
          </p:cNvSpPr>
          <p:nvPr>
            <p:ph idx="1"/>
          </p:nvPr>
        </p:nvSpPr>
        <p:spPr/>
        <p:txBody>
          <a:bodyPr>
            <a:normAutofit fontScale="92500" lnSpcReduction="10000"/>
          </a:bodyPr>
          <a:lstStyle/>
          <a:p>
            <a:pPr algn="just"/>
            <a:r>
              <a:rPr lang="es-DO" dirty="0" smtClean="0">
                <a:solidFill>
                  <a:srgbClr val="FF0000"/>
                </a:solidFill>
              </a:rPr>
              <a:t>Debe unir lo anterior con momentos reservados exclusivamente para esto cada semana</a:t>
            </a:r>
            <a:r>
              <a:rPr lang="es-DO" dirty="0" smtClean="0"/>
              <a:t>, </a:t>
            </a:r>
            <a:r>
              <a:rPr lang="es-DO" b="1" dirty="0" smtClean="0">
                <a:solidFill>
                  <a:srgbClr val="0000FF"/>
                </a:solidFill>
              </a:rPr>
              <a:t>acompañado de un tiempo de oración y estudio Bíblico. </a:t>
            </a:r>
            <a:r>
              <a:rPr lang="es-DO" dirty="0" smtClean="0"/>
              <a:t>Sobre sus rodillas están las respuestas. </a:t>
            </a:r>
            <a:r>
              <a:rPr lang="es-DO" b="1" dirty="0" smtClean="0"/>
              <a:t>Descubrirán que la cercanía espiritual proporciona  calidez  física</a:t>
            </a:r>
            <a:r>
              <a:rPr lang="es-DO" dirty="0" smtClean="0"/>
              <a:t>.</a:t>
            </a:r>
          </a:p>
          <a:p>
            <a:pPr algn="just"/>
            <a:r>
              <a:rPr lang="es-DO" dirty="0" smtClean="0"/>
              <a:t>En esta atmósfera de estabilidad y felicidad, pueden darse el permiso para ser bellos, variados, impredecibles, vulnerables, receptivos. Haga la prueba y se sorprenderá</a:t>
            </a:r>
          </a:p>
          <a:p>
            <a:pPr algn="just"/>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496944" cy="1143000"/>
          </a:xfrm>
        </p:spPr>
        <p:style>
          <a:lnRef idx="1">
            <a:schemeClr val="accent3"/>
          </a:lnRef>
          <a:fillRef idx="2">
            <a:schemeClr val="accent3"/>
          </a:fillRef>
          <a:effectRef idx="1">
            <a:schemeClr val="accent3"/>
          </a:effectRef>
          <a:fontRef idx="minor">
            <a:schemeClr val="dk1"/>
          </a:fontRef>
        </p:style>
        <p:txBody>
          <a:bodyPr/>
          <a:lstStyle/>
          <a:p>
            <a:r>
              <a:rPr lang="es-DO" dirty="0" smtClean="0"/>
              <a:t>CONSEJOS FINALES</a:t>
            </a:r>
            <a:endParaRPr lang="es-DO" dirty="0"/>
          </a:p>
        </p:txBody>
      </p:sp>
      <p:sp>
        <p:nvSpPr>
          <p:cNvPr id="3" name="2 Marcador de contenido"/>
          <p:cNvSpPr>
            <a:spLocks noGrp="1"/>
          </p:cNvSpPr>
          <p:nvPr>
            <p:ph idx="1"/>
          </p:nvPr>
        </p:nvSpPr>
        <p:spPr>
          <a:xfrm>
            <a:off x="323528" y="1412776"/>
            <a:ext cx="8496944" cy="501662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r>
              <a:rPr lang="es-DO" dirty="0" smtClean="0"/>
              <a:t>La pareja debe tener sus citas privadas en su propio dormitorio . Echen fuera al mundo, apaguen tv, pc, </a:t>
            </a:r>
            <a:r>
              <a:rPr lang="es-DO" dirty="0" smtClean="0"/>
              <a:t>el celular</a:t>
            </a:r>
            <a:r>
              <a:rPr lang="es-DO" dirty="0" smtClean="0"/>
              <a:t>, </a:t>
            </a:r>
            <a:r>
              <a:rPr lang="es-DO" dirty="0" smtClean="0"/>
              <a:t>etc. Pongan cerradura y digan a los niños que no los interrumpan. Deben concentrarse el uno en el otro de manera total.  Música suave, velas, pétalos de rosas, etc., son permitidas. </a:t>
            </a:r>
            <a:endParaRPr lang="es-DO" dirty="0" smtClean="0"/>
          </a:p>
          <a:p>
            <a:pPr algn="just"/>
            <a:r>
              <a:rPr lang="es-DO" dirty="0" smtClean="0"/>
              <a:t>Dedíquense </a:t>
            </a:r>
            <a:r>
              <a:rPr lang="es-DO" dirty="0" smtClean="0"/>
              <a:t>a disfrutar el tiempo que pasan juntos y no </a:t>
            </a:r>
            <a:r>
              <a:rPr lang="es-DO" dirty="0" smtClean="0"/>
              <a:t>lo hagan como una meta, </a:t>
            </a:r>
            <a:r>
              <a:rPr lang="es-DO" dirty="0" smtClean="0"/>
              <a:t>porque la relación se convierte en un trabajo y no en placer. </a:t>
            </a:r>
            <a:endParaRPr lang="es-DO" dirty="0"/>
          </a:p>
          <a:p>
            <a:pPr algn="just"/>
            <a:r>
              <a:rPr lang="es-DO" dirty="0" smtClean="0"/>
              <a:t>Disfrute de su relación y recréense uno en el otro como Dios lo planificó desde el principio.</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742175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96752"/>
          </a:xfrm>
        </p:spPr>
        <p:style>
          <a:lnRef idx="0">
            <a:schemeClr val="accent6"/>
          </a:lnRef>
          <a:fillRef idx="3">
            <a:schemeClr val="accent6"/>
          </a:fillRef>
          <a:effectRef idx="3">
            <a:schemeClr val="accent6"/>
          </a:effectRef>
          <a:fontRef idx="minor">
            <a:schemeClr val="lt1"/>
          </a:fontRef>
        </p:style>
        <p:txBody>
          <a:bodyPr/>
          <a:lstStyle/>
          <a:p>
            <a:r>
              <a:rPr lang="es-DO" dirty="0" smtClean="0"/>
              <a:t>PUEDEN SER FELICES EN CRISTO</a:t>
            </a:r>
            <a:endParaRPr lang="es-DO"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340768"/>
            <a:ext cx="8640959" cy="51845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1">
            <a:schemeClr val="accent2"/>
          </a:lnRef>
          <a:fillRef idx="2">
            <a:schemeClr val="accent2"/>
          </a:fillRef>
          <a:effectRef idx="1">
            <a:schemeClr val="accent2"/>
          </a:effectRef>
          <a:fontRef idx="minor">
            <a:schemeClr val="dk1"/>
          </a:fontRef>
        </p:style>
        <p:txBody>
          <a:bodyPr>
            <a:noAutofit/>
          </a:bodyPr>
          <a:lstStyle/>
          <a:p>
            <a:r>
              <a:rPr lang="es-DO" sz="3600" dirty="0" smtClean="0"/>
              <a:t>RELACIONES SEXUALES </a:t>
            </a:r>
            <a:r>
              <a:rPr lang="es-DO" sz="3600" dirty="0" smtClean="0"/>
              <a:t>PREMATRIMONIALES</a:t>
            </a:r>
            <a:endParaRPr lang="es-DO" sz="3600" dirty="0"/>
          </a:p>
        </p:txBody>
      </p:sp>
      <p:sp>
        <p:nvSpPr>
          <p:cNvPr id="3" name="2 Marcador de contenido"/>
          <p:cNvSpPr>
            <a:spLocks noGrp="1"/>
          </p:cNvSpPr>
          <p:nvPr>
            <p:ph idx="1"/>
          </p:nvPr>
        </p:nvSpPr>
        <p:spPr/>
        <p:txBody>
          <a:bodyPr>
            <a:normAutofit fontScale="92500" lnSpcReduction="20000"/>
          </a:bodyPr>
          <a:lstStyle/>
          <a:p>
            <a:pPr algn="just"/>
            <a:r>
              <a:rPr lang="es-DO" dirty="0" smtClean="0"/>
              <a:t>Hacerlo es fornicar y a los fornicarios los juzgará Dios. Los novios deben mantener una distancia prudente para no caer en tentación.</a:t>
            </a:r>
          </a:p>
          <a:p>
            <a:pPr algn="just"/>
            <a:r>
              <a:rPr lang="es-DO" dirty="0" smtClean="0"/>
              <a:t>Los </a:t>
            </a:r>
            <a:r>
              <a:rPr lang="es-DO" dirty="0" smtClean="0"/>
              <a:t>novios deben conservarse en santidad. </a:t>
            </a:r>
            <a:r>
              <a:rPr lang="es-DO" b="1" dirty="0" smtClean="0"/>
              <a:t>“</a:t>
            </a:r>
            <a:r>
              <a:rPr lang="es-DO" b="1" i="1" dirty="0">
                <a:latin typeface="Century Gothic" pitchFamily="34" charset="0"/>
              </a:rPr>
              <a:t>El soltero tiene cuidado de las cosas del Señor, de cómo agradar al Señor; </a:t>
            </a:r>
            <a:r>
              <a:rPr lang="es-DO" b="1" i="1" dirty="0" smtClean="0">
                <a:latin typeface="Century Gothic" pitchFamily="34" charset="0"/>
              </a:rPr>
              <a:t>…</a:t>
            </a:r>
            <a:r>
              <a:rPr lang="es-DO" b="1" i="1" dirty="0">
                <a:latin typeface="Century Gothic" pitchFamily="34" charset="0"/>
              </a:rPr>
              <a:t>Hay asimismo diferencia entre la casada y la doncella. La doncella tiene cuidado de las cosas del Señor, para ser santa así en cuerpo como en </a:t>
            </a:r>
            <a:r>
              <a:rPr lang="es-DO" b="1" i="1" dirty="0" smtClean="0">
                <a:latin typeface="Century Gothic" pitchFamily="34" charset="0"/>
              </a:rPr>
              <a:t>espíritu</a:t>
            </a:r>
            <a:r>
              <a:rPr lang="es-DO" b="1" dirty="0" smtClean="0"/>
              <a:t>” (1Cor. 7:32,34).</a:t>
            </a:r>
          </a:p>
          <a:p>
            <a:pPr algn="just"/>
            <a:r>
              <a:rPr lang="es-DO" b="1" dirty="0" smtClean="0">
                <a:solidFill>
                  <a:srgbClr val="FF0000"/>
                </a:solidFill>
              </a:rPr>
              <a:t>Si no tiene don de continencia cácese (1Cor. 7:9)</a:t>
            </a:r>
            <a:endParaRPr lang="es-DO"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s-DO" sz="3600" dirty="0" smtClean="0"/>
              <a:t>DIOS NO TE HA DADO PERMISO PARA TOCARLE</a:t>
            </a:r>
            <a:endParaRPr lang="es-DO" sz="3600" dirty="0"/>
          </a:p>
        </p:txBody>
      </p:sp>
      <p:sp>
        <p:nvSpPr>
          <p:cNvPr id="3" name="2 Marcador de contenido"/>
          <p:cNvSpPr>
            <a:spLocks noGrp="1"/>
          </p:cNvSpPr>
          <p:nvPr>
            <p:ph idx="1"/>
          </p:nvPr>
        </p:nvSpPr>
        <p:spPr>
          <a:xfrm>
            <a:off x="457200" y="1412776"/>
            <a:ext cx="8229600" cy="4713387"/>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s-DO" u="sng" dirty="0" smtClean="0"/>
              <a:t>1Corintios 6:18-20 </a:t>
            </a:r>
            <a:r>
              <a:rPr lang="es-DO" dirty="0" smtClean="0"/>
              <a:t>dicen: </a:t>
            </a:r>
            <a:r>
              <a:rPr lang="es-DO" dirty="0" smtClean="0"/>
              <a:t>“Huid </a:t>
            </a:r>
            <a:r>
              <a:rPr lang="es-DO" dirty="0" smtClean="0"/>
              <a:t>de la fornicación. Cualquier otro pecado que el hombre cometa, está fuera del cuerpo; mas el que fornica, contra su propio cuerpo peca.  ¿O ignoráis que vuestro cuerpo es templo del Espíritu Santo, el cual está en vosotros, el cual tenéis de Dios, y que </a:t>
            </a:r>
            <a:r>
              <a:rPr lang="es-DO" b="1" dirty="0" smtClean="0">
                <a:solidFill>
                  <a:srgbClr val="FF0000"/>
                </a:solidFill>
              </a:rPr>
              <a:t>no sois vuestros</a:t>
            </a:r>
            <a:r>
              <a:rPr lang="es-DO" dirty="0" smtClean="0"/>
              <a:t>?. Porque habéis sido comprados por precio; glorificad, pues, a Dios en vuestro cuerpo y en vuestro espíritu, </a:t>
            </a:r>
            <a:r>
              <a:rPr lang="es-DO" b="1" dirty="0" smtClean="0">
                <a:solidFill>
                  <a:srgbClr val="FF0000"/>
                </a:solidFill>
              </a:rPr>
              <a:t>los cuales son de Dios</a:t>
            </a:r>
            <a:r>
              <a:rPr lang="es-DO" dirty="0" smtClean="0"/>
              <a:t>.»</a:t>
            </a:r>
            <a:r>
              <a:rPr lang="es-DO" dirty="0" smtClean="0"/>
              <a:t> </a:t>
            </a:r>
            <a:endParaRPr lang="es-DO"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ashHorz">
          <a:fgClr>
            <a:schemeClr val="bg2"/>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143000"/>
          </a:xfrm>
        </p:spPr>
        <p:txBody>
          <a:bodyPr>
            <a:normAutofit/>
          </a:bodyPr>
          <a:lstStyle/>
          <a:p>
            <a:r>
              <a:rPr lang="es-DO" sz="3400" dirty="0" smtClean="0"/>
              <a:t>EL MATRIMONIO ES UN ESTADO HONROSO</a:t>
            </a:r>
            <a:endParaRPr lang="es-DO" sz="3400" dirty="0"/>
          </a:p>
        </p:txBody>
      </p:sp>
      <p:sp>
        <p:nvSpPr>
          <p:cNvPr id="3" name="2 Marcador de contenido"/>
          <p:cNvSpPr>
            <a:spLocks noGrp="1"/>
          </p:cNvSpPr>
          <p:nvPr>
            <p:ph idx="1"/>
          </p:nvPr>
        </p:nvSpPr>
        <p:spPr>
          <a:xfrm>
            <a:off x="457200" y="1600200"/>
            <a:ext cx="8229600" cy="4709120"/>
          </a:xfrm>
        </p:spPr>
        <p:txBody>
          <a:bodyPr>
            <a:normAutofit fontScale="85000" lnSpcReduction="10000"/>
          </a:bodyPr>
          <a:lstStyle/>
          <a:p>
            <a:pPr algn="just"/>
            <a:r>
              <a:rPr lang="es-DO" dirty="0" smtClean="0"/>
              <a:t>1 Tesalonicenses 4:3-5, </a:t>
            </a:r>
            <a:r>
              <a:rPr lang="es-DO" i="1" dirty="0" smtClean="0"/>
              <a:t>"Pues la voluntad de Dios </a:t>
            </a:r>
            <a:r>
              <a:rPr lang="es-DO" i="1" dirty="0" smtClean="0">
                <a:solidFill>
                  <a:srgbClr val="FF0000"/>
                </a:solidFill>
              </a:rPr>
              <a:t>es vuestra santificación</a:t>
            </a:r>
            <a:r>
              <a:rPr lang="es-DO" i="1" dirty="0" smtClean="0"/>
              <a:t>; que os apartéis de fornicación; </a:t>
            </a:r>
            <a:r>
              <a:rPr lang="es-DO" i="1" dirty="0" smtClean="0">
                <a:solidFill>
                  <a:srgbClr val="FF0000"/>
                </a:solidFill>
              </a:rPr>
              <a:t>que cada uno de vosotros sepa tener su propia esposa en santidad y honor</a:t>
            </a:r>
            <a:r>
              <a:rPr lang="es-DO" i="1" dirty="0" smtClean="0"/>
              <a:t>; no en pasión de concupiscencia, como los gentiles que </a:t>
            </a:r>
            <a:r>
              <a:rPr lang="es-DO" i="1" u="sng" dirty="0" smtClean="0"/>
              <a:t>no conocen a Dios</a:t>
            </a:r>
            <a:r>
              <a:rPr lang="es-DO" i="1" dirty="0" smtClean="0"/>
              <a:t>".</a:t>
            </a:r>
            <a:endParaRPr lang="es-DO" dirty="0" smtClean="0"/>
          </a:p>
          <a:p>
            <a:pPr algn="just"/>
            <a:r>
              <a:rPr lang="es-DO" dirty="0" smtClean="0"/>
              <a:t>Hebreos </a:t>
            </a:r>
            <a:r>
              <a:rPr lang="es-DO" dirty="0" smtClean="0"/>
              <a:t>13:4 «Honroso sea en todos el matrimonio y el lecho sin mansilla…». </a:t>
            </a:r>
            <a:r>
              <a:rPr lang="es-DO" dirty="0" smtClean="0"/>
              <a:t>La palabra lecho, del griego “Coitus”, </a:t>
            </a:r>
            <a:r>
              <a:rPr lang="es-DO" u="sng" dirty="0" smtClean="0"/>
              <a:t>significa relación sexual. </a:t>
            </a:r>
            <a:r>
              <a:rPr lang="es-DO" b="1" dirty="0" smtClean="0"/>
              <a:t>Sin mansilla significa </a:t>
            </a:r>
            <a:r>
              <a:rPr lang="es-DO" b="1" dirty="0" smtClean="0"/>
              <a:t>que no </a:t>
            </a:r>
            <a:r>
              <a:rPr lang="es-DO" b="1" dirty="0" smtClean="0"/>
              <a:t>es pecaminosa ni sucia. </a:t>
            </a:r>
          </a:p>
          <a:p>
            <a:pPr algn="just"/>
            <a:r>
              <a:rPr lang="es-DO" dirty="0" smtClean="0"/>
              <a:t>El lecho matrimonial es </a:t>
            </a:r>
            <a:r>
              <a:rPr lang="es-DO" dirty="0" smtClean="0"/>
              <a:t>un lugar santo </a:t>
            </a:r>
            <a:r>
              <a:rPr lang="es-DO" dirty="0" smtClean="0"/>
              <a:t>en que el esposo y su esposa se encuentran en privado a celebrar su amor.</a:t>
            </a:r>
          </a:p>
        </p:txBody>
      </p:sp>
      <p:pic>
        <p:nvPicPr>
          <p:cNvPr id="4" name="3 Imagen" descr="ANILLOS.jpg"/>
          <p:cNvPicPr>
            <a:picLocks noChangeAspect="1"/>
          </p:cNvPicPr>
          <p:nvPr/>
        </p:nvPicPr>
        <p:blipFill>
          <a:blip r:embed="rId2"/>
          <a:stretch>
            <a:fillRect/>
          </a:stretch>
        </p:blipFill>
        <p:spPr>
          <a:xfrm>
            <a:off x="7000892" y="764704"/>
            <a:ext cx="1785950" cy="868814"/>
          </a:xfrm>
          <a:prstGeom prst="rect">
            <a:avLst/>
          </a:prstGeo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 DENTRO DEL MATRIMONIO HAY MUCHA LIBERTAD.</a:t>
            </a:r>
            <a:endParaRPr lang="es-DO" dirty="0"/>
          </a:p>
        </p:txBody>
      </p:sp>
      <p:sp>
        <p:nvSpPr>
          <p:cNvPr id="3" name="2 Marcador de contenido"/>
          <p:cNvSpPr>
            <a:spLocks noGrp="1"/>
          </p:cNvSpPr>
          <p:nvPr>
            <p:ph idx="1"/>
          </p:nvPr>
        </p:nvSpPr>
        <p:spPr/>
        <p:txBody>
          <a:bodyPr>
            <a:normAutofit fontScale="92500"/>
          </a:bodyPr>
          <a:lstStyle/>
          <a:p>
            <a:pPr algn="just"/>
            <a:r>
              <a:rPr lang="es-DO" dirty="0"/>
              <a:t>Después del matrimonio los esposos deben ser liberales el uno con el otro, en el sentido de entregarse a </a:t>
            </a:r>
            <a:r>
              <a:rPr lang="es-DO" dirty="0" smtClean="0"/>
              <a:t>darse mutuo placer. </a:t>
            </a:r>
          </a:p>
          <a:p>
            <a:pPr algn="just"/>
            <a:r>
              <a:rPr lang="es-DO" dirty="0" smtClean="0"/>
              <a:t>Cuando a Sara le anunciaron que tendría un hijo, esta fue su reacción: “..</a:t>
            </a:r>
            <a:r>
              <a:rPr lang="es-DO" dirty="0" smtClean="0">
                <a:solidFill>
                  <a:srgbClr val="FF0000"/>
                </a:solidFill>
              </a:rPr>
              <a:t>. Se rió, pues, Sara entre sí, diciendo: </a:t>
            </a:r>
            <a:r>
              <a:rPr lang="es-DO" dirty="0" smtClean="0">
                <a:solidFill>
                  <a:srgbClr val="7030A0"/>
                </a:solidFill>
              </a:rPr>
              <a:t>¿</a:t>
            </a:r>
            <a:r>
              <a:rPr lang="es-DO" b="1" dirty="0" smtClean="0">
                <a:solidFill>
                  <a:srgbClr val="7030A0"/>
                </a:solidFill>
              </a:rPr>
              <a:t>Después que he envejecido tendré deleite, </a:t>
            </a:r>
            <a:r>
              <a:rPr lang="es-DO" b="1" dirty="0" smtClean="0">
                <a:solidFill>
                  <a:srgbClr val="FF0000"/>
                </a:solidFill>
              </a:rPr>
              <a:t>siendo también mi señor ya viejo?” (Génesis 18:11,12).</a:t>
            </a:r>
          </a:p>
          <a:p>
            <a:pPr algn="just"/>
            <a:r>
              <a:rPr lang="es-DO" b="1" dirty="0" smtClean="0"/>
              <a:t>Noten como ella llama “Deleite” al acto sexual. </a:t>
            </a:r>
            <a:endParaRPr lang="es-DO" b="1" dirty="0"/>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3255</Words>
  <Application>Microsoft Office PowerPoint</Application>
  <PresentationFormat>Presentación en pantalla (4:3)</PresentationFormat>
  <Paragraphs>184</Paragraphs>
  <Slides>57</Slides>
  <Notes>1</Notes>
  <HiddenSlides>0</HiddenSlides>
  <MMClips>0</MMClips>
  <ScaleCrop>false</ScaleCrop>
  <HeadingPairs>
    <vt:vector size="4" baseType="variant">
      <vt:variant>
        <vt:lpstr>Tema</vt:lpstr>
      </vt:variant>
      <vt:variant>
        <vt:i4>6</vt:i4>
      </vt:variant>
      <vt:variant>
        <vt:lpstr>Títulos de diapositiva</vt:lpstr>
      </vt:variant>
      <vt:variant>
        <vt:i4>57</vt:i4>
      </vt:variant>
    </vt:vector>
  </HeadingPairs>
  <TitlesOfParts>
    <vt:vector size="63" baseType="lpstr">
      <vt:lpstr>Tema de Office</vt:lpstr>
      <vt:lpstr>Metro</vt:lpstr>
      <vt:lpstr>Vértice</vt:lpstr>
      <vt:lpstr>Módulo</vt:lpstr>
      <vt:lpstr>1_Tema de Office</vt:lpstr>
      <vt:lpstr>Compuesto</vt:lpstr>
      <vt:lpstr> RELACIONES SEXUALES: ¿CUÁl ES LA VOLUNTAD DE DIOS?</vt:lpstr>
      <vt:lpstr>VARÒN Y HEMBRA LOS CREÒ</vt:lpstr>
      <vt:lpstr>PERO ES DIABLO ANDA COMO LEÒN</vt:lpstr>
      <vt:lpstr>ESTOS SON ALGUNOS PECADOS SEXUALES</vt:lpstr>
      <vt:lpstr>TAMBIEN INCLUYE</vt:lpstr>
      <vt:lpstr>RELACIONES SEXUALES PREMATRIMONIALES</vt:lpstr>
      <vt:lpstr>DIOS NO TE HA DADO PERMISO PARA TOCARLE</vt:lpstr>
      <vt:lpstr>EL MATRIMONIO ES UN ESTADO HONROSO</vt:lpstr>
      <vt:lpstr> DENTRO DEL MATRIMONIO HAY MUCHA LIBERTAD.</vt:lpstr>
      <vt:lpstr>Presentación de PowerPoint</vt:lpstr>
      <vt:lpstr>DIOS QUIERE QUE LOS ESPOSOS SE AMEN SEXUALMENTE</vt:lpstr>
      <vt:lpstr>CONTINUACION DE CANTARES 4:10-16</vt:lpstr>
      <vt:lpstr>CANTAR DE LOS CANTARES 4:10-16</vt:lpstr>
      <vt:lpstr>SALOMÒN Y LA SULAMITA</vt:lpstr>
      <vt:lpstr>CANTARES 7:2-9</vt:lpstr>
      <vt:lpstr>CANTARES 7:2-9</vt:lpstr>
      <vt:lpstr>Presentación de PowerPoint</vt:lpstr>
      <vt:lpstr>ELLA CONTESTA Vs. 10-12</vt:lpstr>
      <vt:lpstr>ADVERTENCIA CONTRA EL ADULTERIO</vt:lpstr>
      <vt:lpstr>PROVERBIOS 5:18-20</vt:lpstr>
      <vt:lpstr>TENER UN CARRO NO TE HACE CHOFER</vt:lpstr>
      <vt:lpstr>LAS 5 NECESIDADES DE LA PAREJA</vt:lpstr>
      <vt:lpstr>Presentación de PowerPoint</vt:lpstr>
      <vt:lpstr>PIENSE EN ESTO UN POCO</vt:lpstr>
      <vt:lpstr>ESTA ES LA VOLUNTAD DE DIOS</vt:lpstr>
      <vt:lpstr>CONTINUACION 1 CORINTIOS 7:1-5</vt:lpstr>
      <vt:lpstr> ESTO ENSEÑA  1 CORINTIOS 7:1-5</vt:lpstr>
      <vt:lpstr>ESTO ENSEÑA LA PALABRA DE DIOS</vt:lpstr>
      <vt:lpstr>ESTO ENSEÑA LA PALABRA DE DIOS </vt:lpstr>
      <vt:lpstr>LA FALTA DE DESEOS</vt:lpstr>
      <vt:lpstr>EL DESEO EN LA MUJER</vt:lpstr>
      <vt:lpstr>DESCARTE CAUSAS FÍSICAS</vt:lpstr>
      <vt:lpstr>PRINCIPALES ENEMIGOS DEL DESEO SEXUAL FEMENINO</vt:lpstr>
      <vt:lpstr>LA INTIMIDAD REFLEJA SU MATRIMONIO</vt:lpstr>
      <vt:lpstr>LA MUERTE Y LA VIDA ESTÁN EN PODER DE LA LENGUA (Pr.18:21)</vt:lpstr>
      <vt:lpstr>ESTE ENEMIGO LAS HACE BOSTEZAR</vt:lpstr>
      <vt:lpstr>NOS PERCIBIMOS DIFERENTES</vt:lpstr>
      <vt:lpstr>PASA  SOBRE TODO CON ELLAS </vt:lpstr>
      <vt:lpstr>ESTE ES UN GRAN  ENEMIGO</vt:lpstr>
      <vt:lpstr>¿QUÉ HACER CON LA FATIGA?</vt:lpstr>
      <vt:lpstr>CUANDO EL PROBLEMA ES EL HOMBRE</vt:lpstr>
      <vt:lpstr>OTRO ENEMIGO PELIGROSO</vt:lpstr>
      <vt:lpstr>¿QUE TAL EL HOMBRE?</vt:lpstr>
      <vt:lpstr>AY!... ESTOS HOMBRES…</vt:lpstr>
      <vt:lpstr>HAY QUE BUSCARLE SOLUCIÓN</vt:lpstr>
      <vt:lpstr>¿CÓMO SABER SI ESTOY BIEN EN MIS RELACION INTIMA?</vt:lpstr>
      <vt:lpstr>DIOS MANDA QUE NOS AGRADEMOS EL UNO AL OTRO</vt:lpstr>
      <vt:lpstr>ESTO ES LO QUE UN ESPOSO DESEA</vt:lpstr>
      <vt:lpstr>ESTO ES LO QUE UNA ESPOSA DESEA</vt:lpstr>
      <vt:lpstr>YA LO HABIA DICHO DIOS (EFESIOS 5:22-33)</vt:lpstr>
      <vt:lpstr>EFESIOS 5:22-33</vt:lpstr>
      <vt:lpstr>SOMOS UN REFLEJO UNO DEL OTRO</vt:lpstr>
      <vt:lpstr>¿Y SI LAS COSAS VAN MAL CON MI PAREJA?</vt:lpstr>
      <vt:lpstr>LEA BIEN LA RECETA Y MEZCLE BIEN LOS INGREDIENTES  </vt:lpstr>
      <vt:lpstr>CONSEJOS FINALES</vt:lpstr>
      <vt:lpstr>Presentación de PowerPoint</vt:lpstr>
      <vt:lpstr>PUEDEN SER FELICES EN CRISTO</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 Saleme Ozuna</dc:creator>
  <cp:lastModifiedBy>Usuario</cp:lastModifiedBy>
  <cp:revision>102</cp:revision>
  <dcterms:created xsi:type="dcterms:W3CDTF">2013-01-23T20:31:59Z</dcterms:created>
  <dcterms:modified xsi:type="dcterms:W3CDTF">2017-07-21T16:36:53Z</dcterms:modified>
</cp:coreProperties>
</file>