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72" r:id="rId4"/>
    <p:sldId id="259" r:id="rId5"/>
    <p:sldId id="258" r:id="rId6"/>
    <p:sldId id="273" r:id="rId7"/>
    <p:sldId id="260" r:id="rId8"/>
    <p:sldId id="261" r:id="rId9"/>
    <p:sldId id="274" r:id="rId10"/>
    <p:sldId id="262" r:id="rId11"/>
    <p:sldId id="263" r:id="rId12"/>
    <p:sldId id="275" r:id="rId13"/>
    <p:sldId id="264" r:id="rId14"/>
    <p:sldId id="276" r:id="rId15"/>
    <p:sldId id="265" r:id="rId16"/>
    <p:sldId id="266" r:id="rId17"/>
    <p:sldId id="267" r:id="rId18"/>
    <p:sldId id="268" r:id="rId19"/>
    <p:sldId id="269" r:id="rId20"/>
    <p:sldId id="278" r:id="rId21"/>
    <p:sldId id="277" r:id="rId22"/>
    <p:sldId id="270" r:id="rId23"/>
    <p:sldId id="279" r:id="rId24"/>
    <p:sldId id="280" r:id="rId25"/>
    <p:sldId id="271" r:id="rId26"/>
  </p:sldIdLst>
  <p:sldSz cx="9144000" cy="6858000" type="screen4x3"/>
  <p:notesSz cx="6858000" cy="9144000"/>
  <p:defaultTextStyle>
    <a:defPPr>
      <a:defRPr lang="es-D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5442FA-EFB7-4A23-B718-778643151EDB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D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1AEE1D-E4A1-4C3E-AE4F-32253CC886D9}" type="slidenum">
              <a:rPr lang="es-DO" smtClean="0"/>
              <a:t>‹Nº›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152855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D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1AEE1D-E4A1-4C3E-AE4F-32253CC886D9}" type="slidenum">
              <a:rPr lang="es-DO" smtClean="0"/>
              <a:t>22</a:t>
            </a:fld>
            <a:endParaRPr lang="es-DO"/>
          </a:p>
        </p:txBody>
      </p:sp>
    </p:spTree>
    <p:extLst>
      <p:ext uri="{BB962C8B-B14F-4D97-AF65-F5344CB8AC3E}">
        <p14:creationId xmlns:p14="http://schemas.microsoft.com/office/powerpoint/2010/main" val="2670701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D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D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D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D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4E80BD-7BAF-41DE-BC3F-17788FD32F9E}" type="datetimeFigureOut">
              <a:rPr lang="es-DO" smtClean="0"/>
              <a:t>06/01/2018</a:t>
            </a:fld>
            <a:endParaRPr lang="es-D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D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D423F-6BD8-445E-835B-4050F11938E3}" type="slidenum">
              <a:rPr lang="es-DO" smtClean="0"/>
              <a:t>‹Nº›</a:t>
            </a:fld>
            <a:endParaRPr lang="es-D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D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mujeres-jesu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04" y="116632"/>
            <a:ext cx="8928992" cy="65527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0" y="333375"/>
            <a:ext cx="7956376" cy="863600"/>
          </a:xfrm>
        </p:spPr>
        <p:txBody>
          <a:bodyPr>
            <a:normAutofit fontScale="90000"/>
          </a:bodyPr>
          <a:lstStyle/>
          <a:p>
            <a:pPr algn="l"/>
            <a:r>
              <a:rPr lang="es-DO" dirty="0" smtClean="0">
                <a:solidFill>
                  <a:srgbClr val="FFFF00"/>
                </a:solidFill>
              </a:rPr>
              <a:t>¿QUE DICE LA BIBLIA DE LA   MUJER CRISTIANA?</a:t>
            </a:r>
            <a:endParaRPr lang="es-DO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ESTIMADAS POR JESUS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lvl="0" algn="just"/>
            <a:r>
              <a:rPr lang="es-DO" sz="3000" dirty="0"/>
              <a:t>El Señor Jesucristo  puso a muchas mujeres como ejemplo de piedad y de entrega a Dios. Algunos ejemplos son: La reina de sur (Mateo 12:42), la viuda pobre que dio más que los ricos (Lucas 21:1-4</a:t>
            </a:r>
            <a:r>
              <a:rPr lang="es-DO" sz="3000" dirty="0" smtClean="0"/>
              <a:t>).</a:t>
            </a:r>
          </a:p>
          <a:p>
            <a:pPr lvl="0" algn="just"/>
            <a:r>
              <a:rPr lang="es-DO" sz="3000" dirty="0" smtClean="0"/>
              <a:t>La </a:t>
            </a:r>
            <a:r>
              <a:rPr lang="es-DO" sz="3000" dirty="0"/>
              <a:t>otra viuda que iba persistentemente donde el juez injusto (Lucas 18:1-8) y la mujer de la moneda perdida (Lucas 15:8-10) y la viuda de </a:t>
            </a:r>
            <a:r>
              <a:rPr lang="es-DO" sz="3000" dirty="0" err="1"/>
              <a:t>Sarepta</a:t>
            </a:r>
            <a:r>
              <a:rPr lang="es-DO" sz="3000" dirty="0"/>
              <a:t> de Sidón (Lucas 4:26).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DO" sz="3600" dirty="0" smtClean="0"/>
              <a:t>QUÉ DICE LA BIBLIA DEL CARÁCTER DE LA MUJER CRISTIANA</a:t>
            </a:r>
            <a:endParaRPr lang="es-D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s-DO" dirty="0"/>
              <a:t>El carácter de la mujer Cristiana en general debe ser modesta. Esto significa que no debe dejarse llevar de la vanidad del mundo. Debe tener siempre presente que: “</a:t>
            </a:r>
            <a:r>
              <a:rPr lang="es-DO" i="1" dirty="0">
                <a:solidFill>
                  <a:srgbClr val="FF0000"/>
                </a:solidFill>
              </a:rPr>
              <a:t>Engañosa es la gracia, y vana la hermosura; </a:t>
            </a:r>
            <a:r>
              <a:rPr lang="es-DO" dirty="0">
                <a:solidFill>
                  <a:srgbClr val="FF0000"/>
                </a:solidFill>
              </a:rPr>
              <a:t/>
            </a:r>
            <a:br>
              <a:rPr lang="es-DO" dirty="0">
                <a:solidFill>
                  <a:srgbClr val="FF0000"/>
                </a:solidFill>
              </a:rPr>
            </a:br>
            <a:r>
              <a:rPr lang="es-DO" i="1" dirty="0">
                <a:solidFill>
                  <a:srgbClr val="FF0000"/>
                </a:solidFill>
              </a:rPr>
              <a:t>La mujer que teme a Jehová, ésa será alabada</a:t>
            </a:r>
            <a:r>
              <a:rPr lang="es-DO" i="1" dirty="0"/>
              <a:t>.” (Proverbios 31:30).</a:t>
            </a:r>
            <a:endParaRPr lang="es-DO" dirty="0"/>
          </a:p>
          <a:p>
            <a:pPr lvl="0" algn="just"/>
            <a:r>
              <a:rPr lang="es-DO" i="1" dirty="0"/>
              <a:t>La sencillez debe dominar su estilo de vida (1Timoteo 2:9-11). Igualmente su carácter debe ser afable </a:t>
            </a:r>
            <a:r>
              <a:rPr lang="es-DO" b="1" i="1" dirty="0"/>
              <a:t>(Suave</a:t>
            </a:r>
            <a:r>
              <a:rPr lang="es-DO" i="1" dirty="0"/>
              <a:t>) y tranquilo </a:t>
            </a:r>
            <a:r>
              <a:rPr lang="es-DO" b="1" i="1" dirty="0"/>
              <a:t>(Apacible</a:t>
            </a:r>
            <a:r>
              <a:rPr lang="es-DO" i="1" dirty="0"/>
              <a:t>), que esto es bien visto por Dios (1Pedro 3:4).</a:t>
            </a:r>
            <a:endParaRPr lang="es-DO" dirty="0"/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838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DO" sz="3600" dirty="0" smtClean="0"/>
              <a:t>LA CRISTIANA CASADA CON UN INCONVERSO</a:t>
            </a:r>
            <a:endParaRPr lang="es-D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 algn="just"/>
            <a:r>
              <a:rPr lang="es-DO" dirty="0"/>
              <a:t>Vamos a referirnos al carácter y la conducta de la mujer cristiana casada con un hombre no cristiano</a:t>
            </a:r>
            <a:r>
              <a:rPr lang="es-DO" dirty="0" smtClean="0"/>
              <a:t>.</a:t>
            </a:r>
          </a:p>
          <a:p>
            <a:pPr lvl="0" algn="just"/>
            <a:r>
              <a:rPr lang="es-DO" dirty="0" smtClean="0"/>
              <a:t>La </a:t>
            </a:r>
            <a:r>
              <a:rPr lang="es-DO" dirty="0"/>
              <a:t>Biblia dice: “</a:t>
            </a:r>
            <a:r>
              <a:rPr lang="es-DO" b="1" dirty="0">
                <a:solidFill>
                  <a:srgbClr val="7030A0"/>
                </a:solidFill>
              </a:rPr>
              <a:t>Igualmente vosotras, mujeres, someteos a vuestros maridos </a:t>
            </a:r>
            <a:r>
              <a:rPr lang="es-DO" b="1" dirty="0">
                <a:solidFill>
                  <a:srgbClr val="FF0000"/>
                </a:solidFill>
              </a:rPr>
              <a:t>y así, si alguno de ellos no cree en el mensaje</a:t>
            </a:r>
            <a:r>
              <a:rPr lang="es-DO" b="1" dirty="0">
                <a:solidFill>
                  <a:srgbClr val="7030A0"/>
                </a:solidFill>
              </a:rPr>
              <a:t>, </a:t>
            </a:r>
            <a:r>
              <a:rPr lang="es-DO" b="1" dirty="0">
                <a:solidFill>
                  <a:srgbClr val="00B050"/>
                </a:solidFill>
              </a:rPr>
              <a:t>podrá ser convencido, sin necesidad de palabras, por vuestro comportamiento</a:t>
            </a:r>
            <a:r>
              <a:rPr lang="es-DO" b="1" dirty="0">
                <a:solidFill>
                  <a:srgbClr val="7030A0"/>
                </a:solidFill>
              </a:rPr>
              <a:t>,  al ver vuestra conducta pura y respetuosa</a:t>
            </a:r>
            <a:r>
              <a:rPr lang="es-DO" b="1" dirty="0" smtClean="0">
                <a:solidFill>
                  <a:srgbClr val="7030A0"/>
                </a:solidFill>
              </a:rPr>
              <a:t>.</a:t>
            </a:r>
            <a:r>
              <a:rPr lang="es-DO" dirty="0" smtClean="0"/>
              <a:t>”. (1 Pedro 3:1)</a:t>
            </a:r>
          </a:p>
          <a:p>
            <a:endParaRPr lang="es-DO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PRIMERO CRISTO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s-DO" dirty="0"/>
              <a:t>Efesios 5:24 dice: “</a:t>
            </a:r>
            <a:r>
              <a:rPr lang="es-DO" b="1" dirty="0">
                <a:solidFill>
                  <a:srgbClr val="FF0000"/>
                </a:solidFill>
              </a:rPr>
              <a:t>Así que, como la iglesia está sujeta a Cristo, así también las casadas lo estén a sus maridos en todo. </a:t>
            </a:r>
            <a:r>
              <a:rPr lang="es-DO" dirty="0"/>
              <a:t>“. </a:t>
            </a:r>
            <a:endParaRPr lang="es-DO" dirty="0" smtClean="0"/>
          </a:p>
          <a:p>
            <a:pPr lvl="0" algn="just"/>
            <a:r>
              <a:rPr lang="es-DO" dirty="0" smtClean="0"/>
              <a:t>Bueno </a:t>
            </a:r>
            <a:r>
              <a:rPr lang="es-DO" dirty="0"/>
              <a:t>es aclarar que debe estar sujeta en todo lo que no contradiga al Señor </a:t>
            </a:r>
          </a:p>
          <a:p>
            <a:pPr lvl="0" algn="just"/>
            <a:r>
              <a:rPr lang="es-DO" dirty="0" smtClean="0"/>
              <a:t>«</a:t>
            </a:r>
            <a:r>
              <a:rPr lang="es-DO" dirty="0"/>
              <a:t>Casadas, estad sujetas a vuestros maridos, como conviene en el </a:t>
            </a:r>
            <a:r>
              <a:rPr lang="es-DO" dirty="0" smtClean="0"/>
              <a:t>Señor» (Colosenses </a:t>
            </a:r>
            <a:r>
              <a:rPr lang="es-DO" dirty="0"/>
              <a:t>3:18</a:t>
            </a:r>
            <a:r>
              <a:rPr lang="es-DO" dirty="0" smtClean="0"/>
              <a:t>).</a:t>
            </a:r>
          </a:p>
          <a:p>
            <a:pPr lvl="0" algn="just"/>
            <a:r>
              <a:rPr lang="es-DO" dirty="0" smtClean="0"/>
              <a:t>Siempre debe </a:t>
            </a:r>
            <a:r>
              <a:rPr lang="es-DO" dirty="0"/>
              <a:t>obedecer a Dios antes que a los hombre (Hechos 4:19)</a:t>
            </a:r>
          </a:p>
          <a:p>
            <a:pPr algn="just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11597953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CONTINUACIÓN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DO" dirty="0"/>
              <a:t>La mujer Cristiana casada con un hombre inconverso debe mantener una conducta doblemente cuidadosa y pura, ya que no debe dar motivo a que su marido se niegue a buscar de Jesús, sino por el contrario, dejarle el camino allanado. 1 Pedro 2:12 dice:” </a:t>
            </a:r>
            <a:r>
              <a:rPr lang="es-DO" dirty="0">
                <a:solidFill>
                  <a:srgbClr val="FF0000"/>
                </a:solidFill>
              </a:rPr>
              <a:t>manteniendo buena vuestra manera de vivir entre los gentiles; para que en lo que murmuran de vosotros como de malhechores, glorifiquen a Dios en el día de la visitación, al considerar vuestras buenas obras</a:t>
            </a:r>
            <a:r>
              <a:rPr lang="es-DO" dirty="0"/>
              <a:t>.”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QUE DICE LA BIBLIA A LA MUJER VIUDA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 algn="just"/>
            <a:r>
              <a:rPr lang="es-DO" i="1" dirty="0"/>
              <a:t>La mujer cristiana siempre debe estar ocupada en cosas productivas. Hay una advertencia solemne para una mujer cristiana que está ociosa: “</a:t>
            </a:r>
            <a:r>
              <a:rPr lang="es-DO" dirty="0"/>
              <a:t> </a:t>
            </a:r>
            <a:r>
              <a:rPr lang="es-DO" dirty="0">
                <a:solidFill>
                  <a:srgbClr val="FF0000"/>
                </a:solidFill>
              </a:rPr>
              <a:t>Y también aprenden a ser ociosas, andando de casa en casa; y no solamente ociosas, sino también chismosas y entremetidas, hablando lo que no debieran. </a:t>
            </a:r>
            <a:br>
              <a:rPr lang="es-DO" dirty="0">
                <a:solidFill>
                  <a:srgbClr val="FF0000"/>
                </a:solidFill>
              </a:rPr>
            </a:br>
            <a:r>
              <a:rPr lang="es-DO" dirty="0" smtClean="0">
                <a:solidFill>
                  <a:srgbClr val="FF0000"/>
                </a:solidFill>
              </a:rPr>
              <a:t>Quiero</a:t>
            </a:r>
            <a:r>
              <a:rPr lang="es-DO" dirty="0">
                <a:solidFill>
                  <a:srgbClr val="FF0000"/>
                </a:solidFill>
              </a:rPr>
              <a:t>, pues, que las viudas jóvenes se casen, </a:t>
            </a:r>
            <a:r>
              <a:rPr lang="es-DO" u="sng" dirty="0">
                <a:solidFill>
                  <a:srgbClr val="7030A0"/>
                </a:solidFill>
              </a:rPr>
              <a:t>críen hijos, gobiernen su casa</a:t>
            </a:r>
            <a:r>
              <a:rPr lang="es-DO" dirty="0">
                <a:solidFill>
                  <a:srgbClr val="FF0000"/>
                </a:solidFill>
              </a:rPr>
              <a:t>; que no den al adversario ninguna ocasión de maledicencia.” </a:t>
            </a:r>
            <a:r>
              <a:rPr lang="es-DO" dirty="0"/>
              <a:t>(1Timoteo 5:13,14</a:t>
            </a:r>
            <a:r>
              <a:rPr lang="es-DO" dirty="0" smtClean="0"/>
              <a:t>).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LA MUJER CRISTIANA Y EL CULTO PUBLICO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DO" dirty="0"/>
              <a:t>La muj</a:t>
            </a:r>
            <a:r>
              <a:rPr lang="es-DO" i="1" dirty="0"/>
              <a:t>er cristiana tiene una limitación en la asamblea o culto publico. Allí se le manda a estar sujeta al varón y no ejercer dominio sobre él.</a:t>
            </a:r>
            <a:endParaRPr lang="es-DO" dirty="0"/>
          </a:p>
          <a:p>
            <a:pPr lvl="0" algn="just"/>
            <a:r>
              <a:rPr lang="es-DO" dirty="0"/>
              <a:t>"La mujer aprenda en silencio, con toda sujeción. </a:t>
            </a:r>
            <a:r>
              <a:rPr lang="es-DO" dirty="0">
                <a:solidFill>
                  <a:srgbClr val="FF0000"/>
                </a:solidFill>
              </a:rPr>
              <a:t>Porque no permito a la mujer enseñar, ni ejercer dominio sobre el hombre</a:t>
            </a:r>
            <a:r>
              <a:rPr lang="es-DO" dirty="0"/>
              <a:t>, sino estar en silencio". (1Timote 2:11,12). 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DO" dirty="0" smtClean="0"/>
              <a:t>OBSERVACIONES SOBRE 1TIMOTEO 2:11-15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DO" dirty="0"/>
              <a:t>Para aclarar este texto comencemos diciendo que Pablo no se refiere a un silencio absoluto, pues cuando una mujer canta, está “</a:t>
            </a:r>
            <a:r>
              <a:rPr lang="es-DO" dirty="0">
                <a:solidFill>
                  <a:srgbClr val="FF0000"/>
                </a:solidFill>
              </a:rPr>
              <a:t>Hablando entre ustedes con salmos e himnos y canticos espirituales</a:t>
            </a:r>
            <a:r>
              <a:rPr lang="es-DO" dirty="0"/>
              <a:t>”  (Efesios 5:19</a:t>
            </a:r>
            <a:r>
              <a:rPr lang="es-DO" dirty="0" smtClean="0"/>
              <a:t>).</a:t>
            </a:r>
          </a:p>
          <a:p>
            <a:pPr lvl="0" algn="just"/>
            <a:r>
              <a:rPr lang="es-DO" dirty="0" smtClean="0"/>
              <a:t>Incluso </a:t>
            </a:r>
            <a:r>
              <a:rPr lang="es-DO" dirty="0"/>
              <a:t>la Biblia dice que cuando cantamos enseñamos (Colosenses 3:16). Pero todos estamos de acuerdo en que la mujer que canta desde su asiento, aunque está hablando y enseñando, no está violando el mandato del Espíritu Santo, porque no está ejerciendo dominio sobre el hombre.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CONTINUACION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s-DO" dirty="0"/>
              <a:t>Lo segundo que es bueno aclarar es que  La palabra "</a:t>
            </a:r>
            <a:r>
              <a:rPr lang="es-DO" b="1" dirty="0">
                <a:solidFill>
                  <a:srgbClr val="FF0000"/>
                </a:solidFill>
              </a:rPr>
              <a:t>silencio" (</a:t>
            </a:r>
            <a:r>
              <a:rPr lang="es-DO" b="1" cap="small" dirty="0" err="1">
                <a:solidFill>
                  <a:srgbClr val="FF0000"/>
                </a:solidFill>
              </a:rPr>
              <a:t>hesuchia</a:t>
            </a:r>
            <a:r>
              <a:rPr lang="es-DO" b="1" dirty="0">
                <a:solidFill>
                  <a:srgbClr val="FF0000"/>
                </a:solidFill>
              </a:rPr>
              <a:t>) también se traduce "sosiego</a:t>
            </a:r>
            <a:r>
              <a:rPr lang="es-DO" dirty="0"/>
              <a:t>" (2 Tesalonicenses </a:t>
            </a:r>
            <a:r>
              <a:rPr lang="es-DO" dirty="0" smtClean="0"/>
              <a:t>3:12 -RVR 1960-). </a:t>
            </a:r>
          </a:p>
          <a:p>
            <a:pPr lvl="0" algn="just"/>
            <a:r>
              <a:rPr lang="es-DO" dirty="0" smtClean="0"/>
              <a:t>Sosiego significa: «Estado de tranquilidad o calma de algo o de alguien»</a:t>
            </a:r>
          </a:p>
          <a:p>
            <a:pPr lvl="0" algn="just"/>
            <a:r>
              <a:rPr lang="es-DO" dirty="0" smtClean="0"/>
              <a:t>1 Timoteo 2:2 </a:t>
            </a:r>
            <a:r>
              <a:rPr lang="es-DO" dirty="0"/>
              <a:t>usa la misma </a:t>
            </a:r>
            <a:r>
              <a:rPr lang="es-DO" dirty="0" smtClean="0"/>
              <a:t>palabra y la traduce «Reposadamente»</a:t>
            </a:r>
          </a:p>
          <a:p>
            <a:pPr lvl="0" algn="just"/>
            <a:r>
              <a:rPr lang="es-DO" dirty="0" smtClean="0"/>
              <a:t>«</a:t>
            </a:r>
            <a:r>
              <a:rPr lang="es-DO" dirty="0"/>
              <a:t>P</a:t>
            </a:r>
            <a:r>
              <a:rPr lang="es-DO" dirty="0" smtClean="0"/>
              <a:t>or </a:t>
            </a:r>
            <a:r>
              <a:rPr lang="es-DO" dirty="0"/>
              <a:t>los reyes y por todos los que están en eminencia, para que vivamos quieta y reposadamente </a:t>
            </a:r>
            <a:r>
              <a:rPr lang="es-DO" dirty="0" smtClean="0"/>
              <a:t> </a:t>
            </a:r>
            <a:r>
              <a:rPr lang="es-DO" dirty="0" smtClean="0">
                <a:solidFill>
                  <a:srgbClr val="FF0000"/>
                </a:solidFill>
              </a:rPr>
              <a:t>(</a:t>
            </a:r>
            <a:r>
              <a:rPr lang="es-DO" dirty="0" smtClean="0">
                <a:solidFill>
                  <a:srgbClr val="FF0000"/>
                </a:solidFill>
              </a:rPr>
              <a:t>Calladamente, con actitud serena</a:t>
            </a:r>
            <a:r>
              <a:rPr lang="es-DO" dirty="0" smtClean="0">
                <a:solidFill>
                  <a:srgbClr val="FF0000"/>
                </a:solidFill>
              </a:rPr>
              <a:t>) </a:t>
            </a:r>
            <a:r>
              <a:rPr lang="es-DO" dirty="0" smtClean="0"/>
              <a:t>en </a:t>
            </a:r>
            <a:r>
              <a:rPr lang="es-DO" dirty="0"/>
              <a:t>toda piedad y </a:t>
            </a:r>
            <a:r>
              <a:rPr lang="es-DO" dirty="0" smtClean="0"/>
              <a:t>honestidad».</a:t>
            </a:r>
            <a:endParaRPr lang="es-DO" dirty="0" smtClean="0"/>
          </a:p>
          <a:p>
            <a:pPr marL="0" lvl="0" indent="0" algn="just">
              <a:buNone/>
            </a:pP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Autofit/>
          </a:bodyPr>
          <a:lstStyle/>
          <a:p>
            <a:r>
              <a:rPr lang="es-DO" sz="3600" dirty="0" smtClean="0"/>
              <a:t/>
            </a:r>
            <a:br>
              <a:rPr lang="es-DO" sz="3600" dirty="0" smtClean="0"/>
            </a:br>
            <a:r>
              <a:rPr lang="es-DO" sz="3600" dirty="0" smtClean="0"/>
              <a:t>LA </a:t>
            </a:r>
            <a:r>
              <a:rPr lang="es-DO" sz="3600" dirty="0"/>
              <a:t>MUJER </a:t>
            </a:r>
            <a:r>
              <a:rPr lang="es-DO" sz="3600" dirty="0" smtClean="0"/>
              <a:t>EN EL PLAN DE DIOS</a:t>
            </a:r>
            <a:r>
              <a:rPr lang="es-DO" sz="3600" dirty="0"/>
              <a:t/>
            </a:r>
            <a:br>
              <a:rPr lang="es-DO" sz="3600" dirty="0"/>
            </a:br>
            <a:endParaRPr lang="es-DO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DO" dirty="0"/>
              <a:t>La mujer cristiana ha tenido y tiene una participación muy activa en todos los asuntos relacionados con la obra de Dios y su crecimiento.</a:t>
            </a:r>
          </a:p>
          <a:p>
            <a:pPr algn="just"/>
            <a:r>
              <a:rPr lang="es-DO" dirty="0"/>
              <a:t>Jesús nació de una mujer sin la intervención de varón: “ Pero cuando se cumplió el tiempo, Dios envió a su Hijo, que nació de una mujer…” (Gálatas 4:4). </a:t>
            </a:r>
          </a:p>
        </p:txBody>
      </p:sp>
      <p:pic>
        <p:nvPicPr>
          <p:cNvPr id="4" name="3 Imagen" descr="maria 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86380" y="5214950"/>
            <a:ext cx="3000396" cy="1643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1 TIMOTEO 2:11-12 VERSION PDT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s-DO" dirty="0" smtClean="0"/>
              <a:t>«La </a:t>
            </a:r>
            <a:r>
              <a:rPr lang="es-DO" dirty="0"/>
              <a:t>mujer debe aprender escuchando con calma </a:t>
            </a:r>
            <a:r>
              <a:rPr lang="es-DO" dirty="0" smtClean="0"/>
              <a:t>( </a:t>
            </a:r>
            <a:r>
              <a:rPr lang="es-DO" dirty="0" err="1" smtClean="0">
                <a:solidFill>
                  <a:srgbClr val="FF0000"/>
                </a:solidFill>
              </a:rPr>
              <a:t>Hesuchia</a:t>
            </a:r>
            <a:r>
              <a:rPr lang="es-DO" dirty="0" smtClean="0"/>
              <a:t>)</a:t>
            </a:r>
            <a:r>
              <a:rPr lang="es-DO" dirty="0"/>
              <a:t> y completamente dispuesta a obedecer. </a:t>
            </a:r>
            <a:r>
              <a:rPr lang="es-DO" b="1" baseline="30000" dirty="0"/>
              <a:t> </a:t>
            </a:r>
            <a:r>
              <a:rPr lang="es-DO" dirty="0"/>
              <a:t>No permito que una mujer enseñe ni mande al hombre, sino que </a:t>
            </a:r>
            <a:r>
              <a:rPr lang="es-DO" b="1" dirty="0">
                <a:solidFill>
                  <a:schemeClr val="accent2">
                    <a:lumMod val="75000"/>
                  </a:schemeClr>
                </a:solidFill>
              </a:rPr>
              <a:t>mantenga una actitud de tranquilidad</a:t>
            </a:r>
            <a:r>
              <a:rPr lang="es-DO" dirty="0" smtClean="0"/>
              <a:t>.»</a:t>
            </a:r>
          </a:p>
          <a:p>
            <a:pPr algn="just"/>
            <a:r>
              <a:rPr lang="es-DO" dirty="0" smtClean="0"/>
              <a:t>Es claro que el texto indica la necesidad de que la mujer asuma una actitud tranquila, en lugar de una actitud de autoridad y mando sobre el hombre.</a:t>
            </a:r>
          </a:p>
          <a:p>
            <a:pPr algn="just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3819920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es-DO" dirty="0" smtClean="0"/>
              <a:t>1 PEDRO 3:4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 algn="just"/>
            <a:r>
              <a:rPr lang="es-DO" dirty="0"/>
              <a:t>D</a:t>
            </a:r>
            <a:r>
              <a:rPr lang="es-DO" dirty="0" smtClean="0"/>
              <a:t>ice </a:t>
            </a:r>
            <a:r>
              <a:rPr lang="es-DO" dirty="0"/>
              <a:t>que la mujer debe tener "un espíritu afable y apacible (</a:t>
            </a:r>
            <a:r>
              <a:rPr lang="es-DO" b="1" dirty="0">
                <a:solidFill>
                  <a:srgbClr val="7030A0"/>
                </a:solidFill>
              </a:rPr>
              <a:t>quieto, sereno</a:t>
            </a:r>
            <a:r>
              <a:rPr lang="es-DO" dirty="0"/>
              <a:t>)". Como puede verse, esta palabra tiene que ver con la actitud de la persona, y no simplemente con la acción misma. Es importante este comentario para que veamos el sentido verdadero de la palabra "silencio"; </a:t>
            </a:r>
            <a:r>
              <a:rPr lang="es-DO" b="1" u="sng" dirty="0">
                <a:solidFill>
                  <a:srgbClr val="FF0000"/>
                </a:solidFill>
              </a:rPr>
              <a:t>tiene que ver con la sujeción de la mujer, y no solamente con el no hablar</a:t>
            </a:r>
            <a:r>
              <a:rPr lang="es-DO" b="1" dirty="0">
                <a:solidFill>
                  <a:srgbClr val="FF0000"/>
                </a:solidFill>
              </a:rPr>
              <a:t>.</a:t>
            </a:r>
          </a:p>
          <a:p>
            <a:endParaRPr lang="es-DO" dirty="0"/>
          </a:p>
          <a:p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830622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62000">
              <a:schemeClr val="bg2">
                <a:tint val="80000"/>
                <a:satMod val="300000"/>
              </a:schemeClr>
            </a:gs>
            <a:gs pos="100000">
              <a:schemeClr val="bg2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1 CORINTIOS 14:33,34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s-DO" i="1" dirty="0"/>
              <a:t>“</a:t>
            </a:r>
            <a:r>
              <a:rPr lang="es-DO" dirty="0"/>
              <a:t>Como en todas las iglesias de los santos, </a:t>
            </a:r>
            <a:r>
              <a:rPr lang="es-DO" b="1" dirty="0">
                <a:solidFill>
                  <a:srgbClr val="00B050"/>
                </a:solidFill>
              </a:rPr>
              <a:t>vuestras mujeres callen en las congregaciones</a:t>
            </a:r>
            <a:r>
              <a:rPr lang="es-DO" dirty="0"/>
              <a:t>; </a:t>
            </a:r>
            <a:r>
              <a:rPr lang="es-DO" b="1" dirty="0">
                <a:solidFill>
                  <a:srgbClr val="FF0000"/>
                </a:solidFill>
              </a:rPr>
              <a:t>porque no les es permitido hablar, sino que estén sujetas</a:t>
            </a:r>
            <a:r>
              <a:rPr lang="es-DO" dirty="0"/>
              <a:t>,</a:t>
            </a:r>
            <a:r>
              <a:rPr lang="es-DO" i="1" dirty="0"/>
              <a:t> como también la ley lo dice". </a:t>
            </a:r>
            <a:endParaRPr lang="es-DO" i="1" dirty="0" smtClean="0"/>
          </a:p>
          <a:p>
            <a:pPr lvl="0" algn="just"/>
            <a:r>
              <a:rPr lang="es-DO" dirty="0">
                <a:solidFill>
                  <a:srgbClr val="FF0000"/>
                </a:solidFill>
              </a:rPr>
              <a:t>Primero </a:t>
            </a:r>
            <a:r>
              <a:rPr lang="es-DO" dirty="0"/>
              <a:t>es bueno aclarar que Pablo en este capítulo manda a callar a todos los que no debían hablar en una asamblea pública. “ Si habla alguno en lengua extraña, sea esto por dos, o a lo más tres, y por turno; y uno interprete. </a:t>
            </a:r>
            <a:br>
              <a:rPr lang="es-DO" dirty="0"/>
            </a:br>
            <a:r>
              <a:rPr lang="es-DO" dirty="0"/>
              <a:t> Y si no hay intérprete, </a:t>
            </a:r>
            <a:r>
              <a:rPr lang="es-DO" b="1" u="sng" dirty="0"/>
              <a:t>calle en la iglesia</a:t>
            </a:r>
            <a:r>
              <a:rPr lang="es-DO" dirty="0"/>
              <a:t>, y hable para sí mismo y para Dios. “ (1Corintiios 14:27,28). 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CONTINUACION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 algn="just"/>
            <a:r>
              <a:rPr lang="es-DO" dirty="0"/>
              <a:t>Más adelante dice: “Asimismo, los profetas hablen dos o tres, y los demás juzguen.   Y si algo le fuere revelado a otro que estuviere sentado, </a:t>
            </a:r>
            <a:r>
              <a:rPr lang="es-DO" b="1" dirty="0"/>
              <a:t>calle el primero.</a:t>
            </a:r>
            <a:r>
              <a:rPr lang="es-DO" dirty="0"/>
              <a:t>” (v. 29,30). </a:t>
            </a:r>
            <a:endParaRPr lang="es-DO" dirty="0" smtClean="0"/>
          </a:p>
          <a:p>
            <a:pPr lvl="0" algn="just"/>
            <a:r>
              <a:rPr lang="es-DO" dirty="0" smtClean="0"/>
              <a:t>Todos </a:t>
            </a:r>
            <a:r>
              <a:rPr lang="es-DO" dirty="0"/>
              <a:t>tuvieron que callar en el culto público con excepción de aquellos que estaban autorizados para hablar y por turno</a:t>
            </a:r>
            <a:r>
              <a:rPr lang="es-DO" dirty="0" smtClean="0"/>
              <a:t>.</a:t>
            </a:r>
          </a:p>
          <a:p>
            <a:pPr lvl="0" algn="just"/>
            <a:r>
              <a:rPr lang="es-DO" dirty="0" smtClean="0"/>
              <a:t>Este es pues, un texto, que habla de un silencio relativo, no absoluto.</a:t>
            </a:r>
          </a:p>
          <a:p>
            <a:pPr lvl="0" algn="just"/>
            <a:r>
              <a:rPr lang="es-DO" dirty="0" smtClean="0"/>
              <a:t>La mujer no ha de estar en silencia absoluto.</a:t>
            </a:r>
            <a:endParaRPr lang="es-DO" dirty="0"/>
          </a:p>
          <a:p>
            <a:pPr algn="just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7902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OBSERVACION IMPORTANTE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 algn="just"/>
            <a:r>
              <a:rPr lang="es-DO" dirty="0" smtClean="0"/>
              <a:t>Tome en cuenta </a:t>
            </a:r>
            <a:r>
              <a:rPr lang="es-DO" dirty="0"/>
              <a:t>que el </a:t>
            </a:r>
            <a:r>
              <a:rPr lang="es-DO" dirty="0" smtClean="0"/>
              <a:t>contraste aquí  </a:t>
            </a:r>
            <a:r>
              <a:rPr lang="es-DO" dirty="0"/>
              <a:t>es </a:t>
            </a:r>
            <a:r>
              <a:rPr lang="es-DO" dirty="0">
                <a:solidFill>
                  <a:srgbClr val="FF0000"/>
                </a:solidFill>
              </a:rPr>
              <a:t>entre hablar </a:t>
            </a:r>
            <a:r>
              <a:rPr lang="es-DO" dirty="0"/>
              <a:t>y </a:t>
            </a:r>
            <a:r>
              <a:rPr lang="es-DO" dirty="0">
                <a:solidFill>
                  <a:srgbClr val="0000FF"/>
                </a:solidFill>
              </a:rPr>
              <a:t>estar sujetas</a:t>
            </a:r>
            <a:r>
              <a:rPr lang="es-DO" dirty="0"/>
              <a:t>, </a:t>
            </a:r>
            <a:r>
              <a:rPr lang="es-DO" dirty="0">
                <a:solidFill>
                  <a:schemeClr val="accent6">
                    <a:lumMod val="75000"/>
                  </a:schemeClr>
                </a:solidFill>
              </a:rPr>
              <a:t>no entre hablar </a:t>
            </a:r>
            <a:r>
              <a:rPr lang="es-DO" dirty="0"/>
              <a:t>y </a:t>
            </a:r>
            <a:r>
              <a:rPr lang="es-DO" b="1" dirty="0">
                <a:solidFill>
                  <a:srgbClr val="7030A0"/>
                </a:solidFill>
              </a:rPr>
              <a:t>estar calladas</a:t>
            </a:r>
            <a:r>
              <a:rPr lang="es-DO" dirty="0"/>
              <a:t>. </a:t>
            </a:r>
            <a:endParaRPr lang="es-DO" dirty="0" smtClean="0"/>
          </a:p>
          <a:p>
            <a:pPr lvl="0" algn="just"/>
            <a:r>
              <a:rPr lang="es-DO" dirty="0" smtClean="0"/>
              <a:t>Así </a:t>
            </a:r>
            <a:r>
              <a:rPr lang="es-DO" dirty="0"/>
              <a:t>que el mismo principio que se aplica en 1Timoteo 2:11,12 se aplica aquí. No es un silencio absoluto, sino que la mujer debe mantener una actitud sosegada (Calmada, no de dirección) durante la enseñanza y no querer dirigir desde su asiento al mensajero ni ridiculizarlo.</a:t>
            </a:r>
          </a:p>
          <a:p>
            <a:pPr algn="just"/>
            <a:endParaRPr lang="es-DO" dirty="0"/>
          </a:p>
        </p:txBody>
      </p:sp>
    </p:spTree>
    <p:extLst>
      <p:ext uri="{BB962C8B-B14F-4D97-AF65-F5344CB8AC3E}">
        <p14:creationId xmlns:p14="http://schemas.microsoft.com/office/powerpoint/2010/main" val="527214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CONTINUACION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lvl="0" algn="just"/>
            <a:r>
              <a:rPr lang="es-DO" dirty="0" smtClean="0"/>
              <a:t>Obviamente </a:t>
            </a:r>
            <a:r>
              <a:rPr lang="es-DO" dirty="0"/>
              <a:t>esta prohibición se aplica directamente a las mujeres de los </a:t>
            </a:r>
            <a:r>
              <a:rPr lang="es-DO" dirty="0" smtClean="0"/>
              <a:t>profetas («</a:t>
            </a:r>
            <a:r>
              <a:rPr lang="es-DO" b="1" dirty="0" smtClean="0">
                <a:solidFill>
                  <a:srgbClr val="C00000"/>
                </a:solidFill>
              </a:rPr>
              <a:t>Vuestras mujeres callen en la </a:t>
            </a:r>
            <a:r>
              <a:rPr lang="es-DO" b="1" dirty="0" err="1" smtClean="0">
                <a:solidFill>
                  <a:srgbClr val="C00000"/>
                </a:solidFill>
              </a:rPr>
              <a:t>cogregacion</a:t>
            </a:r>
            <a:r>
              <a:rPr lang="es-DO" b="1" dirty="0" smtClean="0">
                <a:solidFill>
                  <a:srgbClr val="C00000"/>
                </a:solidFill>
              </a:rPr>
              <a:t>»…v34</a:t>
            </a:r>
            <a:r>
              <a:rPr lang="es-DO" dirty="0" smtClean="0"/>
              <a:t>).</a:t>
            </a:r>
          </a:p>
          <a:p>
            <a:pPr lvl="0" algn="just"/>
            <a:r>
              <a:rPr lang="es-DO" dirty="0" smtClean="0"/>
              <a:t>Sin </a:t>
            </a:r>
            <a:r>
              <a:rPr lang="es-DO" dirty="0"/>
              <a:t>embargo, toda cristiana debe cumplir con el principio general de estar sujeta al varón</a:t>
            </a:r>
            <a:r>
              <a:rPr lang="es-DO" dirty="0" smtClean="0"/>
              <a:t>.</a:t>
            </a:r>
          </a:p>
          <a:p>
            <a:pPr lvl="0" algn="just"/>
            <a:r>
              <a:rPr lang="es-DO" dirty="0" smtClean="0"/>
              <a:t>No hubo en la iglesia de Cristo mujeres en puestos de dirección. No hubo pastoras, o maestras o evangelistas mujeres.</a:t>
            </a:r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1" y="116632"/>
            <a:ext cx="8712968" cy="655272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2943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MARIA LA MADRE DE JESUS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algn="just"/>
            <a:r>
              <a:rPr lang="es-DO" sz="3100" dirty="0"/>
              <a:t>María la madre de Jesús es calificada en la Biblia como bendita entre todas las mujeres (Lucas 1:28). Una mujer de condiciones excepcionales. Humilde, consagrada, devota. Ella dijo: “He aquí LA SIERVA DEL SEÑOR, hágase conmigo como has dicho” (Lucas 1:38). Compuso un poema para el Señor (Lucas 1:46-55). Después de la resurrección de Cristo fue contada como uno de sus discípulos (Hechos 1:14</a:t>
            </a:r>
            <a:r>
              <a:rPr lang="es-DO" sz="3100" dirty="0" smtClean="0"/>
              <a:t>). </a:t>
            </a:r>
            <a:endParaRPr lang="es-DO" sz="3100" dirty="0"/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 descr="AN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52" y="116632"/>
            <a:ext cx="8208912" cy="3026616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b="1" dirty="0" smtClean="0">
                <a:solidFill>
                  <a:srgbClr val="FFFF00"/>
                </a:solidFill>
              </a:rPr>
              <a:t>ANA LA PROFETISA</a:t>
            </a:r>
            <a:endParaRPr lang="es-DO" b="1" dirty="0">
              <a:solidFill>
                <a:srgbClr val="FF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endParaRPr lang="es-DO" dirty="0" smtClean="0"/>
          </a:p>
          <a:p>
            <a:pPr lvl="0"/>
            <a:endParaRPr lang="es-DO" dirty="0"/>
          </a:p>
          <a:p>
            <a:pPr lvl="0"/>
            <a:endParaRPr lang="es-DO" dirty="0" smtClean="0"/>
          </a:p>
          <a:p>
            <a:pPr lvl="0" algn="just"/>
            <a:r>
              <a:rPr lang="es-DO" dirty="0" smtClean="0"/>
              <a:t>Ana </a:t>
            </a:r>
            <a:r>
              <a:rPr lang="es-DO" dirty="0"/>
              <a:t>la profetisa fue otra mujer importante en la vida de Cristo. Ella al ver al Jesús en el templo siendo aun un niño, comenzó a dar gracias a Dios y le hablaba del niño a todos los que esperaban la redención de Israel (Lucas 2:38).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449" y="332656"/>
            <a:ext cx="8661102" cy="6192688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851920" y="476672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3600" dirty="0" smtClean="0">
                <a:solidFill>
                  <a:srgbClr val="FFFF00"/>
                </a:solidFill>
              </a:rPr>
              <a:t>Jesús con María y Marta</a:t>
            </a:r>
            <a:endParaRPr lang="es-DO" sz="36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347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DO" dirty="0" smtClean="0"/>
              <a:t>MARTHA Y MARIA</a:t>
            </a:r>
            <a:endParaRPr lang="es-D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s-DO" dirty="0"/>
              <a:t>María y Martha, hermanas de Lázaro, fueron mujeres muy destacadas en el ministerio de Jesús. Jesús las amaba (Juan 11:5) y en la casa de ellas se hospedaba cuando estaba en Jerusalén, ya que ellas Vivian en Batanea que está cerca (Lucas 11:38). </a:t>
            </a:r>
            <a:endParaRPr lang="es-DO" dirty="0" smtClean="0"/>
          </a:p>
          <a:p>
            <a:pPr lvl="0" algn="just"/>
            <a:r>
              <a:rPr lang="es-DO" dirty="0" smtClean="0"/>
              <a:t>María </a:t>
            </a:r>
            <a:r>
              <a:rPr lang="es-DO" dirty="0"/>
              <a:t>fue la que lo ungió con perfume antes de su muerte (Juan 12:1-8).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DO" sz="3600" dirty="0" smtClean="0">
                <a:solidFill>
                  <a:srgbClr val="FF0000"/>
                </a:solidFill>
              </a:rPr>
              <a:t>MARIA MAGDALENA, SUSANA Y JUANA</a:t>
            </a:r>
            <a:endParaRPr lang="es-DO" sz="3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es-DO" dirty="0"/>
              <a:t>María Magdalena, Juana y Susana, mujeres que había recibido favores de Cristo y las cuales les servía de sus bienes (Lucas 8:2,3). María Magdalena sería recordada como la primera persona en ver a Cristo resucitado y dar las buenas nuevas a sus discípulos (Juan 20:14)</a:t>
            </a:r>
          </a:p>
          <a:p>
            <a:pPr lvl="0" algn="just"/>
            <a:r>
              <a:rPr lang="es-DO" dirty="0"/>
              <a:t>Un grupo de mujeres estuvo con Cristo hasta su último suspiro en la Cruz (Mateo 27:55,56), Vieron donde fue enterrado (Mateo 27:61) y fueron el primer día de la semana, siendo muy de mañana al sepulcro, con especias aromáticas para ungir el cuerpo (Marcos 16:2).</a:t>
            </a:r>
          </a:p>
          <a:p>
            <a:endParaRPr lang="es-DO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4 CuadroTexto"/>
          <p:cNvSpPr txBox="1"/>
          <p:nvPr/>
        </p:nvSpPr>
        <p:spPr>
          <a:xfrm>
            <a:off x="3563888" y="692696"/>
            <a:ext cx="55801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DO" sz="2400" dirty="0" smtClean="0">
                <a:solidFill>
                  <a:srgbClr val="FFC000"/>
                </a:solidFill>
              </a:rPr>
              <a:t>LA VIUDA  QUE OFRENDÓ LAS 2 MONEDAS</a:t>
            </a:r>
            <a:endParaRPr lang="es-DO" sz="24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2132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1165</Words>
  <Application>Microsoft Office PowerPoint</Application>
  <PresentationFormat>Presentación en pantalla (4:3)</PresentationFormat>
  <Paragraphs>69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25</vt:i4>
      </vt:variant>
    </vt:vector>
  </HeadingPairs>
  <TitlesOfParts>
    <vt:vector size="26" baseType="lpstr">
      <vt:lpstr>Tema de Office</vt:lpstr>
      <vt:lpstr>¿QUE DICE LA BIBLIA DE LA   MUJER CRISTIANA?</vt:lpstr>
      <vt:lpstr> LA MUJER EN EL PLAN DE DIOS </vt:lpstr>
      <vt:lpstr>Presentación de PowerPoint</vt:lpstr>
      <vt:lpstr>MARIA LA MADRE DE JESUS</vt:lpstr>
      <vt:lpstr>ANA LA PROFETISA</vt:lpstr>
      <vt:lpstr>Presentación de PowerPoint</vt:lpstr>
      <vt:lpstr>MARTHA Y MARIA</vt:lpstr>
      <vt:lpstr>MARIA MAGDALENA, SUSANA Y JUANA</vt:lpstr>
      <vt:lpstr>Presentación de PowerPoint</vt:lpstr>
      <vt:lpstr>ESTIMADAS POR JESUS</vt:lpstr>
      <vt:lpstr>QUÉ DICE LA BIBLIA DEL CARÁCTER DE LA MUJER CRISTIANA</vt:lpstr>
      <vt:lpstr>Presentación de PowerPoint</vt:lpstr>
      <vt:lpstr>LA CRISTIANA CASADA CON UN INCONVERSO</vt:lpstr>
      <vt:lpstr>PRIMERO CRISTO</vt:lpstr>
      <vt:lpstr>CONTINUACIÓN</vt:lpstr>
      <vt:lpstr>QUE DICE LA BIBLIA A LA MUJER VIUDA</vt:lpstr>
      <vt:lpstr>LA MUJER CRISTIANA Y EL CULTO PUBLICO</vt:lpstr>
      <vt:lpstr>OBSERVACIONES SOBRE 1TIMOTEO 2:11-15</vt:lpstr>
      <vt:lpstr>CONTINUACION</vt:lpstr>
      <vt:lpstr>1 TIMOTEO 2:11-12 VERSION PDT</vt:lpstr>
      <vt:lpstr>1 PEDRO 3:4</vt:lpstr>
      <vt:lpstr>1 CORINTIOS 14:33,34</vt:lpstr>
      <vt:lpstr>CONTINUACION</vt:lpstr>
      <vt:lpstr>OBSERVACION IMPORTANTE</vt:lpstr>
      <vt:lpstr>CONTINUACION</vt:lpstr>
    </vt:vector>
  </TitlesOfParts>
  <Company>RevolucionUnattended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 DICE LA BIBLIA DE LA MUJER CRISTIANA</dc:title>
  <dc:creator>Antonio Saleme Ozuna</dc:creator>
  <cp:lastModifiedBy>Usuario</cp:lastModifiedBy>
  <cp:revision>20</cp:revision>
  <dcterms:created xsi:type="dcterms:W3CDTF">2013-10-02T22:05:55Z</dcterms:created>
  <dcterms:modified xsi:type="dcterms:W3CDTF">2018-01-06T14:52:12Z</dcterms:modified>
</cp:coreProperties>
</file>