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4" r:id="rId4"/>
    <p:sldId id="261" r:id="rId5"/>
    <p:sldId id="260" r:id="rId6"/>
    <p:sldId id="262" r:id="rId7"/>
    <p:sldId id="266" r:id="rId8"/>
    <p:sldId id="258" r:id="rId9"/>
    <p:sldId id="267" r:id="rId10"/>
    <p:sldId id="269" r:id="rId11"/>
    <p:sldId id="270" r:id="rId12"/>
    <p:sldId id="271" r:id="rId13"/>
    <p:sldId id="268" r:id="rId14"/>
    <p:sldId id="274" r:id="rId15"/>
    <p:sldId id="273" r:id="rId16"/>
    <p:sldId id="272" r:id="rId17"/>
    <p:sldId id="276" r:id="rId18"/>
    <p:sldId id="275" r:id="rId19"/>
    <p:sldId id="279" r:id="rId20"/>
    <p:sldId id="281" r:id="rId21"/>
    <p:sldId id="280" r:id="rId22"/>
    <p:sldId id="278" r:id="rId23"/>
    <p:sldId id="285" r:id="rId24"/>
    <p:sldId id="286" r:id="rId25"/>
    <p:sldId id="282" r:id="rId26"/>
    <p:sldId id="277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5B5B-4030-9042-9F6A-AF568201AFB1}" type="datetimeFigureOut">
              <a:rPr lang="en-US" smtClean="0"/>
              <a:t>8/21/16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46E-848B-E642-A75C-E9E3D19DE48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30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5B5B-4030-9042-9F6A-AF568201AFB1}" type="datetimeFigureOut">
              <a:rPr lang="en-US" smtClean="0"/>
              <a:t>8/21/16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46E-848B-E642-A75C-E9E3D19DE48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9354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5B5B-4030-9042-9F6A-AF568201AFB1}" type="datetimeFigureOut">
              <a:rPr lang="en-US" smtClean="0"/>
              <a:t>8/21/16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46E-848B-E642-A75C-E9E3D19DE48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870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5B5B-4030-9042-9F6A-AF568201AFB1}" type="datetimeFigureOut">
              <a:rPr lang="en-US" smtClean="0"/>
              <a:t>8/21/16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46E-848B-E642-A75C-E9E3D19DE48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2764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5B5B-4030-9042-9F6A-AF568201AFB1}" type="datetimeFigureOut">
              <a:rPr lang="en-US" smtClean="0"/>
              <a:t>8/21/16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46E-848B-E642-A75C-E9E3D19DE48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337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5B5B-4030-9042-9F6A-AF568201AFB1}" type="datetimeFigureOut">
              <a:rPr lang="en-US" smtClean="0"/>
              <a:t>8/21/16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46E-848B-E642-A75C-E9E3D19DE48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6672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5B5B-4030-9042-9F6A-AF568201AFB1}" type="datetimeFigureOut">
              <a:rPr lang="en-US" smtClean="0"/>
              <a:t>8/21/16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46E-848B-E642-A75C-E9E3D19DE48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3652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5B5B-4030-9042-9F6A-AF568201AFB1}" type="datetimeFigureOut">
              <a:rPr lang="en-US" smtClean="0"/>
              <a:t>8/21/16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46E-848B-E642-A75C-E9E3D19DE48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6463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5B5B-4030-9042-9F6A-AF568201AFB1}" type="datetimeFigureOut">
              <a:rPr lang="en-US" smtClean="0"/>
              <a:t>8/21/16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46E-848B-E642-A75C-E9E3D19DE48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4830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5B5B-4030-9042-9F6A-AF568201AFB1}" type="datetimeFigureOut">
              <a:rPr lang="en-US" smtClean="0"/>
              <a:t>8/21/16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46E-848B-E642-A75C-E9E3D19DE48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447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5B5B-4030-9042-9F6A-AF568201AFB1}" type="datetimeFigureOut">
              <a:rPr lang="en-US" smtClean="0"/>
              <a:t>8/21/16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46E-848B-E642-A75C-E9E3D19DE48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6541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95B5B-4030-9042-9F6A-AF568201AFB1}" type="datetimeFigureOut">
              <a:rPr lang="en-US" smtClean="0"/>
              <a:t>8/21/16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2146E-848B-E642-A75C-E9E3D19DE48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7862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4800" b="1" dirty="0" smtClean="0">
                <a:solidFill>
                  <a:srgbClr val="008000"/>
                </a:solidFill>
              </a:rPr>
              <a:t>Cuidado con los espinos</a:t>
            </a:r>
            <a:endParaRPr lang="es-ES_tradnl" sz="4800" b="1" dirty="0">
              <a:solidFill>
                <a:srgbClr val="0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32306"/>
          </a:xfrm>
        </p:spPr>
        <p:txBody>
          <a:bodyPr/>
          <a:lstStyle/>
          <a:p>
            <a:r>
              <a:rPr lang="es-ES_tradnl" dirty="0" smtClean="0">
                <a:solidFill>
                  <a:schemeClr val="tx1"/>
                </a:solidFill>
              </a:rPr>
              <a:t>Marcos 4:18-19</a:t>
            </a:r>
            <a:endParaRPr lang="es-ES_tradnl" dirty="0">
              <a:solidFill>
                <a:schemeClr val="tx1"/>
              </a:solidFill>
            </a:endParaRPr>
          </a:p>
        </p:txBody>
      </p:sp>
      <p:pic>
        <p:nvPicPr>
          <p:cNvPr id="5" name="Picture 4" descr="espin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638" y="297735"/>
            <a:ext cx="2724561" cy="1813072"/>
          </a:xfrm>
          <a:prstGeom prst="rect">
            <a:avLst/>
          </a:prstGeom>
        </p:spPr>
      </p:pic>
      <p:pic>
        <p:nvPicPr>
          <p:cNvPr id="7" name="Picture 6" descr="espin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47" y="4472084"/>
            <a:ext cx="2724561" cy="181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87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4905"/>
          </a:xfrm>
        </p:spPr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3788"/>
            <a:ext cx="8229600" cy="48464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_tradnl" b="1" dirty="0" smtClean="0">
                <a:solidFill>
                  <a:srgbClr val="800000"/>
                </a:solidFill>
              </a:rPr>
              <a:t>No agrada a Dios</a:t>
            </a:r>
          </a:p>
          <a:p>
            <a:pPr algn="just"/>
            <a:endParaRPr lang="es-ES_tradnl" dirty="0"/>
          </a:p>
          <a:p>
            <a:pPr algn="just"/>
            <a:r>
              <a:rPr lang="es-ES_tradnl" b="1" dirty="0" smtClean="0"/>
              <a:t>Mateo 6:25</a:t>
            </a:r>
            <a:r>
              <a:rPr lang="es-ES_tradnl" b="1" dirty="0"/>
              <a:t> </a:t>
            </a:r>
            <a:r>
              <a:rPr lang="es-ES_tradnl" dirty="0"/>
              <a:t>Por tanto os digo: </a:t>
            </a:r>
            <a:r>
              <a:rPr lang="es-ES_tradnl" b="1" u="sng" dirty="0">
                <a:solidFill>
                  <a:srgbClr val="800000"/>
                </a:solidFill>
              </a:rPr>
              <a:t>No os afanéis </a:t>
            </a:r>
            <a:r>
              <a:rPr lang="es-ES_tradnl" dirty="0"/>
              <a:t>por vuestra vida, qué habéis de comer o qué habéis de beber; ni por vuestro cuerpo, qué habéis de vestir. ¿No es la vida más que el alimento, y el cuerpo más que el vestido</a:t>
            </a:r>
            <a:r>
              <a:rPr lang="es-ES_tradnl" dirty="0" smtClean="0"/>
              <a:t>?</a:t>
            </a:r>
          </a:p>
          <a:p>
            <a:pPr algn="just"/>
            <a:endParaRPr lang="es-ES_tradnl" dirty="0" smtClean="0"/>
          </a:p>
          <a:p>
            <a:pPr algn="just"/>
            <a:r>
              <a:rPr lang="es-ES_tradnl" b="1" dirty="0"/>
              <a:t>34 </a:t>
            </a:r>
            <a:r>
              <a:rPr lang="es-ES_tradnl" dirty="0"/>
              <a:t>Así que, </a:t>
            </a:r>
            <a:r>
              <a:rPr lang="es-ES_tradnl" b="1" u="sng" dirty="0">
                <a:solidFill>
                  <a:srgbClr val="800000"/>
                </a:solidFill>
              </a:rPr>
              <a:t>no os afanéis </a:t>
            </a:r>
            <a:r>
              <a:rPr lang="es-ES_tradnl" dirty="0"/>
              <a:t>por el día de mañana, porque el día de mañana traerá su afán. Basta a cada día su propio mal.</a:t>
            </a:r>
          </a:p>
        </p:txBody>
      </p:sp>
      <p:pic>
        <p:nvPicPr>
          <p:cNvPr id="4" name="Picture 3" descr="espin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143" y="1224053"/>
            <a:ext cx="1793657" cy="11935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98334" y="1102239"/>
            <a:ext cx="45793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0000FF"/>
                </a:solidFill>
              </a:rPr>
              <a:t>1- El afán de este siglo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94619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83" y="1819189"/>
            <a:ext cx="8540817" cy="4846464"/>
          </a:xfrm>
        </p:spPr>
        <p:txBody>
          <a:bodyPr>
            <a:normAutofit/>
          </a:bodyPr>
          <a:lstStyle/>
          <a:p>
            <a:pPr algn="just"/>
            <a:r>
              <a:rPr lang="es-ES_tradnl" b="1" dirty="0" smtClean="0">
                <a:solidFill>
                  <a:srgbClr val="800000"/>
                </a:solidFill>
              </a:rPr>
              <a:t>No agrada a Dios</a:t>
            </a:r>
          </a:p>
          <a:p>
            <a:pPr algn="just"/>
            <a:endParaRPr lang="es-ES_tradnl" dirty="0"/>
          </a:p>
          <a:p>
            <a:r>
              <a:rPr lang="es-ES_tradnl" b="1" dirty="0" smtClean="0"/>
              <a:t>Filipenses 4:6</a:t>
            </a:r>
            <a:r>
              <a:rPr lang="es-ES_tradnl" b="1" dirty="0"/>
              <a:t> </a:t>
            </a:r>
            <a:r>
              <a:rPr lang="es-ES_tradnl" b="1" u="sng" dirty="0">
                <a:solidFill>
                  <a:srgbClr val="800000"/>
                </a:solidFill>
              </a:rPr>
              <a:t>Por nada estéis afanosos</a:t>
            </a:r>
            <a:r>
              <a:rPr lang="es-ES_tradnl" dirty="0"/>
              <a:t>, sino sean conocidas vuestras peticiones delante de Dios en toda oración y ruego, con acción de gracias.</a:t>
            </a:r>
          </a:p>
          <a:p>
            <a:r>
              <a:rPr lang="es-ES_tradnl" b="1" dirty="0"/>
              <a:t>7 </a:t>
            </a:r>
            <a:r>
              <a:rPr lang="es-ES_tradnl" b="1" u="sng" dirty="0">
                <a:solidFill>
                  <a:srgbClr val="0000FF"/>
                </a:solidFill>
              </a:rPr>
              <a:t>Y la paz de Dios</a:t>
            </a:r>
            <a:r>
              <a:rPr lang="es-ES_tradnl" dirty="0"/>
              <a:t>, que sobrepasa todo entendimiento, guardará vuestros corazones y vuestros pensamientos en Cristo Jesús.</a:t>
            </a:r>
          </a:p>
        </p:txBody>
      </p:sp>
      <p:pic>
        <p:nvPicPr>
          <p:cNvPr id="4" name="Picture 3" descr="espin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015" y="1107259"/>
            <a:ext cx="2304598" cy="15336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98334" y="1248232"/>
            <a:ext cx="45793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0000FF"/>
                </a:solidFill>
              </a:rPr>
              <a:t>1- El afán de este siglo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17573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422" y="1781108"/>
            <a:ext cx="8419378" cy="4365178"/>
          </a:xfrm>
        </p:spPr>
        <p:txBody>
          <a:bodyPr>
            <a:normAutofit/>
          </a:bodyPr>
          <a:lstStyle/>
          <a:p>
            <a:pPr algn="just"/>
            <a:r>
              <a:rPr lang="es-ES_tradnl" b="1" dirty="0" smtClean="0">
                <a:solidFill>
                  <a:srgbClr val="800000"/>
                </a:solidFill>
              </a:rPr>
              <a:t>Para meditar</a:t>
            </a:r>
          </a:p>
          <a:p>
            <a:pPr marL="0" indent="0" algn="just">
              <a:buNone/>
            </a:pPr>
            <a:endParaRPr lang="es-ES_tradnl" b="1" dirty="0" smtClean="0">
              <a:solidFill>
                <a:srgbClr val="800000"/>
              </a:solidFill>
            </a:endParaRPr>
          </a:p>
          <a:p>
            <a:pPr algn="just"/>
            <a:r>
              <a:rPr lang="es-ES_tradnl" b="1" dirty="0" smtClean="0"/>
              <a:t>Lucas 21: 34</a:t>
            </a:r>
            <a:r>
              <a:rPr lang="es-ES_tradnl" b="1" dirty="0"/>
              <a:t> </a:t>
            </a:r>
            <a:r>
              <a:rPr lang="es-ES_tradnl" dirty="0"/>
              <a:t>Mirad también por vosotros mismos, que vuestros corazones no se carguen de glotonería y embriaguez </a:t>
            </a:r>
            <a:r>
              <a:rPr lang="es-ES_tradnl" b="1" u="sng" dirty="0">
                <a:solidFill>
                  <a:srgbClr val="800000"/>
                </a:solidFill>
              </a:rPr>
              <a:t>y de los afanes de esta vida,</a:t>
            </a:r>
            <a:r>
              <a:rPr lang="es-ES_tradnl" dirty="0"/>
              <a:t> y venga </a:t>
            </a:r>
            <a:r>
              <a:rPr lang="es-ES_tradnl" b="1" u="sng" dirty="0">
                <a:solidFill>
                  <a:srgbClr val="0000FF"/>
                </a:solidFill>
              </a:rPr>
              <a:t>de repente </a:t>
            </a:r>
            <a:r>
              <a:rPr lang="es-ES_tradnl" dirty="0"/>
              <a:t>sobre vosotros aquel día.</a:t>
            </a:r>
          </a:p>
        </p:txBody>
      </p:sp>
    </p:spTree>
    <p:extLst>
      <p:ext uri="{BB962C8B-B14F-4D97-AF65-F5344CB8AC3E}">
        <p14:creationId xmlns:p14="http://schemas.microsoft.com/office/powerpoint/2010/main" val="3887361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317"/>
            <a:ext cx="8229600" cy="529781"/>
          </a:xfrm>
        </p:spPr>
        <p:txBody>
          <a:bodyPr>
            <a:normAutofit fontScale="92500" lnSpcReduction="10000"/>
          </a:bodyPr>
          <a:lstStyle/>
          <a:p>
            <a:r>
              <a:rPr lang="es-ES_tradnl" b="1" dirty="0" smtClean="0">
                <a:solidFill>
                  <a:srgbClr val="0000FF"/>
                </a:solidFill>
              </a:rPr>
              <a:t>2- Engaño de las riquezas</a:t>
            </a:r>
          </a:p>
          <a:p>
            <a:pPr algn="just"/>
            <a:endParaRPr lang="es-ES_tradnl" dirty="0"/>
          </a:p>
        </p:txBody>
      </p:sp>
      <p:pic>
        <p:nvPicPr>
          <p:cNvPr id="5" name="Picture 4" descr="riquez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563" y="2000098"/>
            <a:ext cx="3435402" cy="4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38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317"/>
            <a:ext cx="8229600" cy="529781"/>
          </a:xfrm>
        </p:spPr>
        <p:txBody>
          <a:bodyPr>
            <a:normAutofit fontScale="92500" lnSpcReduction="10000"/>
          </a:bodyPr>
          <a:lstStyle/>
          <a:p>
            <a:r>
              <a:rPr lang="es-ES_tradnl" b="1" dirty="0" smtClean="0">
                <a:solidFill>
                  <a:srgbClr val="0000FF"/>
                </a:solidFill>
              </a:rPr>
              <a:t>2- Engaño de las riquezas</a:t>
            </a:r>
          </a:p>
          <a:p>
            <a:pPr algn="just"/>
            <a:endParaRPr lang="es-ES_tradnl" dirty="0"/>
          </a:p>
        </p:txBody>
      </p:sp>
      <p:pic>
        <p:nvPicPr>
          <p:cNvPr id="4" name="Picture 3" descr="riquezas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848" y="2307450"/>
            <a:ext cx="4994345" cy="4550550"/>
          </a:xfrm>
          <a:prstGeom prst="rect">
            <a:avLst/>
          </a:prstGeom>
        </p:spPr>
      </p:pic>
      <p:pic>
        <p:nvPicPr>
          <p:cNvPr id="7" name="Picture 6" descr="espina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502" y="1417638"/>
            <a:ext cx="2384962" cy="158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995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317"/>
            <a:ext cx="8229600" cy="4846464"/>
          </a:xfrm>
        </p:spPr>
        <p:txBody>
          <a:bodyPr>
            <a:normAutofit/>
          </a:bodyPr>
          <a:lstStyle/>
          <a:p>
            <a:r>
              <a:rPr lang="es-ES_tradnl" b="1" dirty="0" smtClean="0">
                <a:solidFill>
                  <a:srgbClr val="0000FF"/>
                </a:solidFill>
              </a:rPr>
              <a:t>2- Engaño de las riquezas</a:t>
            </a:r>
          </a:p>
          <a:p>
            <a:endParaRPr lang="es-ES_tradnl" b="1" dirty="0">
              <a:solidFill>
                <a:srgbClr val="0000FF"/>
              </a:solidFill>
            </a:endParaRPr>
          </a:p>
          <a:p>
            <a:r>
              <a:rPr lang="es-ES_tradnl" b="1" dirty="0" smtClean="0"/>
              <a:t>Proverbios 23:4 </a:t>
            </a:r>
            <a:r>
              <a:rPr lang="es-ES_tradnl" b="1" u="sng" dirty="0" smtClean="0">
                <a:solidFill>
                  <a:srgbClr val="800000"/>
                </a:solidFill>
              </a:rPr>
              <a:t>No </a:t>
            </a:r>
            <a:r>
              <a:rPr lang="es-ES_tradnl" b="1" u="sng" dirty="0">
                <a:solidFill>
                  <a:srgbClr val="800000"/>
                </a:solidFill>
              </a:rPr>
              <a:t>te afanes por hacerte rico</a:t>
            </a:r>
            <a:r>
              <a:rPr lang="es-ES_tradnl" b="1" u="sng" dirty="0" smtClean="0">
                <a:solidFill>
                  <a:srgbClr val="800000"/>
                </a:solidFill>
              </a:rPr>
              <a:t>;</a:t>
            </a:r>
            <a:r>
              <a:rPr lang="es-ES_tradnl" dirty="0" smtClean="0"/>
              <a:t> Sé </a:t>
            </a:r>
            <a:r>
              <a:rPr lang="es-ES_tradnl" dirty="0"/>
              <a:t>prudente, y desiste</a:t>
            </a:r>
            <a:r>
              <a:rPr lang="es-ES_tradnl" dirty="0" smtClean="0"/>
              <a:t>.</a:t>
            </a:r>
          </a:p>
          <a:p>
            <a:pPr marL="0" indent="0">
              <a:buNone/>
            </a:pPr>
            <a:endParaRPr lang="es-ES_tradnl" dirty="0"/>
          </a:p>
          <a:p>
            <a:r>
              <a:rPr lang="es-ES_tradnl" b="1" dirty="0"/>
              <a:t>5 </a:t>
            </a:r>
            <a:r>
              <a:rPr lang="es-ES_tradnl" b="1" dirty="0" smtClean="0">
                <a:solidFill>
                  <a:srgbClr val="800000"/>
                </a:solidFill>
              </a:rPr>
              <a:t>¿</a:t>
            </a:r>
            <a:r>
              <a:rPr lang="es-ES_tradnl" b="1" dirty="0">
                <a:solidFill>
                  <a:srgbClr val="800000"/>
                </a:solidFill>
              </a:rPr>
              <a:t>Has de poner tus ojos en las riquezas</a:t>
            </a:r>
            <a:r>
              <a:rPr lang="es-ES_tradnl" b="1" dirty="0" smtClean="0">
                <a:solidFill>
                  <a:srgbClr val="800000"/>
                </a:solidFill>
              </a:rPr>
              <a:t>, siendo </a:t>
            </a:r>
            <a:r>
              <a:rPr lang="es-ES_tradnl" b="1" dirty="0">
                <a:solidFill>
                  <a:srgbClr val="800000"/>
                </a:solidFill>
              </a:rPr>
              <a:t>ningunas</a:t>
            </a:r>
            <a:r>
              <a:rPr lang="es-ES_tradnl" b="1" dirty="0" smtClean="0">
                <a:solidFill>
                  <a:srgbClr val="800000"/>
                </a:solidFill>
              </a:rPr>
              <a:t>? </a:t>
            </a:r>
            <a:r>
              <a:rPr lang="es-ES_tradnl" dirty="0" smtClean="0"/>
              <a:t>Porque </a:t>
            </a:r>
            <a:r>
              <a:rPr lang="es-ES_tradnl" dirty="0"/>
              <a:t>se harán </a:t>
            </a:r>
            <a:r>
              <a:rPr lang="es-ES_tradnl" dirty="0" smtClean="0"/>
              <a:t>alas Como </a:t>
            </a:r>
            <a:r>
              <a:rPr lang="es-ES_tradnl" dirty="0"/>
              <a:t>alas de águila, y volarán al cielo.</a:t>
            </a:r>
            <a:endParaRPr lang="es-ES_tradnl" b="1" dirty="0" smtClean="0">
              <a:solidFill>
                <a:srgbClr val="0000FF"/>
              </a:solidFill>
            </a:endParaRPr>
          </a:p>
          <a:p>
            <a:pPr algn="just"/>
            <a:endParaRPr lang="es-ES_tradnl" dirty="0"/>
          </a:p>
        </p:txBody>
      </p:sp>
      <p:pic>
        <p:nvPicPr>
          <p:cNvPr id="4" name="Picture 3" descr="espin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899" y="1121859"/>
            <a:ext cx="2574739" cy="171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42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7612"/>
            <a:ext cx="8229600" cy="4846464"/>
          </a:xfrm>
        </p:spPr>
        <p:txBody>
          <a:bodyPr/>
          <a:lstStyle/>
          <a:p>
            <a:pPr algn="just"/>
            <a:r>
              <a:rPr lang="es-ES_tradnl" b="1" dirty="0" smtClean="0">
                <a:solidFill>
                  <a:srgbClr val="0000FF"/>
                </a:solidFill>
              </a:rPr>
              <a:t>2- Engaño de las riquezas</a:t>
            </a:r>
          </a:p>
          <a:p>
            <a:pPr algn="just"/>
            <a:r>
              <a:rPr lang="es-ES_tradnl" b="1" dirty="0" smtClean="0"/>
              <a:t>1 Timoteo 6:10</a:t>
            </a:r>
            <a:r>
              <a:rPr lang="es-ES_tradnl" b="1" dirty="0"/>
              <a:t> </a:t>
            </a:r>
            <a:r>
              <a:rPr lang="es-ES_tradnl" dirty="0"/>
              <a:t>porque raíz de todos los males es </a:t>
            </a:r>
            <a:r>
              <a:rPr lang="es-ES_tradnl" b="1" u="sng" dirty="0">
                <a:solidFill>
                  <a:srgbClr val="800000"/>
                </a:solidFill>
              </a:rPr>
              <a:t>el amor al dinero, </a:t>
            </a:r>
            <a:r>
              <a:rPr lang="es-ES_tradnl" dirty="0"/>
              <a:t>el cual codiciando algunos, </a:t>
            </a:r>
            <a:r>
              <a:rPr lang="es-ES_tradnl" b="1" u="sng" dirty="0">
                <a:solidFill>
                  <a:srgbClr val="800000"/>
                </a:solidFill>
              </a:rPr>
              <a:t>se extraviaron de la fe</a:t>
            </a:r>
            <a:r>
              <a:rPr lang="es-ES_tradnl" dirty="0"/>
              <a:t>, y fueron traspasados de muchos dolores.</a:t>
            </a:r>
          </a:p>
        </p:txBody>
      </p:sp>
      <p:pic>
        <p:nvPicPr>
          <p:cNvPr id="6" name="Picture 5" descr="amor al diner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37" y="4240312"/>
            <a:ext cx="2396303" cy="2206352"/>
          </a:xfrm>
          <a:prstGeom prst="rect">
            <a:avLst/>
          </a:prstGeom>
        </p:spPr>
      </p:pic>
      <p:pic>
        <p:nvPicPr>
          <p:cNvPr id="7" name="Picture 6" descr="trampa diner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879" y="4432090"/>
            <a:ext cx="30480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840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pic>
        <p:nvPicPr>
          <p:cNvPr id="4" name="Picture 3" descr="Imagenes-Cristianas-el-Amor-al-Diner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2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501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6464"/>
          </a:xfrm>
        </p:spPr>
        <p:txBody>
          <a:bodyPr/>
          <a:lstStyle/>
          <a:p>
            <a:r>
              <a:rPr lang="es-ES_tradnl" b="1" dirty="0" smtClean="0">
                <a:solidFill>
                  <a:srgbClr val="0000FF"/>
                </a:solidFill>
              </a:rPr>
              <a:t>3- Las codicias de otras cosas</a:t>
            </a:r>
          </a:p>
          <a:p>
            <a:pPr algn="just"/>
            <a:endParaRPr lang="es-ES_tradnl" dirty="0"/>
          </a:p>
          <a:p>
            <a:r>
              <a:rPr lang="es-ES_tradnl" sz="3600" dirty="0" smtClean="0"/>
              <a:t>Definición:</a:t>
            </a:r>
          </a:p>
          <a:p>
            <a:r>
              <a:rPr lang="es-ES_tradnl" sz="3600" dirty="0" smtClean="0"/>
              <a:t>La </a:t>
            </a:r>
            <a:r>
              <a:rPr lang="es-ES_tradnl" sz="3600" dirty="0"/>
              <a:t>codicia es el deseo o apetito ansioso y excesivo de </a:t>
            </a:r>
            <a:r>
              <a:rPr lang="es-ES_tradnl" sz="3600" b="1" u="sng" dirty="0">
                <a:solidFill>
                  <a:srgbClr val="800000"/>
                </a:solidFill>
              </a:rPr>
              <a:t>poseer</a:t>
            </a:r>
            <a:r>
              <a:rPr lang="es-ES_tradnl" sz="3600" dirty="0"/>
              <a:t> bienes y riquezas materiales.</a:t>
            </a:r>
          </a:p>
          <a:p>
            <a:endParaRPr lang="es-ES_tradnl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4" name="Picture 3" descr="espin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621" y="1417638"/>
            <a:ext cx="2059179" cy="137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177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79479"/>
          </a:xfrm>
        </p:spPr>
        <p:txBody>
          <a:bodyPr/>
          <a:lstStyle/>
          <a:p>
            <a:r>
              <a:rPr lang="es-ES_tradnl" b="1" dirty="0" smtClean="0">
                <a:solidFill>
                  <a:srgbClr val="0000FF"/>
                </a:solidFill>
              </a:rPr>
              <a:t>3- Las codicias de otras cosas</a:t>
            </a:r>
          </a:p>
          <a:p>
            <a:pPr algn="just"/>
            <a:endParaRPr lang="es-ES_tradnl" dirty="0"/>
          </a:p>
          <a:p>
            <a:endParaRPr lang="es-ES_tradnl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4" name="Picture 3" descr="te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244" y="2685877"/>
            <a:ext cx="5634905" cy="381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08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656" y="1417637"/>
            <a:ext cx="8374144" cy="4836589"/>
          </a:xfrm>
        </p:spPr>
        <p:txBody>
          <a:bodyPr>
            <a:normAutofit/>
          </a:bodyPr>
          <a:lstStyle/>
          <a:p>
            <a:endParaRPr lang="es-ES_tradnl" sz="3600" b="1" dirty="0" smtClean="0"/>
          </a:p>
          <a:p>
            <a:pPr algn="just"/>
            <a:r>
              <a:rPr lang="es-ES_tradnl" sz="3600" b="1" dirty="0" smtClean="0"/>
              <a:t>Marcos 4:18</a:t>
            </a:r>
            <a:r>
              <a:rPr lang="es-ES_tradnl" sz="3600" b="1" dirty="0"/>
              <a:t> </a:t>
            </a:r>
            <a:r>
              <a:rPr lang="es-ES_tradnl" sz="3600" dirty="0"/>
              <a:t>Estos son los que fueron sembrados entre espinos: los que oyen la palabra,</a:t>
            </a:r>
          </a:p>
          <a:p>
            <a:pPr algn="just"/>
            <a:r>
              <a:rPr lang="es-ES_tradnl" sz="3600" b="1" dirty="0"/>
              <a:t>19 </a:t>
            </a:r>
            <a:r>
              <a:rPr lang="es-ES_tradnl" sz="3600" dirty="0"/>
              <a:t>pero los afanes de este siglo, y el engaño de las riquezas, y las codicias de otras cosas, entran y ahogan la palabra, y se hace infructuosa.</a:t>
            </a:r>
          </a:p>
        </p:txBody>
      </p:sp>
    </p:spTree>
    <p:extLst>
      <p:ext uri="{BB962C8B-B14F-4D97-AF65-F5344CB8AC3E}">
        <p14:creationId xmlns:p14="http://schemas.microsoft.com/office/powerpoint/2010/main" val="1971029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94078"/>
          </a:xfrm>
        </p:spPr>
        <p:txBody>
          <a:bodyPr/>
          <a:lstStyle/>
          <a:p>
            <a:r>
              <a:rPr lang="es-ES_tradnl" b="1" dirty="0" smtClean="0">
                <a:solidFill>
                  <a:srgbClr val="0000FF"/>
                </a:solidFill>
              </a:rPr>
              <a:t>3- Las codicias de otras cosas</a:t>
            </a:r>
          </a:p>
          <a:p>
            <a:pPr algn="just"/>
            <a:endParaRPr lang="es-ES_tradnl" dirty="0"/>
          </a:p>
          <a:p>
            <a:endParaRPr lang="es-ES_tradnl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4" name="Picture 3" descr="ed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997" y="2394278"/>
            <a:ext cx="6652854" cy="367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893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413" y="1484916"/>
            <a:ext cx="8229600" cy="4846464"/>
          </a:xfrm>
        </p:spPr>
        <p:txBody>
          <a:bodyPr/>
          <a:lstStyle/>
          <a:p>
            <a:r>
              <a:rPr lang="es-ES_tradnl" b="1" dirty="0" smtClean="0">
                <a:solidFill>
                  <a:srgbClr val="0000FF"/>
                </a:solidFill>
              </a:rPr>
              <a:t>3- Las codicias de otras cosas</a:t>
            </a:r>
          </a:p>
          <a:p>
            <a:pPr algn="just"/>
            <a:endParaRPr lang="es-ES_tradnl" dirty="0"/>
          </a:p>
          <a:p>
            <a:pPr algn="just"/>
            <a:r>
              <a:rPr lang="es-ES_tradnl" sz="3600" b="1" dirty="0" smtClean="0"/>
              <a:t>Génesis 3:6 </a:t>
            </a:r>
            <a:r>
              <a:rPr lang="es-ES_tradnl" sz="3600" dirty="0" smtClean="0"/>
              <a:t>Y </a:t>
            </a:r>
            <a:r>
              <a:rPr lang="es-ES_tradnl" sz="3600" dirty="0"/>
              <a:t>vio la mujer que el árbol era bueno para comer, y que era agradable a los ojos, y árbol </a:t>
            </a:r>
            <a:r>
              <a:rPr lang="es-ES_tradnl" sz="3600" b="1" u="sng" dirty="0">
                <a:solidFill>
                  <a:srgbClr val="800000"/>
                </a:solidFill>
              </a:rPr>
              <a:t>codiciable</a:t>
            </a:r>
            <a:r>
              <a:rPr lang="es-ES_tradnl" sz="3600" dirty="0"/>
              <a:t> para alcanzar la sabiduría; y tomó de su fruto, y comió; y dio también a su marido, el cual comió así como ella.</a:t>
            </a:r>
            <a:endParaRPr lang="es-ES_tradnl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4" name="Picture 3" descr="espin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834" y="1245841"/>
            <a:ext cx="2059179" cy="137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819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6464"/>
          </a:xfrm>
        </p:spPr>
        <p:txBody>
          <a:bodyPr>
            <a:normAutofit lnSpcReduction="10000"/>
          </a:bodyPr>
          <a:lstStyle/>
          <a:p>
            <a:r>
              <a:rPr lang="es-ES_tradnl" b="1">
                <a:solidFill>
                  <a:srgbClr val="0000FF"/>
                </a:solidFill>
              </a:rPr>
              <a:t>3- Las codicias de otras cosas</a:t>
            </a:r>
          </a:p>
          <a:p>
            <a:pPr marL="0" indent="0">
              <a:buNone/>
            </a:pPr>
            <a:endParaRPr lang="es-ES_tradnl" b="1" smtClean="0"/>
          </a:p>
          <a:p>
            <a:r>
              <a:rPr lang="es-ES_tradnl" b="1" dirty="0" smtClean="0"/>
              <a:t>1 </a:t>
            </a:r>
            <a:r>
              <a:rPr lang="es-ES_tradnl" b="1" dirty="0" smtClean="0"/>
              <a:t>Corintios 10:5</a:t>
            </a:r>
            <a:r>
              <a:rPr lang="es-ES_tradnl" b="1" dirty="0"/>
              <a:t> </a:t>
            </a:r>
            <a:r>
              <a:rPr lang="es-ES_tradnl" dirty="0"/>
              <a:t>Pero de los más de ellos no se agradó Dios; por lo cual quedaron postrados en el desierto.</a:t>
            </a:r>
          </a:p>
          <a:p>
            <a:endParaRPr lang="es-ES_tradnl" b="1" dirty="0" smtClean="0"/>
          </a:p>
          <a:p>
            <a:r>
              <a:rPr lang="es-ES_tradnl" b="1" dirty="0" smtClean="0"/>
              <a:t>6</a:t>
            </a:r>
            <a:r>
              <a:rPr lang="es-ES_tradnl" b="1" dirty="0"/>
              <a:t> </a:t>
            </a:r>
            <a:r>
              <a:rPr lang="es-ES_tradnl" dirty="0"/>
              <a:t>Mas estas cosas sucedieron como ejemplos para nosotros, </a:t>
            </a:r>
            <a:r>
              <a:rPr lang="es-ES_tradnl" b="1" u="sng" dirty="0">
                <a:solidFill>
                  <a:srgbClr val="800000"/>
                </a:solidFill>
              </a:rPr>
              <a:t>para que no codiciemos cosas malas,</a:t>
            </a:r>
            <a:r>
              <a:rPr lang="es-ES_tradnl" dirty="0"/>
              <a:t> como ellos codiciaron</a:t>
            </a:r>
            <a:r>
              <a:rPr lang="es-ES_tradnl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72209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6464"/>
          </a:xfrm>
        </p:spPr>
        <p:txBody>
          <a:bodyPr>
            <a:normAutofit fontScale="92500" lnSpcReduction="20000"/>
          </a:bodyPr>
          <a:lstStyle/>
          <a:p>
            <a:r>
              <a:rPr lang="es-ES_tradnl" b="1" dirty="0" smtClean="0">
                <a:solidFill>
                  <a:srgbClr val="0000FF"/>
                </a:solidFill>
              </a:rPr>
              <a:t>4-Los </a:t>
            </a:r>
            <a:r>
              <a:rPr lang="es-ES_tradnl" b="1" dirty="0">
                <a:solidFill>
                  <a:srgbClr val="0000FF"/>
                </a:solidFill>
              </a:rPr>
              <a:t>placeres de la </a:t>
            </a:r>
            <a:r>
              <a:rPr lang="es-ES_tradnl" b="1" dirty="0" smtClean="0">
                <a:solidFill>
                  <a:srgbClr val="0000FF"/>
                </a:solidFill>
              </a:rPr>
              <a:t>vida:</a:t>
            </a:r>
          </a:p>
          <a:p>
            <a:pPr algn="just"/>
            <a:r>
              <a:rPr lang="es-ES_tradnl" b="1" dirty="0"/>
              <a:t>15 </a:t>
            </a:r>
            <a:r>
              <a:rPr lang="es-ES_tradnl" dirty="0"/>
              <a:t>No améis al mundo, ni las cosas que están en el mundo. Si alguno ama al mundo, el amor del Padre no está en él.</a:t>
            </a:r>
          </a:p>
          <a:p>
            <a:pPr algn="just"/>
            <a:r>
              <a:rPr lang="es-ES_tradnl" b="1" dirty="0"/>
              <a:t>16 </a:t>
            </a:r>
            <a:r>
              <a:rPr lang="es-ES_tradnl" dirty="0"/>
              <a:t>Porque todo lo que hay en el mundo, los deseos de la carne, </a:t>
            </a:r>
            <a:r>
              <a:rPr lang="es-ES_tradnl" b="1" u="sng" dirty="0"/>
              <a:t>los deseos de los ojos, </a:t>
            </a:r>
            <a:r>
              <a:rPr lang="es-ES_tradnl" dirty="0"/>
              <a:t>y la vanagloria de la vida, no proviene del Padre, sino del mundo.</a:t>
            </a:r>
          </a:p>
          <a:p>
            <a:pPr algn="just"/>
            <a:r>
              <a:rPr lang="es-ES_tradnl" b="1" dirty="0"/>
              <a:t>17 </a:t>
            </a:r>
            <a:r>
              <a:rPr lang="es-ES_tradnl" dirty="0"/>
              <a:t>Y el mundo pasa, y sus deseos; pero el que hace la voluntad de Dios permanece para siempre.</a:t>
            </a:r>
            <a:endParaRPr lang="es-ES_tradnl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192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6464"/>
          </a:xfrm>
        </p:spPr>
        <p:txBody>
          <a:bodyPr>
            <a:normAutofit/>
          </a:bodyPr>
          <a:lstStyle/>
          <a:p>
            <a:r>
              <a:rPr lang="es-ES_tradnl" b="1" dirty="0" smtClean="0">
                <a:solidFill>
                  <a:srgbClr val="0000FF"/>
                </a:solidFill>
              </a:rPr>
              <a:t>4-Los </a:t>
            </a:r>
            <a:r>
              <a:rPr lang="es-ES_tradnl" b="1" dirty="0">
                <a:solidFill>
                  <a:srgbClr val="0000FF"/>
                </a:solidFill>
              </a:rPr>
              <a:t>placeres de la </a:t>
            </a:r>
            <a:r>
              <a:rPr lang="es-ES_tradnl" b="1" dirty="0" smtClean="0">
                <a:solidFill>
                  <a:srgbClr val="0000FF"/>
                </a:solidFill>
              </a:rPr>
              <a:t>vida:</a:t>
            </a:r>
          </a:p>
          <a:p>
            <a:pPr algn="just"/>
            <a:r>
              <a:rPr lang="es-ES_tradnl" b="1" dirty="0" smtClean="0"/>
              <a:t>Colosenses 3:5 </a:t>
            </a:r>
            <a:r>
              <a:rPr lang="es-ES_tradnl" dirty="0" smtClean="0"/>
              <a:t>Haced </a:t>
            </a:r>
            <a:r>
              <a:rPr lang="es-ES_tradnl" dirty="0"/>
              <a:t>morir, pues, lo terrenal en vosotros: fornicación, impureza, pasiones desordenadas, </a:t>
            </a:r>
            <a:r>
              <a:rPr lang="es-ES_tradnl" b="1" dirty="0">
                <a:solidFill>
                  <a:srgbClr val="800000"/>
                </a:solidFill>
              </a:rPr>
              <a:t>malos deseos </a:t>
            </a:r>
            <a:r>
              <a:rPr lang="es-ES_tradnl" dirty="0"/>
              <a:t>y avaricia, que es idolatría;</a:t>
            </a:r>
            <a:endParaRPr lang="es-ES_tradnl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038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656" y="1417637"/>
            <a:ext cx="8374144" cy="4836589"/>
          </a:xfrm>
        </p:spPr>
        <p:txBody>
          <a:bodyPr>
            <a:normAutofit/>
          </a:bodyPr>
          <a:lstStyle/>
          <a:p>
            <a:endParaRPr lang="es-ES_tradnl" sz="3600" b="1" dirty="0" smtClean="0"/>
          </a:p>
          <a:p>
            <a:pPr algn="just"/>
            <a:r>
              <a:rPr lang="es-ES_tradnl" sz="3600" b="1" dirty="0" smtClean="0"/>
              <a:t>Marcos 4:18</a:t>
            </a:r>
            <a:r>
              <a:rPr lang="es-ES_tradnl" sz="3600" b="1" dirty="0"/>
              <a:t> </a:t>
            </a:r>
            <a:r>
              <a:rPr lang="es-ES_tradnl" sz="3600" dirty="0"/>
              <a:t>Estos son los que fueron sembrados entre espinos: los que oyen la palabra,</a:t>
            </a:r>
          </a:p>
          <a:p>
            <a:pPr algn="just"/>
            <a:r>
              <a:rPr lang="es-ES_tradnl" sz="3600" b="1" dirty="0"/>
              <a:t>19 </a:t>
            </a:r>
            <a:r>
              <a:rPr lang="es-ES_tradnl" sz="3600" dirty="0"/>
              <a:t>pero los afanes de este siglo, y el engaño de las riquezas, y las codicias de otras cosas, </a:t>
            </a:r>
            <a:r>
              <a:rPr lang="es-ES_tradnl" sz="3600" b="1" u="sng" dirty="0">
                <a:solidFill>
                  <a:srgbClr val="800000"/>
                </a:solidFill>
              </a:rPr>
              <a:t>entran y ahogan la palabra, y se hace infructuosa.</a:t>
            </a:r>
          </a:p>
        </p:txBody>
      </p:sp>
    </p:spTree>
    <p:extLst>
      <p:ext uri="{BB962C8B-B14F-4D97-AF65-F5344CB8AC3E}">
        <p14:creationId xmlns:p14="http://schemas.microsoft.com/office/powerpoint/2010/main" val="1276448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6464"/>
          </a:xfrm>
        </p:spPr>
        <p:txBody>
          <a:bodyPr/>
          <a:lstStyle/>
          <a:p>
            <a:pPr algn="just"/>
            <a:r>
              <a:rPr lang="es-ES_tradnl" b="1" dirty="0" smtClean="0"/>
              <a:t>Conclusión:</a:t>
            </a:r>
          </a:p>
          <a:p>
            <a:pPr algn="just"/>
            <a:endParaRPr lang="es-ES_tradnl" b="1" dirty="0"/>
          </a:p>
          <a:p>
            <a:pPr algn="just"/>
            <a:r>
              <a:rPr lang="es-ES_tradnl" b="1" dirty="0" smtClean="0"/>
              <a:t>Tengamos cuidado de los espinos que nos pueden ahogar espiritualmente y hacernos infructuosos.</a:t>
            </a:r>
          </a:p>
          <a:p>
            <a:pPr algn="just"/>
            <a:endParaRPr lang="es-ES_tradnl" b="1" dirty="0" smtClean="0"/>
          </a:p>
          <a:p>
            <a:pPr algn="just"/>
            <a:r>
              <a:rPr lang="es-ES_tradnl" b="1" dirty="0" smtClean="0"/>
              <a:t>Esforcémonos cada día por ser la buena tierra donde cayo la semilla que dio frutos.</a:t>
            </a:r>
          </a:p>
          <a:p>
            <a:pPr algn="just"/>
            <a:endParaRPr lang="es-ES_tradnl" b="1" dirty="0" smtClean="0"/>
          </a:p>
          <a:p>
            <a:pPr algn="just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96600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6192"/>
            <a:ext cx="8229600" cy="4846464"/>
          </a:xfrm>
        </p:spPr>
        <p:txBody>
          <a:bodyPr>
            <a:normAutofit/>
          </a:bodyPr>
          <a:lstStyle/>
          <a:p>
            <a:pPr algn="just"/>
            <a:r>
              <a:rPr lang="es-ES_tradnl" sz="4000" b="1" dirty="0" smtClean="0"/>
              <a:t>Marcos 4:20</a:t>
            </a:r>
            <a:r>
              <a:rPr lang="es-ES_tradnl" sz="4000" b="1" dirty="0"/>
              <a:t> </a:t>
            </a:r>
            <a:r>
              <a:rPr lang="es-ES_tradnl" sz="4000" dirty="0"/>
              <a:t>Y éstos son los que fueron sembrados en buena tierra: los que oyen la palabra y la reciben, </a:t>
            </a:r>
            <a:r>
              <a:rPr lang="es-ES_tradnl" sz="4000" b="1" u="sng" dirty="0">
                <a:solidFill>
                  <a:srgbClr val="800000"/>
                </a:solidFill>
              </a:rPr>
              <a:t>y dan fruto a treinta, a sesenta, y a ciento por uno.</a:t>
            </a:r>
          </a:p>
        </p:txBody>
      </p:sp>
    </p:spTree>
    <p:extLst>
      <p:ext uri="{BB962C8B-B14F-4D97-AF65-F5344CB8AC3E}">
        <p14:creationId xmlns:p14="http://schemas.microsoft.com/office/powerpoint/2010/main" val="1268755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656" y="1417637"/>
            <a:ext cx="8374144" cy="4836589"/>
          </a:xfrm>
        </p:spPr>
        <p:txBody>
          <a:bodyPr>
            <a:normAutofit/>
          </a:bodyPr>
          <a:lstStyle/>
          <a:p>
            <a:endParaRPr lang="es-ES_tradnl" sz="3600" b="1" dirty="0" smtClean="0"/>
          </a:p>
          <a:p>
            <a:pPr algn="just"/>
            <a:r>
              <a:rPr lang="es-ES_tradnl" sz="3600" b="1" dirty="0" smtClean="0"/>
              <a:t>Lucas 8:14</a:t>
            </a:r>
            <a:r>
              <a:rPr lang="es-ES_tradnl" sz="3600" b="1" dirty="0"/>
              <a:t> </a:t>
            </a:r>
            <a:r>
              <a:rPr lang="es-ES_tradnl" sz="3600" dirty="0"/>
              <a:t>La que cayó entre espinos, éstos son los que oyen, pero yéndose, son ahogados por los afanes y las riquezas y los placeres de la vida, y no llevan fruto.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2418652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412" y="2751859"/>
            <a:ext cx="4464688" cy="2751860"/>
          </a:xfrm>
        </p:spPr>
        <p:txBody>
          <a:bodyPr>
            <a:normAutofit/>
          </a:bodyPr>
          <a:lstStyle/>
          <a:p>
            <a:r>
              <a:rPr lang="es-ES_tradnl" sz="4800" b="1" dirty="0" smtClean="0"/>
              <a:t>Quienes son los espinos en el texto?</a:t>
            </a:r>
            <a:endParaRPr lang="es-ES_tradnl" sz="48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100" y="4068575"/>
            <a:ext cx="3187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35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31328" cy="4846464"/>
          </a:xfrm>
        </p:spPr>
        <p:txBody>
          <a:bodyPr>
            <a:normAutofit fontScale="85000" lnSpcReduction="20000"/>
          </a:bodyPr>
          <a:lstStyle/>
          <a:p>
            <a:r>
              <a:rPr lang="es-ES_tradnl" b="1" dirty="0" smtClean="0"/>
              <a:t>Que son los espinos</a:t>
            </a:r>
            <a:r>
              <a:rPr lang="es-ES_tradnl" b="1" dirty="0" smtClean="0"/>
              <a:t>?</a:t>
            </a:r>
            <a:endParaRPr lang="es-ES_tradnl" b="1" dirty="0" smtClean="0">
              <a:solidFill>
                <a:srgbClr val="800000"/>
              </a:solidFill>
            </a:endParaRPr>
          </a:p>
          <a:p>
            <a:r>
              <a:rPr lang="es-ES_tradnl" b="1" dirty="0" smtClean="0">
                <a:solidFill>
                  <a:srgbClr val="0000FF"/>
                </a:solidFill>
              </a:rPr>
              <a:t>1- El </a:t>
            </a:r>
            <a:r>
              <a:rPr lang="es-ES_tradnl" b="1" dirty="0">
                <a:solidFill>
                  <a:srgbClr val="0000FF"/>
                </a:solidFill>
              </a:rPr>
              <a:t>afán de este </a:t>
            </a:r>
            <a:r>
              <a:rPr lang="es-ES_tradnl" b="1" dirty="0" smtClean="0">
                <a:solidFill>
                  <a:srgbClr val="0000FF"/>
                </a:solidFill>
              </a:rPr>
              <a:t>siglo</a:t>
            </a:r>
          </a:p>
          <a:p>
            <a:endParaRPr lang="es-ES_tradnl" b="1" dirty="0" smtClean="0">
              <a:solidFill>
                <a:srgbClr val="0000FF"/>
              </a:solidFill>
            </a:endParaRPr>
          </a:p>
          <a:p>
            <a:r>
              <a:rPr lang="es-ES_tradnl" b="1" dirty="0" smtClean="0">
                <a:solidFill>
                  <a:srgbClr val="0000FF"/>
                </a:solidFill>
              </a:rPr>
              <a:t>2- Engaño </a:t>
            </a:r>
            <a:r>
              <a:rPr lang="es-ES_tradnl" b="1" dirty="0">
                <a:solidFill>
                  <a:srgbClr val="0000FF"/>
                </a:solidFill>
              </a:rPr>
              <a:t>de las </a:t>
            </a:r>
            <a:r>
              <a:rPr lang="es-ES_tradnl" b="1" dirty="0" smtClean="0">
                <a:solidFill>
                  <a:srgbClr val="0000FF"/>
                </a:solidFill>
              </a:rPr>
              <a:t>riquezas</a:t>
            </a:r>
          </a:p>
          <a:p>
            <a:endParaRPr lang="es-ES_tradnl" b="1" dirty="0" smtClean="0">
              <a:solidFill>
                <a:srgbClr val="0000FF"/>
              </a:solidFill>
            </a:endParaRPr>
          </a:p>
          <a:p>
            <a:r>
              <a:rPr lang="es-ES_tradnl" b="1" dirty="0" smtClean="0">
                <a:solidFill>
                  <a:srgbClr val="0000FF"/>
                </a:solidFill>
              </a:rPr>
              <a:t>3- Las codicias de otras </a:t>
            </a:r>
            <a:r>
              <a:rPr lang="es-ES_tradnl" b="1" dirty="0" smtClean="0">
                <a:solidFill>
                  <a:srgbClr val="0000FF"/>
                </a:solidFill>
              </a:rPr>
              <a:t>cosas</a:t>
            </a:r>
          </a:p>
          <a:p>
            <a:endParaRPr lang="es-ES_tradnl" b="1" dirty="0" smtClean="0">
              <a:solidFill>
                <a:srgbClr val="0000FF"/>
              </a:solidFill>
            </a:endParaRPr>
          </a:p>
          <a:p>
            <a:r>
              <a:rPr lang="es-ES_tradnl" b="1" dirty="0" smtClean="0">
                <a:solidFill>
                  <a:srgbClr val="0000FF"/>
                </a:solidFill>
              </a:rPr>
              <a:t>4-Los </a:t>
            </a:r>
            <a:r>
              <a:rPr lang="es-ES_tradnl" b="1" dirty="0">
                <a:solidFill>
                  <a:srgbClr val="0000FF"/>
                </a:solidFill>
              </a:rPr>
              <a:t>placeres de la vida</a:t>
            </a:r>
            <a:endParaRPr lang="es-ES_tradnl" b="1" dirty="0" smtClean="0">
              <a:solidFill>
                <a:srgbClr val="0000FF"/>
              </a:solidFill>
            </a:endParaRPr>
          </a:p>
          <a:p>
            <a:endParaRPr lang="es-ES_tradnl" dirty="0">
              <a:solidFill>
                <a:srgbClr val="800000"/>
              </a:solidFill>
            </a:endParaRPr>
          </a:p>
        </p:txBody>
      </p:sp>
      <p:pic>
        <p:nvPicPr>
          <p:cNvPr id="4" name="Picture 3" descr="espinos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528" y="1600201"/>
            <a:ext cx="5027684" cy="484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64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b="1" dirty="0">
              <a:solidFill>
                <a:srgbClr val="008000"/>
              </a:solidFill>
            </a:endParaRPr>
          </a:p>
        </p:txBody>
      </p:sp>
      <p:pic>
        <p:nvPicPr>
          <p:cNvPr id="4" name="Picture 3" descr="espino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43" y="1335036"/>
            <a:ext cx="8796783" cy="55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815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pic>
        <p:nvPicPr>
          <p:cNvPr id="6" name="Picture 5" descr="af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82" y="2395789"/>
            <a:ext cx="4656853" cy="3027826"/>
          </a:xfrm>
          <a:prstGeom prst="rect">
            <a:avLst/>
          </a:prstGeom>
        </p:spPr>
      </p:pic>
      <p:pic>
        <p:nvPicPr>
          <p:cNvPr id="7" name="Picture 6" descr="afan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435" y="3642173"/>
            <a:ext cx="4166766" cy="277279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204307" y="1978309"/>
            <a:ext cx="37671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rgbClr val="0000FF"/>
                </a:solidFill>
              </a:rPr>
              <a:t>1- El afán de este siglo</a:t>
            </a:r>
          </a:p>
          <a:p>
            <a:endParaRPr lang="es-ES_tradnl" dirty="0"/>
          </a:p>
        </p:txBody>
      </p:sp>
      <p:pic>
        <p:nvPicPr>
          <p:cNvPr id="11" name="Picture 10" descr="espina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82" y="640083"/>
            <a:ext cx="1326513" cy="88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91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76" y="2359361"/>
            <a:ext cx="8497023" cy="27795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b="1" dirty="0" smtClean="0"/>
              <a:t>Eclesiastés 8:16</a:t>
            </a:r>
            <a:r>
              <a:rPr lang="es-ES_tradnl" b="1" dirty="0"/>
              <a:t> </a:t>
            </a:r>
            <a:r>
              <a:rPr lang="es-ES_tradnl" dirty="0"/>
              <a:t>Yo, pues, dediqué mi corazón a conocer sabiduría, y a ver la faena que se hace sobre la tierra (porque hay quien ni de noche ni de día ve sueño en sus ojos)</a:t>
            </a:r>
            <a:r>
              <a:rPr lang="es-ES_tradnl" dirty="0" smtClean="0"/>
              <a:t>;</a:t>
            </a:r>
          </a:p>
          <a:p>
            <a:pPr algn="just"/>
            <a:endParaRPr lang="es-ES_tradnl" dirty="0"/>
          </a:p>
          <a:p>
            <a:pPr algn="just"/>
            <a:endParaRPr lang="es-ES_tradnl" dirty="0"/>
          </a:p>
        </p:txBody>
      </p:sp>
      <p:pic>
        <p:nvPicPr>
          <p:cNvPr id="4" name="Picture 3" descr="trabaj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998" y="3951444"/>
            <a:ext cx="3562802" cy="27934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417638"/>
            <a:ext cx="45793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0000FF"/>
                </a:solidFill>
              </a:rPr>
              <a:t>1- El afán de este siglo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63798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1108"/>
          </a:xfrm>
        </p:spPr>
        <p:txBody>
          <a:bodyPr/>
          <a:lstStyle/>
          <a:p>
            <a:r>
              <a:rPr lang="es-ES_tradnl" b="1" dirty="0" smtClean="0">
                <a:solidFill>
                  <a:srgbClr val="008000"/>
                </a:solidFill>
              </a:rPr>
              <a:t>Cuidado con los espinos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6464"/>
          </a:xfrm>
        </p:spPr>
        <p:txBody>
          <a:bodyPr>
            <a:normAutofit fontScale="92500"/>
          </a:bodyPr>
          <a:lstStyle/>
          <a:p>
            <a:pPr algn="just"/>
            <a:r>
              <a:rPr lang="es-ES_tradnl" b="1" dirty="0" smtClean="0">
                <a:solidFill>
                  <a:srgbClr val="800000"/>
                </a:solidFill>
              </a:rPr>
              <a:t>En vano…</a:t>
            </a:r>
          </a:p>
          <a:p>
            <a:pPr algn="just"/>
            <a:endParaRPr lang="es-ES_tradnl" dirty="0"/>
          </a:p>
          <a:p>
            <a:pPr algn="just"/>
            <a:r>
              <a:rPr lang="es-ES_tradnl" b="1" dirty="0" smtClean="0"/>
              <a:t>Salmos 127:1 </a:t>
            </a:r>
            <a:r>
              <a:rPr lang="es-ES_tradnl" dirty="0" smtClean="0"/>
              <a:t>Si </a:t>
            </a:r>
            <a:r>
              <a:rPr lang="es-ES_tradnl" dirty="0"/>
              <a:t>Jehová no edificare la casa,    </a:t>
            </a:r>
            <a:r>
              <a:rPr lang="es-ES_tradnl" b="1" u="sng" dirty="0">
                <a:solidFill>
                  <a:srgbClr val="800000"/>
                </a:solidFill>
              </a:rPr>
              <a:t> En vano</a:t>
            </a:r>
            <a:r>
              <a:rPr lang="es-ES_tradnl" dirty="0"/>
              <a:t> trabajan los que la edifican</a:t>
            </a:r>
            <a:r>
              <a:rPr lang="es-ES_tradnl" dirty="0" smtClean="0"/>
              <a:t>;</a:t>
            </a:r>
            <a:r>
              <a:rPr lang="es-ES_tradnl" dirty="0"/>
              <a:t> </a:t>
            </a:r>
            <a:r>
              <a:rPr lang="es-ES_tradnl" dirty="0" smtClean="0"/>
              <a:t> Si </a:t>
            </a:r>
            <a:r>
              <a:rPr lang="es-ES_tradnl" dirty="0"/>
              <a:t>Jehová no guardare la ciudad</a:t>
            </a:r>
            <a:r>
              <a:rPr lang="es-ES_tradnl" dirty="0" smtClean="0"/>
              <a:t>,</a:t>
            </a:r>
            <a:r>
              <a:rPr lang="es-ES_tradnl" dirty="0"/>
              <a:t> </a:t>
            </a:r>
            <a:r>
              <a:rPr lang="es-ES_tradnl" dirty="0" smtClean="0"/>
              <a:t> </a:t>
            </a:r>
            <a:r>
              <a:rPr lang="es-ES_tradnl" b="1" u="sng" dirty="0" smtClean="0">
                <a:solidFill>
                  <a:srgbClr val="800000"/>
                </a:solidFill>
              </a:rPr>
              <a:t>En </a:t>
            </a:r>
            <a:r>
              <a:rPr lang="es-ES_tradnl" b="1" u="sng" dirty="0">
                <a:solidFill>
                  <a:srgbClr val="800000"/>
                </a:solidFill>
              </a:rPr>
              <a:t>vano </a:t>
            </a:r>
            <a:r>
              <a:rPr lang="es-ES_tradnl" dirty="0"/>
              <a:t>vela la guardia</a:t>
            </a:r>
            <a:r>
              <a:rPr lang="es-ES_tradnl" dirty="0" smtClean="0"/>
              <a:t>.</a:t>
            </a:r>
          </a:p>
          <a:p>
            <a:pPr algn="just"/>
            <a:endParaRPr lang="es-ES_tradnl" dirty="0"/>
          </a:p>
          <a:p>
            <a:pPr algn="just"/>
            <a:r>
              <a:rPr lang="es-ES_tradnl" b="1" dirty="0"/>
              <a:t>2 </a:t>
            </a:r>
            <a:r>
              <a:rPr lang="es-ES_tradnl" b="1" u="sng" dirty="0" smtClean="0">
                <a:solidFill>
                  <a:srgbClr val="800000"/>
                </a:solidFill>
              </a:rPr>
              <a:t>Por </a:t>
            </a:r>
            <a:r>
              <a:rPr lang="es-ES_tradnl" b="1" u="sng" dirty="0">
                <a:solidFill>
                  <a:srgbClr val="800000"/>
                </a:solidFill>
              </a:rPr>
              <a:t>demás </a:t>
            </a:r>
            <a:r>
              <a:rPr lang="es-ES_tradnl" dirty="0"/>
              <a:t>es que os levantéis de madrugada, y vayáis tarde a reposar</a:t>
            </a:r>
            <a:r>
              <a:rPr lang="es-ES_tradnl" dirty="0" smtClean="0"/>
              <a:t>, Y </a:t>
            </a:r>
            <a:r>
              <a:rPr lang="es-ES_tradnl" dirty="0"/>
              <a:t>que comáis pan de dolores</a:t>
            </a:r>
            <a:r>
              <a:rPr lang="es-ES_tradnl" dirty="0" smtClean="0"/>
              <a:t>; Pues </a:t>
            </a:r>
            <a:r>
              <a:rPr lang="es-ES_tradnl" dirty="0"/>
              <a:t>que a su amado dará Dios el sueño.</a:t>
            </a:r>
          </a:p>
        </p:txBody>
      </p:sp>
      <p:pic>
        <p:nvPicPr>
          <p:cNvPr id="4" name="Picture 3" descr="espin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561" y="1224053"/>
            <a:ext cx="2304598" cy="15336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98334" y="1102239"/>
            <a:ext cx="45793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0000FF"/>
                </a:solidFill>
              </a:rPr>
              <a:t>1- El afán de este siglo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8981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486</Words>
  <Application>Microsoft Macintosh PowerPoint</Application>
  <PresentationFormat>On-screen Show (4:3)</PresentationFormat>
  <Paragraphs>105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  <vt:lpstr>Cuidado con los espinos</vt:lpstr>
    </vt:vector>
  </TitlesOfParts>
  <Company>Holasa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Cuidado con los espinos</dc:title>
  <dc:creator>Fausto Baez </dc:creator>
  <cp:lastModifiedBy>Fausto Baez </cp:lastModifiedBy>
  <cp:revision>29</cp:revision>
  <dcterms:created xsi:type="dcterms:W3CDTF">2016-08-17T17:20:11Z</dcterms:created>
  <dcterms:modified xsi:type="dcterms:W3CDTF">2016-08-21T13:15:56Z</dcterms:modified>
</cp:coreProperties>
</file>