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Lst>
  <p:notesMasterIdLst>
    <p:notesMasterId r:id="rId95"/>
  </p:notesMasterIdLst>
  <p:sldIdLst>
    <p:sldId id="256" r:id="rId16"/>
    <p:sldId id="282" r:id="rId17"/>
    <p:sldId id="283" r:id="rId18"/>
    <p:sldId id="284" r:id="rId19"/>
    <p:sldId id="289" r:id="rId20"/>
    <p:sldId id="290" r:id="rId21"/>
    <p:sldId id="274" r:id="rId22"/>
    <p:sldId id="287" r:id="rId23"/>
    <p:sldId id="288" r:id="rId24"/>
    <p:sldId id="272" r:id="rId25"/>
    <p:sldId id="286" r:id="rId26"/>
    <p:sldId id="285" r:id="rId27"/>
    <p:sldId id="292" r:id="rId28"/>
    <p:sldId id="291" r:id="rId29"/>
    <p:sldId id="293" r:id="rId30"/>
    <p:sldId id="258" r:id="rId31"/>
    <p:sldId id="297" r:id="rId32"/>
    <p:sldId id="296" r:id="rId33"/>
    <p:sldId id="260" r:id="rId34"/>
    <p:sldId id="295" r:id="rId35"/>
    <p:sldId id="298" r:id="rId36"/>
    <p:sldId id="267" r:id="rId37"/>
    <p:sldId id="299" r:id="rId38"/>
    <p:sldId id="268" r:id="rId39"/>
    <p:sldId id="269" r:id="rId40"/>
    <p:sldId id="271" r:id="rId41"/>
    <p:sldId id="270" r:id="rId42"/>
    <p:sldId id="261" r:id="rId43"/>
    <p:sldId id="262" r:id="rId44"/>
    <p:sldId id="300" r:id="rId45"/>
    <p:sldId id="275" r:id="rId46"/>
    <p:sldId id="301" r:id="rId47"/>
    <p:sldId id="302" r:id="rId48"/>
    <p:sldId id="276" r:id="rId49"/>
    <p:sldId id="257" r:id="rId50"/>
    <p:sldId id="264" r:id="rId51"/>
    <p:sldId id="265" r:id="rId52"/>
    <p:sldId id="303" r:id="rId53"/>
    <p:sldId id="277" r:id="rId54"/>
    <p:sldId id="342" r:id="rId55"/>
    <p:sldId id="305" r:id="rId56"/>
    <p:sldId id="304" r:id="rId57"/>
    <p:sldId id="279" r:id="rId58"/>
    <p:sldId id="280" r:id="rId59"/>
    <p:sldId id="281" r:id="rId60"/>
    <p:sldId id="259" r:id="rId61"/>
    <p:sldId id="306" r:id="rId62"/>
    <p:sldId id="337" r:id="rId63"/>
    <p:sldId id="307" r:id="rId64"/>
    <p:sldId id="339" r:id="rId65"/>
    <p:sldId id="308" r:id="rId66"/>
    <p:sldId id="309" r:id="rId67"/>
    <p:sldId id="311" r:id="rId68"/>
    <p:sldId id="312" r:id="rId69"/>
    <p:sldId id="313" r:id="rId70"/>
    <p:sldId id="322" r:id="rId71"/>
    <p:sldId id="321" r:id="rId72"/>
    <p:sldId id="320" r:id="rId73"/>
    <p:sldId id="316" r:id="rId74"/>
    <p:sldId id="319" r:id="rId75"/>
    <p:sldId id="336" r:id="rId76"/>
    <p:sldId id="323" r:id="rId77"/>
    <p:sldId id="318" r:id="rId78"/>
    <p:sldId id="324" r:id="rId79"/>
    <p:sldId id="325" r:id="rId80"/>
    <p:sldId id="326" r:id="rId81"/>
    <p:sldId id="328" r:id="rId82"/>
    <p:sldId id="329" r:id="rId83"/>
    <p:sldId id="330" r:id="rId84"/>
    <p:sldId id="331" r:id="rId85"/>
    <p:sldId id="333" r:id="rId86"/>
    <p:sldId id="332" r:id="rId87"/>
    <p:sldId id="335" r:id="rId88"/>
    <p:sldId id="334" r:id="rId89"/>
    <p:sldId id="338" r:id="rId90"/>
    <p:sldId id="263" r:id="rId91"/>
    <p:sldId id="266" r:id="rId92"/>
    <p:sldId id="340" r:id="rId93"/>
    <p:sldId id="341" r:id="rId94"/>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D3142"/>
    <a:srgbClr val="FF00FF"/>
    <a:srgbClr val="00CC00"/>
    <a:srgbClr val="9A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7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notesMaster" Target="notesMasters/notes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4976B-207B-4A98-8619-B226A1EE3FBC}" type="datetimeFigureOut">
              <a:rPr lang="es-DO" smtClean="0"/>
              <a:t>29/09/2018</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78A87-B05E-4241-A9F0-229ADCF81C17}" type="slidenum">
              <a:rPr lang="es-DO" smtClean="0"/>
              <a:t>‹Nº›</a:t>
            </a:fld>
            <a:endParaRPr lang="es-DO"/>
          </a:p>
        </p:txBody>
      </p:sp>
    </p:spTree>
    <p:extLst>
      <p:ext uri="{BB962C8B-B14F-4D97-AF65-F5344CB8AC3E}">
        <p14:creationId xmlns:p14="http://schemas.microsoft.com/office/powerpoint/2010/main" val="247516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7ACBF7DA-3CE5-47CB-95F4-054718EECEAB}" type="slidenum">
              <a:rPr lang="es-DO" smtClean="0">
                <a:solidFill>
                  <a:prstClr val="black"/>
                </a:solidFill>
              </a:rPr>
              <a:pPr/>
              <a:t>21</a:t>
            </a:fld>
            <a:endParaRPr lang="es-DO">
              <a:solidFill>
                <a:prstClr val="black"/>
              </a:solidFill>
            </a:endParaRPr>
          </a:p>
        </p:txBody>
      </p:sp>
    </p:spTree>
    <p:extLst>
      <p:ext uri="{BB962C8B-B14F-4D97-AF65-F5344CB8AC3E}">
        <p14:creationId xmlns:p14="http://schemas.microsoft.com/office/powerpoint/2010/main" val="325713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F2178A87-B05E-4241-A9F0-229ADCF81C17}" type="slidenum">
              <a:rPr lang="es-DO" smtClean="0"/>
              <a:t>36</a:t>
            </a:fld>
            <a:endParaRPr lang="es-DO"/>
          </a:p>
        </p:txBody>
      </p:sp>
    </p:spTree>
    <p:extLst>
      <p:ext uri="{BB962C8B-B14F-4D97-AF65-F5344CB8AC3E}">
        <p14:creationId xmlns:p14="http://schemas.microsoft.com/office/powerpoint/2010/main" val="175164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182362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31485177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000797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228382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936600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6797584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803425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1549575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978580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9644490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1871433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93023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30431424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9511810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5ED869-0D78-4788-8AFF-2F8489264F6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45071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514AA0-4689-4928-BED3-21D108BD6AA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1141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BABBB0-D187-4C5C-8D61-72462E60FA0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01133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D9E77F-D951-4AC8-A0E9-1F58F3D7FBC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989906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683C4B-86AD-4712-8CAA-B27A215656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775026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F557A3-DA9A-4E33-844B-6C810E55C2C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373668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6A1687-B3B6-4044-B73E-1F5BB8BE8B5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605708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3D909-0332-4FA1-9943-DC4DB70FB54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310991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5ED7F6-1A8E-400A-9DE7-D5FA37C50C7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4748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807138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D28BE1-74F9-4CD0-B9CF-E98288CE4E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223283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F486B-4500-45B0-81D4-3308AD1AE98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40875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grpSp>
      <p:sp>
        <p:nvSpPr>
          <p:cNvPr id="583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s-ES"/>
              <a:t>Haga clic para cambiar el estilo de título	</a:t>
            </a:r>
          </a:p>
        </p:txBody>
      </p:sp>
      <p:sp>
        <p:nvSpPr>
          <p:cNvPr id="583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s-ES"/>
              <a:t>Haga clic para modificar el estilo de subtítulo del patrón</a:t>
            </a:r>
          </a:p>
        </p:txBody>
      </p:sp>
      <p:sp>
        <p:nvSpPr>
          <p:cNvPr id="11" name="Rectangle 9"/>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C26D5B53-1254-4D57-8756-85188D08385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12280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3E2DADE-ECB5-4218-801C-48BF7F76237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122329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039B8B9-494E-4AC8-AA66-3E7701DBF7E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642999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4E23C35-BDC8-4C6F-AC53-A1F55AE0619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146043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1CB80A7-6ABE-4452-80B4-CB53E087D5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467911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9A32CF2-92ED-4906-BB1C-947BDA5B892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579726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A22E63C-FF76-4748-9B19-4CBFC68392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320554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3CDC269-A87F-4B39-89CF-D35CAFB0F2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6117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7745105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2FF947A-8443-4031-85CE-996ECFE718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34298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A1FDD9-77BA-40F4-915C-7054F59BABC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795242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62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62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DCD29D-8C50-4E8C-9406-2A1C3135448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256673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D8C0E9-68DA-4F30-83B9-C1F2FF9CF609}" type="datetimeFigureOut">
              <a:rPr lang="en-US">
                <a:solidFill>
                  <a:prstClr val="black">
                    <a:tint val="75000"/>
                  </a:prstClr>
                </a:solidFill>
              </a:rPr>
              <a:pPr>
                <a:defRPr/>
              </a:pPr>
              <a:t>9/29/2018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F593D3-D2A1-448A-A21C-CC9317D4AD85}"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8046737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BDE559-28F4-4D67-9D8B-4D67ADA88702}" type="datetimeFigureOut">
              <a:rPr lang="en-US">
                <a:solidFill>
                  <a:prstClr val="black">
                    <a:tint val="75000"/>
                  </a:prstClr>
                </a:solidFill>
              </a:rPr>
              <a:pPr>
                <a:defRPr/>
              </a:pPr>
              <a:t>9/29/2018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5385EE-5DCF-465A-A0AA-A48B486D6B02}"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8762220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B25EB3-803D-4543-9A7E-E11848B69C23}" type="datetimeFigureOut">
              <a:rPr lang="en-US">
                <a:solidFill>
                  <a:prstClr val="black">
                    <a:tint val="75000"/>
                  </a:prstClr>
                </a:solidFill>
              </a:rPr>
              <a:pPr>
                <a:defRPr/>
              </a:pPr>
              <a:t>9/29/2018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C42FC-0D2D-4CD2-A26B-BB4A4D1E59F1}"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2091446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A4E34F-1AF2-4A93-8AC2-2D1B4FFDE98F}" type="datetimeFigureOut">
              <a:rPr lang="en-US">
                <a:solidFill>
                  <a:prstClr val="black">
                    <a:tint val="75000"/>
                  </a:prstClr>
                </a:solidFill>
              </a:rPr>
              <a:pPr>
                <a:defRPr/>
              </a:pPr>
              <a:t>9/29/2018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786049-E148-40A7-9BF8-E4C1B537D703}"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5515663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858C7-AB9F-4231-9B26-38FB9172B3E2}" type="datetimeFigureOut">
              <a:rPr lang="en-US">
                <a:solidFill>
                  <a:prstClr val="black">
                    <a:tint val="75000"/>
                  </a:prstClr>
                </a:solidFill>
              </a:rPr>
              <a:pPr>
                <a:defRPr/>
              </a:pPr>
              <a:t>9/29/2018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2C8CC8-9D75-421B-AC63-9A48E642C49F}"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6284881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62209E-B069-40B0-AF4B-07E3748AEA6E}" type="datetimeFigureOut">
              <a:rPr lang="en-US">
                <a:solidFill>
                  <a:prstClr val="black">
                    <a:tint val="75000"/>
                  </a:prstClr>
                </a:solidFill>
              </a:rPr>
              <a:pPr>
                <a:defRPr/>
              </a:pPr>
              <a:t>9/29/2018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596207C-F553-4414-9E97-B109E2607442}"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6508022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897441-5D97-4A48-BCD8-1734CA7BE45E}" type="datetimeFigureOut">
              <a:rPr lang="en-US">
                <a:solidFill>
                  <a:prstClr val="black">
                    <a:tint val="75000"/>
                  </a:prstClr>
                </a:solidFill>
              </a:rPr>
              <a:pPr>
                <a:defRPr/>
              </a:pPr>
              <a:t>9/29/2018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D7D10B7-8088-4278-85E0-8E3AA95106A8}"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14421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9765702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115ACB-AC11-4DAF-9B8D-08FECDB90E86}" type="datetimeFigureOut">
              <a:rPr lang="en-US">
                <a:solidFill>
                  <a:prstClr val="black">
                    <a:tint val="75000"/>
                  </a:prstClr>
                </a:solidFill>
              </a:rPr>
              <a:pPr>
                <a:defRPr/>
              </a:pPr>
              <a:t>9/29/2018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EC01D6-688C-4AD2-9404-136703DD58E0}"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5646642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9B2B99-DA79-4CCF-AB65-897A381E93E4}" type="datetimeFigureOut">
              <a:rPr lang="en-US">
                <a:solidFill>
                  <a:prstClr val="black">
                    <a:tint val="75000"/>
                  </a:prstClr>
                </a:solidFill>
              </a:rPr>
              <a:pPr>
                <a:defRPr/>
              </a:pPr>
              <a:t>9/29/2018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EC320D-A9AA-420E-BF8E-C9C46EC2E26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0969800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8AC555-3E67-4CAC-BEBF-F7D08FFCB6A7}" type="datetimeFigureOut">
              <a:rPr lang="en-US">
                <a:solidFill>
                  <a:prstClr val="black">
                    <a:tint val="75000"/>
                  </a:prstClr>
                </a:solidFill>
              </a:rPr>
              <a:pPr>
                <a:defRPr/>
              </a:pPr>
              <a:t>9/29/2018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5F2005-E1CD-47F4-9993-D2550455B5D5}"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3961238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E98B6B-5CC0-48D8-A530-9DE72255CDD9}" type="datetimeFigureOut">
              <a:rPr lang="en-US">
                <a:solidFill>
                  <a:prstClr val="black">
                    <a:tint val="75000"/>
                  </a:prstClr>
                </a:solidFill>
              </a:rPr>
              <a:pPr>
                <a:defRPr/>
              </a:pPr>
              <a:t>9/29/2018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BACBDF-8710-446D-BA50-1CF48A1D62E8}"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1206604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4A5C3E4-1BBF-466F-B50E-C23BF47525F7}" type="slidenum">
              <a:rPr lang="es-ES" altLang="en-US"/>
              <a:pPr>
                <a:defRPr/>
              </a:pPr>
              <a:t>‹Nº›</a:t>
            </a:fld>
            <a:endParaRPr lang="es-ES" altLang="en-US"/>
          </a:p>
        </p:txBody>
      </p:sp>
    </p:spTree>
    <p:extLst>
      <p:ext uri="{BB962C8B-B14F-4D97-AF65-F5344CB8AC3E}">
        <p14:creationId xmlns:p14="http://schemas.microsoft.com/office/powerpoint/2010/main" val="4128278653"/>
      </p:ext>
    </p:extLst>
  </p:cSld>
  <p:clrMapOvr>
    <a:masterClrMapping/>
  </p:clrMapOvr>
  <p:transition>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2D6C590-62E3-44D4-AA2B-EF153ECDA015}" type="slidenum">
              <a:rPr lang="es-ES" altLang="en-US"/>
              <a:pPr>
                <a:defRPr/>
              </a:pPr>
              <a:t>‹Nº›</a:t>
            </a:fld>
            <a:endParaRPr lang="es-ES" altLang="en-US"/>
          </a:p>
        </p:txBody>
      </p:sp>
    </p:spTree>
    <p:extLst>
      <p:ext uri="{BB962C8B-B14F-4D97-AF65-F5344CB8AC3E}">
        <p14:creationId xmlns:p14="http://schemas.microsoft.com/office/powerpoint/2010/main" val="1168996902"/>
      </p:ext>
    </p:extLst>
  </p:cSld>
  <p:clrMapOvr>
    <a:masterClrMapping/>
  </p:clrMapOvr>
  <p:transition>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EF3ABB5-223D-4A2B-803E-AA4ED6516CD5}" type="slidenum">
              <a:rPr lang="es-ES" altLang="en-US"/>
              <a:pPr>
                <a:defRPr/>
              </a:pPr>
              <a:t>‹Nº›</a:t>
            </a:fld>
            <a:endParaRPr lang="es-ES" altLang="en-US"/>
          </a:p>
        </p:txBody>
      </p:sp>
    </p:spTree>
    <p:extLst>
      <p:ext uri="{BB962C8B-B14F-4D97-AF65-F5344CB8AC3E}">
        <p14:creationId xmlns:p14="http://schemas.microsoft.com/office/powerpoint/2010/main" val="248460629"/>
      </p:ext>
    </p:extLst>
  </p:cSld>
  <p:clrMapOvr>
    <a:masterClrMapping/>
  </p:clrMapOvr>
  <p:transition>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1FD837A-7528-498E-A6B9-0CC214FD6D39}" type="slidenum">
              <a:rPr lang="es-ES" altLang="en-US"/>
              <a:pPr>
                <a:defRPr/>
              </a:pPr>
              <a:t>‹Nº›</a:t>
            </a:fld>
            <a:endParaRPr lang="es-ES" altLang="en-US"/>
          </a:p>
        </p:txBody>
      </p:sp>
    </p:spTree>
    <p:extLst>
      <p:ext uri="{BB962C8B-B14F-4D97-AF65-F5344CB8AC3E}">
        <p14:creationId xmlns:p14="http://schemas.microsoft.com/office/powerpoint/2010/main" val="3108626510"/>
      </p:ext>
    </p:extLst>
  </p:cSld>
  <p:clrMapOvr>
    <a:masterClrMapping/>
  </p:clrMapOvr>
  <p:transition>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89BECECE-32A7-4AB7-B670-14127BA2B971}" type="slidenum">
              <a:rPr lang="es-ES" altLang="en-US"/>
              <a:pPr>
                <a:defRPr/>
              </a:pPr>
              <a:t>‹Nº›</a:t>
            </a:fld>
            <a:endParaRPr lang="es-ES" altLang="en-US"/>
          </a:p>
        </p:txBody>
      </p:sp>
    </p:spTree>
    <p:extLst>
      <p:ext uri="{BB962C8B-B14F-4D97-AF65-F5344CB8AC3E}">
        <p14:creationId xmlns:p14="http://schemas.microsoft.com/office/powerpoint/2010/main" val="3171502987"/>
      </p:ext>
    </p:extLst>
  </p:cSld>
  <p:clrMapOvr>
    <a:masterClrMapping/>
  </p:clrMapOvr>
  <p:transition>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BAB3A10F-1DCB-4AA5-9B02-DE69540B206B}" type="slidenum">
              <a:rPr lang="es-ES" altLang="en-US"/>
              <a:pPr>
                <a:defRPr/>
              </a:pPr>
              <a:t>‹Nº›</a:t>
            </a:fld>
            <a:endParaRPr lang="es-ES" altLang="en-US"/>
          </a:p>
        </p:txBody>
      </p:sp>
    </p:spTree>
    <p:extLst>
      <p:ext uri="{BB962C8B-B14F-4D97-AF65-F5344CB8AC3E}">
        <p14:creationId xmlns:p14="http://schemas.microsoft.com/office/powerpoint/2010/main" val="847698548"/>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9011513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FABC969A-6055-4107-B5BB-9E049400C188}" type="slidenum">
              <a:rPr lang="es-ES" altLang="en-US"/>
              <a:pPr>
                <a:defRPr/>
              </a:pPr>
              <a:t>‹Nº›</a:t>
            </a:fld>
            <a:endParaRPr lang="es-ES" altLang="en-US"/>
          </a:p>
        </p:txBody>
      </p:sp>
    </p:spTree>
    <p:extLst>
      <p:ext uri="{BB962C8B-B14F-4D97-AF65-F5344CB8AC3E}">
        <p14:creationId xmlns:p14="http://schemas.microsoft.com/office/powerpoint/2010/main" val="181873833"/>
      </p:ext>
    </p:extLst>
  </p:cSld>
  <p:clrMapOvr>
    <a:masterClrMapping/>
  </p:clrMapOvr>
  <p:transition>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2F2571F-062B-42AA-BD05-52648B4714CC}" type="slidenum">
              <a:rPr lang="es-ES" altLang="en-US"/>
              <a:pPr>
                <a:defRPr/>
              </a:pPr>
              <a:t>‹Nº›</a:t>
            </a:fld>
            <a:endParaRPr lang="es-ES" altLang="en-US"/>
          </a:p>
        </p:txBody>
      </p:sp>
    </p:spTree>
    <p:extLst>
      <p:ext uri="{BB962C8B-B14F-4D97-AF65-F5344CB8AC3E}">
        <p14:creationId xmlns:p14="http://schemas.microsoft.com/office/powerpoint/2010/main" val="2649606659"/>
      </p:ext>
    </p:extLst>
  </p:cSld>
  <p:clrMapOvr>
    <a:masterClrMapping/>
  </p:clrMapOvr>
  <p:transition>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988440F-D365-44BE-A85A-299D7F484A53}" type="slidenum">
              <a:rPr lang="es-ES" altLang="en-US"/>
              <a:pPr>
                <a:defRPr/>
              </a:pPr>
              <a:t>‹Nº›</a:t>
            </a:fld>
            <a:endParaRPr lang="es-ES" altLang="en-US"/>
          </a:p>
        </p:txBody>
      </p:sp>
    </p:spTree>
    <p:extLst>
      <p:ext uri="{BB962C8B-B14F-4D97-AF65-F5344CB8AC3E}">
        <p14:creationId xmlns:p14="http://schemas.microsoft.com/office/powerpoint/2010/main" val="2340358328"/>
      </p:ext>
    </p:extLst>
  </p:cSld>
  <p:clrMapOvr>
    <a:masterClrMapping/>
  </p:clrMapOvr>
  <p:transition>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EF76EF5-767C-4412-9696-9FD7705F06C6}" type="slidenum">
              <a:rPr lang="es-ES" altLang="en-US"/>
              <a:pPr>
                <a:defRPr/>
              </a:pPr>
              <a:t>‹Nº›</a:t>
            </a:fld>
            <a:endParaRPr lang="es-ES" altLang="en-US"/>
          </a:p>
        </p:txBody>
      </p:sp>
    </p:spTree>
    <p:extLst>
      <p:ext uri="{BB962C8B-B14F-4D97-AF65-F5344CB8AC3E}">
        <p14:creationId xmlns:p14="http://schemas.microsoft.com/office/powerpoint/2010/main" val="252245761"/>
      </p:ext>
    </p:extLst>
  </p:cSld>
  <p:clrMapOvr>
    <a:masterClrMapping/>
  </p:clrMapOvr>
  <p:transition>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932F40E-D916-4234-87BA-06CA7FC9CA98}" type="slidenum">
              <a:rPr lang="es-ES" altLang="en-US"/>
              <a:pPr>
                <a:defRPr/>
              </a:pPr>
              <a:t>‹Nº›</a:t>
            </a:fld>
            <a:endParaRPr lang="es-ES" altLang="en-US"/>
          </a:p>
        </p:txBody>
      </p:sp>
    </p:spTree>
    <p:extLst>
      <p:ext uri="{BB962C8B-B14F-4D97-AF65-F5344CB8AC3E}">
        <p14:creationId xmlns:p14="http://schemas.microsoft.com/office/powerpoint/2010/main" val="2039846247"/>
      </p:ext>
    </p:extLst>
  </p:cSld>
  <p:clrMapOvr>
    <a:masterClrMapping/>
  </p:clrMapOvr>
  <p:transition>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lvl1pPr>
              <a:defRPr/>
            </a:lvl1pPr>
          </a:lstStyle>
          <a:p>
            <a:pPr>
              <a:defRPr/>
            </a:pPr>
            <a:fld id="{2764E79B-083D-4B9B-B459-079E2D26158D}" type="datetimeFigureOut">
              <a:rPr lang="es-DO">
                <a:solidFill>
                  <a:prstClr val="black">
                    <a:tint val="75000"/>
                  </a:prstClr>
                </a:solidFill>
              </a:rPr>
              <a:pPr>
                <a:def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098B07C-0EFB-48AC-BFE8-DEC2B171767A}" type="slidenum">
              <a:rPr lang="es-DO" altLang="en-US"/>
              <a:pPr>
                <a:defRPr/>
              </a:pPr>
              <a:t>‹Nº›</a:t>
            </a:fld>
            <a:endParaRPr lang="es-DO" altLang="en-US"/>
          </a:p>
        </p:txBody>
      </p:sp>
    </p:spTree>
    <p:extLst>
      <p:ext uri="{BB962C8B-B14F-4D97-AF65-F5344CB8AC3E}">
        <p14:creationId xmlns:p14="http://schemas.microsoft.com/office/powerpoint/2010/main" val="29665388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8CF6878B-5163-4E00-9641-4E481850B69A}" type="datetimeFigureOut">
              <a:rPr lang="es-DO">
                <a:solidFill>
                  <a:prstClr val="black">
                    <a:tint val="75000"/>
                  </a:prstClr>
                </a:solidFill>
              </a:rPr>
              <a:pPr>
                <a:def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A58BAA7-3270-41DC-A598-986D3C346DF6}" type="slidenum">
              <a:rPr lang="es-DO" altLang="en-US"/>
              <a:pPr>
                <a:defRPr/>
              </a:pPr>
              <a:t>‹Nº›</a:t>
            </a:fld>
            <a:endParaRPr lang="es-DO" altLang="en-US"/>
          </a:p>
        </p:txBody>
      </p:sp>
    </p:spTree>
    <p:extLst>
      <p:ext uri="{BB962C8B-B14F-4D97-AF65-F5344CB8AC3E}">
        <p14:creationId xmlns:p14="http://schemas.microsoft.com/office/powerpoint/2010/main" val="19023680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44C4DEC-A8D9-4DCA-87EB-C831B1757158}" type="datetimeFigureOut">
              <a:rPr lang="es-DO">
                <a:solidFill>
                  <a:prstClr val="black">
                    <a:tint val="75000"/>
                  </a:prstClr>
                </a:solidFill>
              </a:rPr>
              <a:pPr>
                <a:def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D4F9A9E-A60D-4675-BA38-10C7FDCA52C7}" type="slidenum">
              <a:rPr lang="es-DO" altLang="en-US"/>
              <a:pPr>
                <a:defRPr/>
              </a:pPr>
              <a:t>‹Nº›</a:t>
            </a:fld>
            <a:endParaRPr lang="es-DO" altLang="en-US"/>
          </a:p>
        </p:txBody>
      </p:sp>
    </p:spTree>
    <p:extLst>
      <p:ext uri="{BB962C8B-B14F-4D97-AF65-F5344CB8AC3E}">
        <p14:creationId xmlns:p14="http://schemas.microsoft.com/office/powerpoint/2010/main" val="31602178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3 Marcador de fecha"/>
          <p:cNvSpPr>
            <a:spLocks noGrp="1"/>
          </p:cNvSpPr>
          <p:nvPr>
            <p:ph type="dt" sz="half" idx="10"/>
          </p:nvPr>
        </p:nvSpPr>
        <p:spPr/>
        <p:txBody>
          <a:bodyPr/>
          <a:lstStyle>
            <a:lvl1pPr>
              <a:defRPr/>
            </a:lvl1pPr>
          </a:lstStyle>
          <a:p>
            <a:pPr>
              <a:defRPr/>
            </a:pPr>
            <a:fld id="{72B557FE-64C3-413F-8A47-A3C3F32568F2}" type="datetimeFigureOut">
              <a:rPr lang="es-DO">
                <a:solidFill>
                  <a:prstClr val="black">
                    <a:tint val="75000"/>
                  </a:prstClr>
                </a:solidFill>
              </a:rPr>
              <a:pPr>
                <a:defRPr/>
              </a:pPr>
              <a:t>29/09/2018</a:t>
            </a:fld>
            <a:endParaRPr lang="es-D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ED14C07-D176-4183-A860-27B710D8EF8B}" type="slidenum">
              <a:rPr lang="es-DO" altLang="en-US"/>
              <a:pPr>
                <a:defRPr/>
              </a:pPr>
              <a:t>‹Nº›</a:t>
            </a:fld>
            <a:endParaRPr lang="es-DO" altLang="en-US"/>
          </a:p>
        </p:txBody>
      </p:sp>
    </p:spTree>
    <p:extLst>
      <p:ext uri="{BB962C8B-B14F-4D97-AF65-F5344CB8AC3E}">
        <p14:creationId xmlns:p14="http://schemas.microsoft.com/office/powerpoint/2010/main" val="2643451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3 Marcador de fecha"/>
          <p:cNvSpPr>
            <a:spLocks noGrp="1"/>
          </p:cNvSpPr>
          <p:nvPr>
            <p:ph type="dt" sz="half" idx="10"/>
          </p:nvPr>
        </p:nvSpPr>
        <p:spPr/>
        <p:txBody>
          <a:bodyPr/>
          <a:lstStyle>
            <a:lvl1pPr>
              <a:defRPr/>
            </a:lvl1pPr>
          </a:lstStyle>
          <a:p>
            <a:pPr>
              <a:defRPr/>
            </a:pPr>
            <a:fld id="{829F952E-E2F7-427E-945A-AC8B8BAFC02B}" type="datetimeFigureOut">
              <a:rPr lang="es-DO">
                <a:solidFill>
                  <a:prstClr val="black">
                    <a:tint val="75000"/>
                  </a:prstClr>
                </a:solidFill>
              </a:rPr>
              <a:pPr>
                <a:defRPr/>
              </a:pPr>
              <a:t>29/09/2018</a:t>
            </a:fld>
            <a:endParaRPr lang="es-DO">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54F5B0C-5925-4132-A25E-FF84EBEA19C9}" type="slidenum">
              <a:rPr lang="es-DO" altLang="en-US"/>
              <a:pPr>
                <a:defRPr/>
              </a:pPr>
              <a:t>‹Nº›</a:t>
            </a:fld>
            <a:endParaRPr lang="es-DO" altLang="en-US"/>
          </a:p>
        </p:txBody>
      </p:sp>
    </p:spTree>
    <p:extLst>
      <p:ext uri="{BB962C8B-B14F-4D97-AF65-F5344CB8AC3E}">
        <p14:creationId xmlns:p14="http://schemas.microsoft.com/office/powerpoint/2010/main" val="266178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8547211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3 Marcador de fecha"/>
          <p:cNvSpPr>
            <a:spLocks noGrp="1"/>
          </p:cNvSpPr>
          <p:nvPr>
            <p:ph type="dt" sz="half" idx="10"/>
          </p:nvPr>
        </p:nvSpPr>
        <p:spPr/>
        <p:txBody>
          <a:bodyPr/>
          <a:lstStyle>
            <a:lvl1pPr>
              <a:defRPr/>
            </a:lvl1pPr>
          </a:lstStyle>
          <a:p>
            <a:pPr>
              <a:defRPr/>
            </a:pPr>
            <a:fld id="{10BE5441-5F70-4062-BB35-A025FEB22C86}" type="datetimeFigureOut">
              <a:rPr lang="es-DO">
                <a:solidFill>
                  <a:prstClr val="black">
                    <a:tint val="75000"/>
                  </a:prstClr>
                </a:solidFill>
              </a:rPr>
              <a:pPr>
                <a:defRPr/>
              </a:pPr>
              <a:t>29/09/2018</a:t>
            </a:fld>
            <a:endParaRPr lang="es-DO">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2BC1D400-4BD3-43A3-85A6-F859EA7CAA54}" type="slidenum">
              <a:rPr lang="es-DO" altLang="en-US"/>
              <a:pPr>
                <a:defRPr/>
              </a:pPr>
              <a:t>‹Nº›</a:t>
            </a:fld>
            <a:endParaRPr lang="es-DO" altLang="en-US"/>
          </a:p>
        </p:txBody>
      </p:sp>
    </p:spTree>
    <p:extLst>
      <p:ext uri="{BB962C8B-B14F-4D97-AF65-F5344CB8AC3E}">
        <p14:creationId xmlns:p14="http://schemas.microsoft.com/office/powerpoint/2010/main" val="14423572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AAFD78E-FE61-430B-9544-40568BCA70FE}" type="datetimeFigureOut">
              <a:rPr lang="es-DO">
                <a:solidFill>
                  <a:prstClr val="black">
                    <a:tint val="75000"/>
                  </a:prstClr>
                </a:solidFill>
              </a:rPr>
              <a:pPr>
                <a:defRPr/>
              </a:pPr>
              <a:t>29/09/2018</a:t>
            </a:fld>
            <a:endParaRPr lang="es-DO">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09914C56-89CA-4E42-A68E-7B71682DBB85}" type="slidenum">
              <a:rPr lang="es-DO" altLang="en-US"/>
              <a:pPr>
                <a:defRPr/>
              </a:pPr>
              <a:t>‹Nº›</a:t>
            </a:fld>
            <a:endParaRPr lang="es-DO" altLang="en-US"/>
          </a:p>
        </p:txBody>
      </p:sp>
    </p:spTree>
    <p:extLst>
      <p:ext uri="{BB962C8B-B14F-4D97-AF65-F5344CB8AC3E}">
        <p14:creationId xmlns:p14="http://schemas.microsoft.com/office/powerpoint/2010/main" val="34022164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5353D5F-9392-4937-9ADF-7C8C7D0C1614}" type="datetimeFigureOut">
              <a:rPr lang="es-DO">
                <a:solidFill>
                  <a:prstClr val="black">
                    <a:tint val="75000"/>
                  </a:prstClr>
                </a:solidFill>
              </a:rPr>
              <a:pPr>
                <a:defRPr/>
              </a:pPr>
              <a:t>29/09/2018</a:t>
            </a:fld>
            <a:endParaRPr lang="es-D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168A695-2513-4D9B-A4AA-68AFB22F9FCC}" type="slidenum">
              <a:rPr lang="es-DO" altLang="en-US"/>
              <a:pPr>
                <a:defRPr/>
              </a:pPr>
              <a:t>‹Nº›</a:t>
            </a:fld>
            <a:endParaRPr lang="es-DO" altLang="en-US"/>
          </a:p>
        </p:txBody>
      </p:sp>
    </p:spTree>
    <p:extLst>
      <p:ext uri="{BB962C8B-B14F-4D97-AF65-F5344CB8AC3E}">
        <p14:creationId xmlns:p14="http://schemas.microsoft.com/office/powerpoint/2010/main" val="9832319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D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C49E6DB-E2A2-4FA6-AEFC-89182114084C}" type="datetimeFigureOut">
              <a:rPr lang="es-DO">
                <a:solidFill>
                  <a:prstClr val="black">
                    <a:tint val="75000"/>
                  </a:prstClr>
                </a:solidFill>
              </a:rPr>
              <a:pPr>
                <a:defRPr/>
              </a:pPr>
              <a:t>29/09/2018</a:t>
            </a:fld>
            <a:endParaRPr lang="es-D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CAC7DEF-C00B-4F3A-A63A-D9B3779CB887}" type="slidenum">
              <a:rPr lang="es-DO" altLang="en-US"/>
              <a:pPr>
                <a:defRPr/>
              </a:pPr>
              <a:t>‹Nº›</a:t>
            </a:fld>
            <a:endParaRPr lang="es-DO" altLang="en-US"/>
          </a:p>
        </p:txBody>
      </p:sp>
    </p:spTree>
    <p:extLst>
      <p:ext uri="{BB962C8B-B14F-4D97-AF65-F5344CB8AC3E}">
        <p14:creationId xmlns:p14="http://schemas.microsoft.com/office/powerpoint/2010/main" val="3712753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A1C0B041-4520-4D2D-A8F6-EF861FC9F903}" type="datetimeFigureOut">
              <a:rPr lang="es-DO">
                <a:solidFill>
                  <a:prstClr val="black">
                    <a:tint val="75000"/>
                  </a:prstClr>
                </a:solidFill>
              </a:rPr>
              <a:pPr>
                <a:def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0830806-229D-4D45-A821-79C339D9D630}" type="slidenum">
              <a:rPr lang="es-DO" altLang="en-US"/>
              <a:pPr>
                <a:defRPr/>
              </a:pPr>
              <a:t>‹Nº›</a:t>
            </a:fld>
            <a:endParaRPr lang="es-DO" altLang="en-US"/>
          </a:p>
        </p:txBody>
      </p:sp>
    </p:spTree>
    <p:extLst>
      <p:ext uri="{BB962C8B-B14F-4D97-AF65-F5344CB8AC3E}">
        <p14:creationId xmlns:p14="http://schemas.microsoft.com/office/powerpoint/2010/main" val="9847928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76E2B238-34B1-4F5C-B466-009F53153538}" type="datetimeFigureOut">
              <a:rPr lang="es-DO">
                <a:solidFill>
                  <a:prstClr val="black">
                    <a:tint val="75000"/>
                  </a:prstClr>
                </a:solidFill>
              </a:rPr>
              <a:pPr>
                <a:def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A54ADAB-16BA-4DA2-9B60-776D8A1EBCF8}" type="slidenum">
              <a:rPr lang="es-DO" altLang="en-US"/>
              <a:pPr>
                <a:defRPr/>
              </a:pPr>
              <a:t>‹Nº›</a:t>
            </a:fld>
            <a:endParaRPr lang="es-DO" altLang="en-US"/>
          </a:p>
        </p:txBody>
      </p:sp>
    </p:spTree>
    <p:extLst>
      <p:ext uri="{BB962C8B-B14F-4D97-AF65-F5344CB8AC3E}">
        <p14:creationId xmlns:p14="http://schemas.microsoft.com/office/powerpoint/2010/main" val="148606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16989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382598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1498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1293033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42159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00332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692996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grpSp>
      <p:sp>
        <p:nvSpPr>
          <p:cNvPr id="583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s-ES"/>
              <a:t>Haga clic para cambiar el estilo de título	</a:t>
            </a:r>
          </a:p>
        </p:txBody>
      </p:sp>
      <p:sp>
        <p:nvSpPr>
          <p:cNvPr id="583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s-ES"/>
              <a:t>Haga clic para modificar el estilo de subtítulo del patrón</a:t>
            </a:r>
          </a:p>
        </p:txBody>
      </p:sp>
      <p:sp>
        <p:nvSpPr>
          <p:cNvPr id="11" name="Rectangle 9"/>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C26D5B53-1254-4D57-8756-85188D08385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86576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3E2DADE-ECB5-4218-801C-48BF7F76237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88029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039B8B9-494E-4AC8-AA66-3E7701DBF7E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98014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4E23C35-BDC8-4C6F-AC53-A1F55AE0619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8127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1CB80A7-6ABE-4452-80B4-CB53E087D5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17620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9A32CF2-92ED-4906-BB1C-947BDA5B892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80981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A22E63C-FF76-4748-9B19-4CBFC68392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5962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4000615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3CDC269-A87F-4B39-89CF-D35CAFB0F2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24749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2FF947A-8443-4031-85CE-996ECFE718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97147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A1FDD9-77BA-40F4-915C-7054F59BABC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73473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62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62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DCD29D-8C50-4E8C-9406-2A1C3135448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28056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460653732"/>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534109649"/>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91679507"/>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52020239"/>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694883232"/>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3245070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373329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639720510"/>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658501653"/>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770878888"/>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70935167"/>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83968099"/>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grpSp>
      <p:sp>
        <p:nvSpPr>
          <p:cNvPr id="583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s-ES"/>
              <a:t>Haga clic para cambiar el estilo de título	</a:t>
            </a:r>
          </a:p>
        </p:txBody>
      </p:sp>
      <p:sp>
        <p:nvSpPr>
          <p:cNvPr id="583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s-ES"/>
              <a:t>Haga clic para modificar el estilo de subtítulo del patrón</a:t>
            </a:r>
          </a:p>
        </p:txBody>
      </p:sp>
      <p:sp>
        <p:nvSpPr>
          <p:cNvPr id="11" name="Rectangle 9"/>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C26D5B53-1254-4D57-8756-85188D08385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6400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3E2DADE-ECB5-4218-801C-48BF7F76237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36022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039B8B9-494E-4AC8-AA66-3E7701DBF7E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07877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4E23C35-BDC8-4C6F-AC53-A1F55AE0619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6249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1CB80A7-6ABE-4452-80B4-CB53E087D5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7820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4251275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9A32CF2-92ED-4906-BB1C-947BDA5B892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75068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A22E63C-FF76-4748-9B19-4CBFC68392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96682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3CDC269-A87F-4B39-89CF-D35CAFB0F2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32291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2FF947A-8443-4031-85CE-996ECFE718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2238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A1FDD9-77BA-40F4-915C-7054F59BABC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52195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62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62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DCD29D-8C50-4E8C-9406-2A1C3135448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69676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09765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5479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295416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08954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2938139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258316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109445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928956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686908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777487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730233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355783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835935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384717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98710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3859458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948298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7548695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42204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268068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384070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223934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717413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7812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659513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62401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28358491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902212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44667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353418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33760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521230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4836033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1067733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445892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292923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V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C1B15E-E6CC-4748-8C3E-141685B4C26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7869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AAA75F-113C-4D2F-ADA5-18D63D997593}" type="datetimeFigureOut">
              <a:rPr lang="es-DO" smtClean="0"/>
              <a:t>29/09/2018</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9CE0028F-C880-4492-A105-D0E0FE548CAC}" type="slidenum">
              <a:rPr lang="es-DO" smtClean="0"/>
              <a:t>‹Nº›</a:t>
            </a:fld>
            <a:endParaRPr lang="es-DO"/>
          </a:p>
        </p:txBody>
      </p:sp>
    </p:spTree>
    <p:extLst>
      <p:ext uri="{BB962C8B-B14F-4D97-AF65-F5344CB8AC3E}">
        <p14:creationId xmlns:p14="http://schemas.microsoft.com/office/powerpoint/2010/main" val="3162048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6720DB-94BC-46C8-B548-6CE1E85197D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468192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324BFB-9CDD-4D96-8524-FF25264FA88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286766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A3F349-CB7B-4AA7-9FD5-CA71B33809F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25097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32B04B9-8BA4-4DE0-A7A8-8D268CD0D09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82711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13E121-BC3F-4ECF-AF45-5B2FCBAF772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2321084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E3CDC6-2114-4A5B-A243-77D8D819D4D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316758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F65E48-A64D-4B79-89C3-B73DFB42E5D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632995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C2B086-786E-4E08-B7E4-36A888391A1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73781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E3A28-3DFD-4D4F-A507-E882EF181D9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971314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B92576-CE62-4EC2-A832-6189B5405D5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25904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AA75F-113C-4D2F-ADA5-18D63D997593}" type="datetimeFigureOut">
              <a:rPr lang="es-DO" smtClean="0"/>
              <a:t>29/09/2018</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0028F-C880-4492-A105-D0E0FE548CAC}" type="slidenum">
              <a:rPr lang="es-DO" smtClean="0"/>
              <a:t>‹Nº›</a:t>
            </a:fld>
            <a:endParaRPr lang="es-DO"/>
          </a:p>
        </p:txBody>
      </p:sp>
    </p:spTree>
    <p:extLst>
      <p:ext uri="{BB962C8B-B14F-4D97-AF65-F5344CB8AC3E}">
        <p14:creationId xmlns:p14="http://schemas.microsoft.com/office/powerpoint/2010/main" val="242442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912990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2C944FD-0F5C-474B-9799-95C34791BD00}"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40367443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5734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4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4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735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fontAlgn="base">
              <a:spcBef>
                <a:spcPct val="0"/>
              </a:spcBef>
              <a:spcAft>
                <a:spcPct val="0"/>
              </a:spcAft>
              <a:defRPr/>
            </a:pPr>
            <a:endParaRPr lang="es-ES">
              <a:solidFill>
                <a:srgbClr val="000000"/>
              </a:solidFill>
            </a:endParaRPr>
          </a:p>
        </p:txBody>
      </p:sp>
      <p:sp>
        <p:nvSpPr>
          <p:cNvPr id="5735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lgn="ctr" fontAlgn="base">
              <a:spcBef>
                <a:spcPct val="0"/>
              </a:spcBef>
              <a:spcAft>
                <a:spcPct val="0"/>
              </a:spcAft>
              <a:defRPr/>
            </a:pPr>
            <a:endParaRPr lang="es-ES">
              <a:solidFill>
                <a:srgbClr val="000000"/>
              </a:solidFill>
            </a:endParaRPr>
          </a:p>
        </p:txBody>
      </p:sp>
      <p:sp>
        <p:nvSpPr>
          <p:cNvPr id="573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8EFBF2C5-C672-409B-86FB-1021DA1C4B09}" type="slidenum">
              <a:rPr lang="es-ES">
                <a:solidFill>
                  <a:srgbClr val="000000"/>
                </a:solidFill>
              </a:rPr>
              <a:pPr fontAlgn="base">
                <a:spcBef>
                  <a:spcPct val="0"/>
                </a:spcBef>
                <a:spcAft>
                  <a:spcPct val="0"/>
                </a:spcAft>
                <a:defRPr/>
              </a:pPr>
              <a:t>‹Nº›</a:t>
            </a:fld>
            <a:endParaRPr lang="es-ES">
              <a:solidFill>
                <a:srgbClr val="000000"/>
              </a:solidFill>
            </a:endParaRPr>
          </a:p>
        </p:txBody>
      </p:sp>
      <p:sp>
        <p:nvSpPr>
          <p:cNvPr id="205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extLst>
      <p:ext uri="{BB962C8B-B14F-4D97-AF65-F5344CB8AC3E}">
        <p14:creationId xmlns:p14="http://schemas.microsoft.com/office/powerpoint/2010/main" val="6899106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D06BB0D-5C9F-43F0-94FD-65E3546C7330}" type="datetimeFigureOut">
              <a:rPr lang="en-US">
                <a:solidFill>
                  <a:prstClr val="black">
                    <a:tint val="75000"/>
                  </a:prstClr>
                </a:solidFill>
              </a:rPr>
              <a:pPr>
                <a:defRPr/>
              </a:pPr>
              <a:t>9/29/2018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F9C2C9-C0D8-4B43-AB47-F46286877C05}"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2496164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CF97A3E9-2B50-45BC-897B-07CD073CBFCF}" type="slidenum">
              <a:rPr lang="es-ES" altLang="en-US">
                <a:latin typeface="Arial" charset="0"/>
              </a:rPr>
              <a:pPr fontAlgn="base">
                <a:spcBef>
                  <a:spcPct val="0"/>
                </a:spcBef>
                <a:spcAft>
                  <a:spcPct val="0"/>
                </a:spcAft>
                <a:defRPr/>
              </a:pPr>
              <a:t>‹Nº›</a:t>
            </a:fld>
            <a:endParaRPr lang="es-ES" altLang="en-US">
              <a:latin typeface="Arial" charset="0"/>
            </a:endParaRPr>
          </a:p>
        </p:txBody>
      </p:sp>
    </p:spTree>
    <p:extLst>
      <p:ext uri="{BB962C8B-B14F-4D97-AF65-F5344CB8AC3E}">
        <p14:creationId xmlns:p14="http://schemas.microsoft.com/office/powerpoint/2010/main" val="26946542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dissolv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endParaRPr lang="es-DO" altLang="en-US" smtClean="0"/>
          </a:p>
        </p:txBody>
      </p:sp>
      <p:sp>
        <p:nvSpPr>
          <p:cNvPr id="5123"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s-DO" alt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3F9988-192C-4418-B326-9009259FB47E}" type="datetimeFigureOut">
              <a:rPr lang="es-DO">
                <a:solidFill>
                  <a:prstClr val="black">
                    <a:tint val="75000"/>
                  </a:prstClr>
                </a:solidFill>
              </a:rPr>
              <a:pPr>
                <a:defRPr/>
              </a:pPr>
              <a:t>29/09/2018</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fontAlgn="base">
              <a:spcBef>
                <a:spcPct val="0"/>
              </a:spcBef>
              <a:spcAft>
                <a:spcPct val="0"/>
              </a:spcAft>
              <a:defRPr/>
            </a:pPr>
            <a:fld id="{3E941A74-3F76-4E14-B40E-A28C9C765415}" type="slidenum">
              <a:rPr lang="es-DO" altLang="en-US">
                <a:cs typeface="Arial" charset="0"/>
              </a:rPr>
              <a:pPr fontAlgn="base">
                <a:spcBef>
                  <a:spcPct val="0"/>
                </a:spcBef>
                <a:spcAft>
                  <a:spcPct val="0"/>
                </a:spcAft>
                <a:defRPr/>
              </a:pPr>
              <a:t>‹Nº›</a:t>
            </a:fld>
            <a:endParaRPr lang="es-DO" altLang="en-US">
              <a:cs typeface="Arial" charset="0"/>
            </a:endParaRPr>
          </a:p>
        </p:txBody>
      </p:sp>
    </p:spTree>
    <p:extLst>
      <p:ext uri="{BB962C8B-B14F-4D97-AF65-F5344CB8AC3E}">
        <p14:creationId xmlns:p14="http://schemas.microsoft.com/office/powerpoint/2010/main" val="241550966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151ED-E1C6-4E8B-8621-5454648A1604}"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37907-FF06-49B9-B849-ED5D470BB43D}"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899982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5734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4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4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735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fontAlgn="base">
              <a:spcBef>
                <a:spcPct val="0"/>
              </a:spcBef>
              <a:spcAft>
                <a:spcPct val="0"/>
              </a:spcAft>
              <a:defRPr/>
            </a:pPr>
            <a:endParaRPr lang="es-ES">
              <a:solidFill>
                <a:srgbClr val="000000"/>
              </a:solidFill>
            </a:endParaRPr>
          </a:p>
        </p:txBody>
      </p:sp>
      <p:sp>
        <p:nvSpPr>
          <p:cNvPr id="5735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lgn="ctr" fontAlgn="base">
              <a:spcBef>
                <a:spcPct val="0"/>
              </a:spcBef>
              <a:spcAft>
                <a:spcPct val="0"/>
              </a:spcAft>
              <a:defRPr/>
            </a:pPr>
            <a:endParaRPr lang="es-ES">
              <a:solidFill>
                <a:srgbClr val="000000"/>
              </a:solidFill>
            </a:endParaRPr>
          </a:p>
        </p:txBody>
      </p:sp>
      <p:sp>
        <p:nvSpPr>
          <p:cNvPr id="573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8EFBF2C5-C672-409B-86FB-1021DA1C4B09}" type="slidenum">
              <a:rPr lang="es-ES">
                <a:solidFill>
                  <a:srgbClr val="000000"/>
                </a:solidFill>
              </a:rPr>
              <a:pPr fontAlgn="base">
                <a:spcBef>
                  <a:spcPct val="0"/>
                </a:spcBef>
                <a:spcAft>
                  <a:spcPct val="0"/>
                </a:spcAft>
                <a:defRPr/>
              </a:pPr>
              <a:t>‹Nº›</a:t>
            </a:fld>
            <a:endParaRPr lang="es-ES">
              <a:solidFill>
                <a:srgbClr val="000000"/>
              </a:solidFill>
            </a:endParaRPr>
          </a:p>
        </p:txBody>
      </p:sp>
      <p:sp>
        <p:nvSpPr>
          <p:cNvPr id="205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extLst>
      <p:ext uri="{BB962C8B-B14F-4D97-AF65-F5344CB8AC3E}">
        <p14:creationId xmlns:p14="http://schemas.microsoft.com/office/powerpoint/2010/main" val="1415524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B2219-293E-4ED8-8550-31FB62388017}"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DB6AE-39EE-4B88-B55E-8BFACBA5C7E4}"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722334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5734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4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4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sp>
          <p:nvSpPr>
            <p:cNvPr id="573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fontAlgn="base">
                <a:spcBef>
                  <a:spcPct val="0"/>
                </a:spcBef>
                <a:spcAft>
                  <a:spcPct val="0"/>
                </a:spcAft>
                <a:defRPr/>
              </a:pPr>
              <a:endParaRPr lang="es-ES" sz="2400">
                <a:solidFill>
                  <a:srgbClr val="000000"/>
                </a:solidFill>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735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fontAlgn="base">
              <a:spcBef>
                <a:spcPct val="0"/>
              </a:spcBef>
              <a:spcAft>
                <a:spcPct val="0"/>
              </a:spcAft>
              <a:defRPr/>
            </a:pPr>
            <a:endParaRPr lang="es-ES">
              <a:solidFill>
                <a:srgbClr val="000000"/>
              </a:solidFill>
            </a:endParaRPr>
          </a:p>
        </p:txBody>
      </p:sp>
      <p:sp>
        <p:nvSpPr>
          <p:cNvPr id="5735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lgn="ctr" fontAlgn="base">
              <a:spcBef>
                <a:spcPct val="0"/>
              </a:spcBef>
              <a:spcAft>
                <a:spcPct val="0"/>
              </a:spcAft>
              <a:defRPr/>
            </a:pPr>
            <a:endParaRPr lang="es-ES">
              <a:solidFill>
                <a:srgbClr val="000000"/>
              </a:solidFill>
            </a:endParaRPr>
          </a:p>
        </p:txBody>
      </p:sp>
      <p:sp>
        <p:nvSpPr>
          <p:cNvPr id="573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8EFBF2C5-C672-409B-86FB-1021DA1C4B09}" type="slidenum">
              <a:rPr lang="es-ES">
                <a:solidFill>
                  <a:srgbClr val="000000"/>
                </a:solidFill>
              </a:rPr>
              <a:pPr fontAlgn="base">
                <a:spcBef>
                  <a:spcPct val="0"/>
                </a:spcBef>
                <a:spcAft>
                  <a:spcPct val="0"/>
                </a:spcAft>
                <a:defRPr/>
              </a:pPr>
              <a:t>‹Nº›</a:t>
            </a:fld>
            <a:endParaRPr lang="es-ES">
              <a:solidFill>
                <a:srgbClr val="000000"/>
              </a:solidFill>
            </a:endParaRPr>
          </a:p>
        </p:txBody>
      </p:sp>
      <p:sp>
        <p:nvSpPr>
          <p:cNvPr id="205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extLst>
      <p:ext uri="{BB962C8B-B14F-4D97-AF65-F5344CB8AC3E}">
        <p14:creationId xmlns:p14="http://schemas.microsoft.com/office/powerpoint/2010/main" val="30155450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912055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545EA-099D-4878-8A86-FCC9EBFA3011}"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58CA1-48E4-4ABF-BD25-7B16167156F5}"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5869024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AA75F-113C-4D2F-ADA5-18D63D997593}" type="datetimeFigureOut">
              <a:rPr lang="es-DO" smtClean="0">
                <a:solidFill>
                  <a:prstClr val="black">
                    <a:tint val="75000"/>
                  </a:prstClr>
                </a:solidFill>
              </a:rPr>
              <a:pPr/>
              <a:t>29/09/2018</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0028F-C880-4492-A105-D0E0FE548CAC}"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315165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9DF3225-899A-4FBE-A3F3-F8E70BA2E1F5}"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892637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150.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7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16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5986"/>
            <a:ext cx="9144000" cy="5602014"/>
          </a:xfrm>
          <a:prstGeom prst="rect">
            <a:avLst/>
          </a:prstGeom>
        </p:spPr>
      </p:pic>
      <p:sp>
        <p:nvSpPr>
          <p:cNvPr id="5" name="4 Rectángulo"/>
          <p:cNvSpPr/>
          <p:nvPr/>
        </p:nvSpPr>
        <p:spPr>
          <a:xfrm>
            <a:off x="237360" y="332656"/>
            <a:ext cx="7426521"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LOS 10 MANDAMIENTOS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3275856" y="1255986"/>
            <a:ext cx="5481372" cy="923330"/>
          </a:xfrm>
          <a:prstGeom prst="rect">
            <a:avLst/>
          </a:prstGeom>
          <a:noFill/>
          <a:effectLst>
            <a:innerShdw blurRad="114300">
              <a:prstClr val="black"/>
            </a:innerShdw>
          </a:effectLst>
          <a:scene3d>
            <a:camera prst="orthographicFront"/>
            <a:lightRig rig="threePt" dir="t"/>
          </a:scene3d>
          <a:sp3d>
            <a:bevelT w="139700" h="139700" prst="divot"/>
          </a:sp3d>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 MATRIMONIO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77416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noAutofit/>
          </a:bodyPr>
          <a:lstStyle/>
          <a:p>
            <a:r>
              <a:rPr lang="es-DO" sz="3800" dirty="0" smtClean="0"/>
              <a:t>TENDRAN A CRISTO COMO EL CENTRO DE SUS VIDAS</a:t>
            </a:r>
            <a:endParaRPr lang="es-DO" sz="3800" dirty="0"/>
          </a:p>
        </p:txBody>
      </p:sp>
      <p:sp>
        <p:nvSpPr>
          <p:cNvPr id="3" name="2 Marcador de contenido"/>
          <p:cNvSpPr>
            <a:spLocks noGrp="1"/>
          </p:cNvSpPr>
          <p:nvPr>
            <p:ph idx="1"/>
          </p:nvPr>
        </p:nvSpPr>
        <p:spPr/>
        <p:txBody>
          <a:bodyPr>
            <a:normAutofit fontScale="92500"/>
          </a:bodyPr>
          <a:lstStyle/>
          <a:p>
            <a:pPr algn="just"/>
            <a:r>
              <a:rPr lang="es-DO" dirty="0" smtClean="0"/>
              <a:t>Poner a Cristo como el centro de nuestro matrimonio significa que él va a ser lo primero en nuestras vidas, incluso por encima de los hijos.</a:t>
            </a:r>
          </a:p>
          <a:p>
            <a:pPr algn="just"/>
            <a:r>
              <a:rPr lang="es-DO" dirty="0" smtClean="0"/>
              <a:t>Significa que toda acción que emprendamos nos aseguraremos primero de que le trae gloria a él y si no lo hace, entonces no la emprenderemos.</a:t>
            </a:r>
          </a:p>
          <a:p>
            <a:pPr algn="just"/>
            <a:r>
              <a:rPr lang="es-DO" dirty="0" smtClean="0"/>
              <a:t>Significa que nuestras vidas se trata sobre todo de tener un proyecto espiritual y de caminar juntos hacia el cielo.</a:t>
            </a:r>
          </a:p>
          <a:p>
            <a:endParaRPr lang="es-DO" dirty="0" smtClean="0"/>
          </a:p>
          <a:p>
            <a:endParaRPr lang="es-DO" dirty="0"/>
          </a:p>
        </p:txBody>
      </p:sp>
    </p:spTree>
    <p:extLst>
      <p:ext uri="{BB962C8B-B14F-4D97-AF65-F5344CB8AC3E}">
        <p14:creationId xmlns:p14="http://schemas.microsoft.com/office/powerpoint/2010/main" val="249959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7" y="0"/>
            <a:ext cx="9225019" cy="6858000"/>
          </a:xfrm>
          <a:prstGeom prst="rect">
            <a:avLst/>
          </a:prstGeom>
        </p:spPr>
      </p:pic>
    </p:spTree>
    <p:extLst>
      <p:ext uri="{BB962C8B-B14F-4D97-AF65-F5344CB8AC3E}">
        <p14:creationId xmlns:p14="http://schemas.microsoft.com/office/powerpoint/2010/main" val="3523405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136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2204864"/>
            <a:ext cx="6912768"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AMARÁS A TU CÓNYUGE EN TODAS LAS DIMENSIONES</a:t>
            </a:r>
          </a:p>
          <a:p>
            <a:pPr algn="ct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2</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965028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4" y="57150"/>
            <a:ext cx="9037168" cy="668421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328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8490"/>
            <a:ext cx="9080179" cy="6809510"/>
          </a:xfrm>
          <a:prstGeom prst="rect">
            <a:avLst/>
          </a:prstGeom>
        </p:spPr>
      </p:pic>
      <p:sp>
        <p:nvSpPr>
          <p:cNvPr id="3" name="2 CuadroTexto"/>
          <p:cNvSpPr txBox="1"/>
          <p:nvPr/>
        </p:nvSpPr>
        <p:spPr>
          <a:xfrm>
            <a:off x="683568" y="48637"/>
            <a:ext cx="6696744"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DO"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DO"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 </a:t>
            </a:r>
            <a:r>
              <a:rPr lang="es-DO"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enseñen a las mujeres jóvenes a amar a sus </a:t>
            </a:r>
            <a:r>
              <a:rPr lang="es-DO"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maridos…Tito 2:4</a:t>
            </a:r>
            <a:r>
              <a:rPr lang="es-DO"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217001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EL AMOR AGAPE: AMOR DE DIOS</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Es el amor desinteresado, que puede dar y mantenerse dando sin esperar  nada a cambio. Es el amor que impulsó a Cristo a venir y morir por nosotros. Es la clase de amor que salva a los matrimonios de las crisis</a:t>
            </a:r>
          </a:p>
          <a:p>
            <a:pPr lvl="0" algn="just"/>
            <a:r>
              <a:rPr lang="es-DO" dirty="0" smtClean="0"/>
              <a:t>Es el </a:t>
            </a:r>
            <a:r>
              <a:rPr lang="es-DO" dirty="0"/>
              <a:t>amor incondicional </a:t>
            </a:r>
            <a:r>
              <a:rPr lang="es-DO" dirty="0" smtClean="0"/>
              <a:t>,satisface </a:t>
            </a:r>
            <a:r>
              <a:rPr lang="es-DO" dirty="0"/>
              <a:t>el deseo fundamental del corazón de toda persona. Cada ser humano necesita ser aceptado y que lo amen tal como es, con todos sus defectos.</a:t>
            </a:r>
          </a:p>
          <a:p>
            <a:pPr algn="just"/>
            <a:r>
              <a:rPr lang="es-DO" dirty="0"/>
              <a:t>Es la cura de todos los males del corazón.</a:t>
            </a:r>
          </a:p>
          <a:p>
            <a:pPr algn="just"/>
            <a:endParaRPr lang="es-DO" dirty="0"/>
          </a:p>
          <a:p>
            <a:pPr algn="just"/>
            <a:endParaRPr lang="es-DO" dirty="0" smtClean="0"/>
          </a:p>
        </p:txBody>
      </p:sp>
    </p:spTree>
    <p:extLst>
      <p:ext uri="{BB962C8B-B14F-4D97-AF65-F5344CB8AC3E}">
        <p14:creationId xmlns:p14="http://schemas.microsoft.com/office/powerpoint/2010/main" val="8966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0" y="0"/>
            <a:ext cx="9124319"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49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1 CORINTIOS 13:4-8ª (NTV)</a:t>
            </a:r>
            <a:endParaRPr lang="es-DO" dirty="0"/>
          </a:p>
        </p:txBody>
      </p:sp>
      <p:sp>
        <p:nvSpPr>
          <p:cNvPr id="3" name="2 Marcador de contenido"/>
          <p:cNvSpPr>
            <a:spLocks noGrp="1"/>
          </p:cNvSpPr>
          <p:nvPr>
            <p:ph idx="1"/>
          </p:nvPr>
        </p:nvSpPr>
        <p:spPr/>
        <p:txBody>
          <a:bodyPr>
            <a:normAutofit lnSpcReduction="10000"/>
          </a:bodyPr>
          <a:lstStyle/>
          <a:p>
            <a:pPr algn="just"/>
            <a:r>
              <a:rPr lang="es-DO" dirty="0" smtClean="0"/>
              <a:t>«</a:t>
            </a:r>
            <a:r>
              <a:rPr lang="es-DO" dirty="0" smtClean="0">
                <a:solidFill>
                  <a:srgbClr val="FF0000"/>
                </a:solidFill>
              </a:rPr>
              <a:t>El </a:t>
            </a:r>
            <a:r>
              <a:rPr lang="es-DO" dirty="0">
                <a:solidFill>
                  <a:srgbClr val="FF0000"/>
                </a:solidFill>
              </a:rPr>
              <a:t>amor es paciente </a:t>
            </a:r>
            <a:r>
              <a:rPr lang="es-DO" dirty="0"/>
              <a:t>y </a:t>
            </a:r>
            <a:r>
              <a:rPr lang="es-DO" dirty="0">
                <a:solidFill>
                  <a:srgbClr val="0033CC"/>
                </a:solidFill>
              </a:rPr>
              <a:t>bondadoso</a:t>
            </a:r>
            <a:r>
              <a:rPr lang="es-DO" dirty="0"/>
              <a:t>. El amor </a:t>
            </a:r>
            <a:r>
              <a:rPr lang="es-DO" b="1" dirty="0">
                <a:solidFill>
                  <a:srgbClr val="7030A0"/>
                </a:solidFill>
              </a:rPr>
              <a:t>no es celoso ni fanfarrón ni orgulloso</a:t>
            </a:r>
            <a:r>
              <a:rPr lang="es-DO" dirty="0"/>
              <a:t> </a:t>
            </a:r>
            <a:r>
              <a:rPr lang="es-DO" b="1" baseline="30000" dirty="0"/>
              <a:t> </a:t>
            </a:r>
            <a:r>
              <a:rPr lang="es-DO" b="1" dirty="0">
                <a:solidFill>
                  <a:srgbClr val="FFC000"/>
                </a:solidFill>
              </a:rPr>
              <a:t>ni ofensivo</a:t>
            </a:r>
            <a:r>
              <a:rPr lang="es-DO" dirty="0"/>
              <a:t>. </a:t>
            </a:r>
            <a:r>
              <a:rPr lang="es-DO" b="1" dirty="0">
                <a:solidFill>
                  <a:srgbClr val="C00000"/>
                </a:solidFill>
              </a:rPr>
              <a:t>No exige que las cosas se hagan a su manera.</a:t>
            </a:r>
            <a:r>
              <a:rPr lang="es-DO" dirty="0"/>
              <a:t> </a:t>
            </a:r>
            <a:r>
              <a:rPr lang="es-DO" b="1" dirty="0">
                <a:solidFill>
                  <a:srgbClr val="00B050"/>
                </a:solidFill>
              </a:rPr>
              <a:t>No se irrita ni lleva un registro de las ofensas recibidas</a:t>
            </a:r>
            <a:r>
              <a:rPr lang="es-DO" dirty="0"/>
              <a:t>. </a:t>
            </a:r>
            <a:r>
              <a:rPr lang="es-DO" b="1" baseline="30000" dirty="0"/>
              <a:t> </a:t>
            </a:r>
            <a:r>
              <a:rPr lang="es-DO" b="1" dirty="0">
                <a:solidFill>
                  <a:schemeClr val="accent2">
                    <a:lumMod val="75000"/>
                  </a:schemeClr>
                </a:solidFill>
              </a:rPr>
              <a:t>No se alegra de la injusticia sino que se alegra cuando la verdad triunfa.</a:t>
            </a:r>
            <a:r>
              <a:rPr lang="es-DO" dirty="0"/>
              <a:t> </a:t>
            </a:r>
            <a:r>
              <a:rPr lang="es-DO" b="1" baseline="30000" dirty="0"/>
              <a:t> </a:t>
            </a:r>
            <a:r>
              <a:rPr lang="es-DO" b="1" dirty="0"/>
              <a:t>El amor nunca se da por vencido, jamás pierde la fe, siempre tiene esperanzas y se mantiene firme en toda circunstancia</a:t>
            </a:r>
            <a:r>
              <a:rPr lang="es-DO" dirty="0" smtClean="0"/>
              <a:t>. </a:t>
            </a:r>
            <a:r>
              <a:rPr lang="es-DO" dirty="0" smtClean="0">
                <a:solidFill>
                  <a:srgbClr val="FF3399"/>
                </a:solidFill>
              </a:rPr>
              <a:t>El amor jamás se extingue</a:t>
            </a:r>
            <a:r>
              <a:rPr lang="es-DO" dirty="0" smtClean="0"/>
              <a:t>»</a:t>
            </a:r>
            <a:endParaRPr lang="es-DO" dirty="0"/>
          </a:p>
        </p:txBody>
      </p:sp>
    </p:spTree>
    <p:extLst>
      <p:ext uri="{BB962C8B-B14F-4D97-AF65-F5344CB8AC3E}">
        <p14:creationId xmlns:p14="http://schemas.microsoft.com/office/powerpoint/2010/main" val="3980597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2" y="0"/>
            <a:ext cx="9144000" cy="6858000"/>
          </a:xfrm>
          <a:prstGeom prst="rect">
            <a:avLst/>
          </a:prstGeom>
        </p:spPr>
      </p:pic>
      <p:sp>
        <p:nvSpPr>
          <p:cNvPr id="2" name="1 CuadroTexto"/>
          <p:cNvSpPr txBox="1"/>
          <p:nvPr/>
        </p:nvSpPr>
        <p:spPr>
          <a:xfrm>
            <a:off x="251520" y="58748"/>
            <a:ext cx="7992888" cy="1754326"/>
          </a:xfrm>
          <a:prstGeom prst="rect">
            <a:avLst/>
          </a:prstGeom>
          <a:noFill/>
          <a:effectLst>
            <a:outerShdw blurRad="50800" dist="38100" dir="10800000" algn="r" rotWithShape="0">
              <a:prstClr val="black">
                <a:alpha val="40000"/>
              </a:prstClr>
            </a:outerShdw>
          </a:effectLst>
        </p:spPr>
        <p:txBody>
          <a:bodyPr wrap="square" rtlCol="0">
            <a:spAutoFit/>
          </a:bodyPr>
          <a:lstStyle/>
          <a:p>
            <a:pPr algn="just"/>
            <a:r>
              <a:rPr lang="es-DO" sz="3600" dirty="0">
                <a:solidFill>
                  <a:srgbClr val="FFFF00"/>
                </a:solidFill>
              </a:rPr>
              <a:t>«Aunque las montañas cambien de lugar y los cerros se vengan abajo; mi Amor por ti no cambiará» (Isaías 54:10)</a:t>
            </a:r>
          </a:p>
        </p:txBody>
      </p:sp>
    </p:spTree>
    <p:extLst>
      <p:ext uri="{BB962C8B-B14F-4D97-AF65-F5344CB8AC3E}">
        <p14:creationId xmlns:p14="http://schemas.microsoft.com/office/powerpoint/2010/main" val="379683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¿QUÉ ES UN MANDAMIENTO?</a:t>
            </a:r>
            <a:endParaRPr lang="es-DO" dirty="0"/>
          </a:p>
        </p:txBody>
      </p:sp>
      <p:sp>
        <p:nvSpPr>
          <p:cNvPr id="3" name="2 Marcador de contenido"/>
          <p:cNvSpPr>
            <a:spLocks noGrp="1"/>
          </p:cNvSpPr>
          <p:nvPr>
            <p:ph idx="1"/>
          </p:nvPr>
        </p:nvSpPr>
        <p:spPr>
          <a:xfrm>
            <a:off x="467544" y="1484784"/>
            <a:ext cx="8229600" cy="4525963"/>
          </a:xfrm>
        </p:spPr>
        <p:txBody>
          <a:bodyPr>
            <a:normAutofit fontScale="92500" lnSpcReduction="20000"/>
          </a:bodyPr>
          <a:lstStyle/>
          <a:p>
            <a:pPr algn="just"/>
            <a:r>
              <a:rPr lang="es-DO" dirty="0" smtClean="0"/>
              <a:t>Mandamiento es una orden, un precepto, un estatuto, un reglamento que debe ser obedecido por haber sido dado por alguien que tiene autoridad para entregarlo y para someternos a la obediencia.</a:t>
            </a:r>
          </a:p>
          <a:p>
            <a:pPr algn="just"/>
            <a:r>
              <a:rPr lang="es-DO" dirty="0" smtClean="0"/>
              <a:t>En el caso de Dios, los mandamientos que nos da es para asegurar nuestra sobrevivencia y nuestra felicidad.</a:t>
            </a:r>
          </a:p>
          <a:p>
            <a:pPr algn="just"/>
            <a:r>
              <a:rPr lang="es-DO" dirty="0"/>
              <a:t>P</a:t>
            </a:r>
            <a:r>
              <a:rPr lang="es-DO" dirty="0" smtClean="0"/>
              <a:t>or ejemplo, al decir: </a:t>
            </a:r>
            <a:r>
              <a:rPr lang="es-DO" b="1" dirty="0" smtClean="0">
                <a:solidFill>
                  <a:srgbClr val="FF0000"/>
                </a:solidFill>
              </a:rPr>
              <a:t>«No adulterarás» </a:t>
            </a:r>
            <a:r>
              <a:rPr lang="es-DO" dirty="0" smtClean="0"/>
              <a:t>deberíamos leerlo así: No te hagas daño ni le hagas daño a los demás que son tu prójimo.</a:t>
            </a:r>
            <a:endParaRPr lang="es-DO" dirty="0"/>
          </a:p>
        </p:txBody>
      </p:sp>
    </p:spTree>
    <p:extLst>
      <p:ext uri="{BB962C8B-B14F-4D97-AF65-F5344CB8AC3E}">
        <p14:creationId xmlns:p14="http://schemas.microsoft.com/office/powerpoint/2010/main" val="12775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568952" cy="61926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9564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s-DO" dirty="0" smtClean="0"/>
              <a:t>EPITHUMIA</a:t>
            </a:r>
            <a:endParaRPr lang="es-DO" dirty="0"/>
          </a:p>
        </p:txBody>
      </p:sp>
      <p:sp>
        <p:nvSpPr>
          <p:cNvPr id="3" name="2 Marcador de contenido"/>
          <p:cNvSpPr>
            <a:spLocks noGrp="1"/>
          </p:cNvSpPr>
          <p:nvPr>
            <p:ph idx="1"/>
          </p:nvPr>
        </p:nvSpPr>
        <p:spPr>
          <a:xfrm>
            <a:off x="457200" y="1484784"/>
            <a:ext cx="8229600" cy="4896544"/>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s-DO" b="1" u="sng" dirty="0" smtClean="0"/>
              <a:t>Es deseo fuerte</a:t>
            </a:r>
            <a:r>
              <a:rPr lang="es-DO" dirty="0" smtClean="0"/>
              <a:t>. Es la pasión física que sienten los esposos el uno por el otro y que se expresa en el deleite del encuentro sexual.</a:t>
            </a:r>
          </a:p>
          <a:p>
            <a:pPr algn="just"/>
            <a:r>
              <a:rPr lang="es-DO" dirty="0" smtClean="0">
                <a:solidFill>
                  <a:srgbClr val="7030A0"/>
                </a:solidFill>
              </a:rPr>
              <a:t>Esto dijo Sara: «¿</a:t>
            </a:r>
            <a:r>
              <a:rPr lang="es-DO" b="1" dirty="0" smtClean="0">
                <a:solidFill>
                  <a:srgbClr val="7030A0"/>
                </a:solidFill>
              </a:rPr>
              <a:t>Después </a:t>
            </a:r>
            <a:r>
              <a:rPr lang="es-DO" b="1" dirty="0">
                <a:solidFill>
                  <a:srgbClr val="7030A0"/>
                </a:solidFill>
              </a:rPr>
              <a:t>que he envejecido tendré deleite, </a:t>
            </a:r>
            <a:r>
              <a:rPr lang="es-DO" b="1" dirty="0">
                <a:solidFill>
                  <a:srgbClr val="FF0000"/>
                </a:solidFill>
              </a:rPr>
              <a:t>siendo también mi señor ya viejo?” (Génesis </a:t>
            </a:r>
            <a:r>
              <a:rPr lang="es-DO" b="1" dirty="0" smtClean="0">
                <a:solidFill>
                  <a:srgbClr val="FF0000"/>
                </a:solidFill>
              </a:rPr>
              <a:t>18:12).</a:t>
            </a:r>
          </a:p>
          <a:p>
            <a:pPr algn="just"/>
            <a:r>
              <a:rPr lang="es-DO" dirty="0" smtClean="0"/>
              <a:t>No es la parte mas importante del matrimonio, pero refleja cuan bien o mal van las otras cosas.</a:t>
            </a:r>
          </a:p>
          <a:p>
            <a:pPr algn="just"/>
            <a:endParaRPr lang="es-DO"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332656"/>
            <a:ext cx="1828800" cy="1091270"/>
          </a:xfrm>
          <a:prstGeom prst="rect">
            <a:avLst/>
          </a:prstGeom>
        </p:spPr>
      </p:pic>
    </p:spTree>
    <p:extLst>
      <p:ext uri="{BB962C8B-B14F-4D97-AF65-F5344CB8AC3E}">
        <p14:creationId xmlns:p14="http://schemas.microsoft.com/office/powerpoint/2010/main" val="154927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righ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righ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righ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righ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55576" y="1700808"/>
            <a:ext cx="7474024" cy="4525963"/>
          </a:xfrm>
        </p:spPr>
        <p:txBody>
          <a:bodyPr>
            <a:normAutofit fontScale="92500" lnSpcReduction="10000"/>
          </a:bodyPr>
          <a:lstStyle/>
          <a:p>
            <a:pPr algn="just"/>
            <a:r>
              <a:rPr lang="es-DO" sz="3000" b="1" u="sng" dirty="0" smtClean="0">
                <a:solidFill>
                  <a:srgbClr val="FF0000"/>
                </a:solidFill>
              </a:rPr>
              <a:t>Amor Eros</a:t>
            </a:r>
            <a:r>
              <a:rPr lang="es-DO" sz="3000" dirty="0" smtClean="0">
                <a:solidFill>
                  <a:srgbClr val="FF0000"/>
                </a:solidFill>
              </a:rPr>
              <a:t>. </a:t>
            </a:r>
            <a:r>
              <a:rPr lang="es-DO" dirty="0" smtClean="0"/>
              <a:t>Los griegos lo usaban para referirse al amor romántico. El amor que inspira poemas, dedica canciones, dice piropos,  regala flores, mira a los ojos, escribe notas con corazones, da masajes y nos hace caminar por la arena con los pies descalzos contemplando una puesta de sol. Es el amor que nos anima a estar cerca del otro. </a:t>
            </a:r>
            <a:endParaRPr lang="es-DO" dirty="0"/>
          </a:p>
          <a:p>
            <a:pPr algn="just"/>
            <a:r>
              <a:rPr lang="es-DO" dirty="0" smtClean="0"/>
              <a:t>Debe ser correspondido para no morir.</a:t>
            </a:r>
          </a:p>
          <a:p>
            <a:endParaRPr lang="es-DO"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294"/>
            <a:ext cx="4176464" cy="1512703"/>
          </a:xfrm>
          <a:prstGeom prst="rect">
            <a:avLst/>
          </a:prstGeom>
        </p:spPr>
      </p:pic>
    </p:spTree>
    <p:extLst>
      <p:ext uri="{BB962C8B-B14F-4D97-AF65-F5344CB8AC3E}">
        <p14:creationId xmlns:p14="http://schemas.microsoft.com/office/powerpoint/2010/main" val="5391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787"/>
            <a:ext cx="8856984" cy="6764962"/>
          </a:xfrm>
          <a:prstGeom prst="rect">
            <a:avLst/>
          </a:prstGeom>
        </p:spPr>
      </p:pic>
    </p:spTree>
    <p:extLst>
      <p:ext uri="{BB962C8B-B14F-4D97-AF65-F5344CB8AC3E}">
        <p14:creationId xmlns:p14="http://schemas.microsoft.com/office/powerpoint/2010/main" val="239030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AMOR STORGE</a:t>
            </a:r>
            <a:endParaRPr lang="es-DO" dirty="0"/>
          </a:p>
        </p:txBody>
      </p:sp>
      <p:sp>
        <p:nvSpPr>
          <p:cNvPr id="3" name="2 Marcador de contenido"/>
          <p:cNvSpPr>
            <a:spLocks noGrp="1"/>
          </p:cNvSpPr>
          <p:nvPr>
            <p:ph idx="1"/>
          </p:nvPr>
        </p:nvSpPr>
        <p:spPr/>
        <p:txBody>
          <a:bodyPr>
            <a:normAutofit lnSpcReduction="10000"/>
          </a:bodyPr>
          <a:lstStyle/>
          <a:p>
            <a:pPr algn="just"/>
            <a:r>
              <a:rPr lang="es-DO" b="1" dirty="0" smtClean="0">
                <a:solidFill>
                  <a:srgbClr val="FF0000"/>
                </a:solidFill>
              </a:rPr>
              <a:t>Es el «Afecto Natural»</a:t>
            </a:r>
            <a:r>
              <a:rPr lang="es-DO" dirty="0" smtClean="0"/>
              <a:t>. Es el que se siente por alguien de tu familia, tus padres, tus hijos. Es el amor que satisface la necesidad de pertenecer, de ser parte de un círculo estrecho. Es el amor que se obtiene por el mero hecho de ser PARTE DE LA FAMILIA.</a:t>
            </a:r>
          </a:p>
          <a:p>
            <a:pPr algn="just"/>
            <a:r>
              <a:rPr lang="es-DO" dirty="0" smtClean="0"/>
              <a:t>Surge de forma espontanea, pero debe ser cultivado.</a:t>
            </a:r>
          </a:p>
          <a:p>
            <a:pPr algn="just"/>
            <a:r>
              <a:rPr lang="es-DO" dirty="0" smtClean="0"/>
              <a:t>Se transmite de una generación a otra.</a:t>
            </a:r>
          </a:p>
        </p:txBody>
      </p:sp>
    </p:spTree>
    <p:extLst>
      <p:ext uri="{BB962C8B-B14F-4D97-AF65-F5344CB8AC3E}">
        <p14:creationId xmlns:p14="http://schemas.microsoft.com/office/powerpoint/2010/main" val="22252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4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b="1" dirty="0" smtClean="0"/>
              <a:t>PHILEO : AMOR DE AMISTAD</a:t>
            </a:r>
            <a:endParaRPr lang="es-DO" b="1" dirty="0"/>
          </a:p>
        </p:txBody>
      </p:sp>
      <p:sp>
        <p:nvSpPr>
          <p:cNvPr id="3" name="2 Marcador de contenido"/>
          <p:cNvSpPr>
            <a:spLocks noGrp="1"/>
          </p:cNvSpPr>
          <p:nvPr>
            <p:ph idx="1"/>
          </p:nvPr>
        </p:nvSpPr>
        <p:spPr/>
        <p:txBody>
          <a:bodyPr>
            <a:normAutofit fontScale="92500" lnSpcReduction="20000"/>
          </a:bodyPr>
          <a:lstStyle/>
          <a:p>
            <a:pPr algn="just"/>
            <a:r>
              <a:rPr lang="es-DO" dirty="0" smtClean="0"/>
              <a:t>El amor </a:t>
            </a:r>
            <a:r>
              <a:rPr lang="es-DO" dirty="0" err="1" smtClean="0"/>
              <a:t>Phileo</a:t>
            </a:r>
            <a:r>
              <a:rPr lang="es-DO" dirty="0" smtClean="0"/>
              <a:t>. Es el amor de AMISTAD. es el amor que se siente </a:t>
            </a:r>
            <a:r>
              <a:rPr lang="es-DO" dirty="0" smtClean="0">
                <a:solidFill>
                  <a:srgbClr val="FF0000"/>
                </a:solidFill>
              </a:rPr>
              <a:t>por un amigo </a:t>
            </a:r>
            <a:r>
              <a:rPr lang="es-DO" dirty="0" smtClean="0"/>
              <a:t>apreciado </a:t>
            </a:r>
            <a:r>
              <a:rPr lang="es-DO" dirty="0" smtClean="0">
                <a:solidFill>
                  <a:srgbClr val="FF0000"/>
                </a:solidFill>
              </a:rPr>
              <a:t>de cualquier sexo</a:t>
            </a:r>
            <a:r>
              <a:rPr lang="es-DO" dirty="0" smtClean="0"/>
              <a:t>. </a:t>
            </a:r>
          </a:p>
          <a:p>
            <a:pPr algn="just"/>
            <a:r>
              <a:rPr lang="es-DO" dirty="0" smtClean="0"/>
              <a:t>Es la clase de amor que proporciona los placeres más constantes del matrimonio. Sin embargo,  esta frecuentemente ausente en los matrimonios.</a:t>
            </a:r>
          </a:p>
          <a:p>
            <a:pPr algn="just"/>
            <a:r>
              <a:rPr lang="es-DO" dirty="0" smtClean="0"/>
              <a:t>Si usted se queja de aburrimiento en su matrimonio, entonces </a:t>
            </a:r>
            <a:r>
              <a:rPr lang="es-DO" dirty="0" smtClean="0">
                <a:solidFill>
                  <a:srgbClr val="C00000"/>
                </a:solidFill>
              </a:rPr>
              <a:t>esta es la clase de amor que está haciendo falta en su relación.</a:t>
            </a:r>
          </a:p>
          <a:p>
            <a:pPr algn="just"/>
            <a:r>
              <a:rPr lang="es-DO" dirty="0" smtClean="0"/>
              <a:t>Es el amor que hace de un matrimonio bueno uno fabuloso.</a:t>
            </a:r>
            <a:endParaRPr lang="es-DO" dirty="0"/>
          </a:p>
        </p:txBody>
      </p:sp>
    </p:spTree>
    <p:extLst>
      <p:ext uri="{BB962C8B-B14F-4D97-AF65-F5344CB8AC3E}">
        <p14:creationId xmlns:p14="http://schemas.microsoft.com/office/powerpoint/2010/main" val="213029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0" y="3656"/>
            <a:ext cx="9189086" cy="6854344"/>
          </a:xfrm>
          <a:prstGeom prst="rect">
            <a:avLst/>
          </a:prstGeom>
        </p:spPr>
      </p:pic>
      <p:sp>
        <p:nvSpPr>
          <p:cNvPr id="5" name="4 CuadroTexto"/>
          <p:cNvSpPr txBox="1"/>
          <p:nvPr/>
        </p:nvSpPr>
        <p:spPr>
          <a:xfrm>
            <a:off x="1331640" y="3430828"/>
            <a:ext cx="6840760" cy="1200329"/>
          </a:xfrm>
          <a:prstGeom prst="rect">
            <a:avLst/>
          </a:prstGeom>
          <a:noFill/>
        </p:spPr>
        <p:txBody>
          <a:bodyPr wrap="square" rtlCol="0">
            <a:spAutoFit/>
          </a:bodyPr>
          <a:lstStyle/>
          <a:p>
            <a:pPr algn="just"/>
            <a:r>
              <a:rPr lang="es-DO"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Este próximo 24 de Octubre de Casaran Daniela y Pedro, poniendo así fin a una hermosa amistad de muchos años para dar paso al matrimonio.</a:t>
            </a:r>
            <a:endParaRPr lang="es-DO"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630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LO QUIERO TODO</a:t>
            </a:r>
            <a:endParaRPr lang="es-DO" dirty="0"/>
          </a:p>
        </p:txBody>
      </p:sp>
      <p:sp>
        <p:nvSpPr>
          <p:cNvPr id="3" name="2 Marcador de contenido"/>
          <p:cNvSpPr>
            <a:spLocks noGrp="1"/>
          </p:cNvSpPr>
          <p:nvPr>
            <p:ph idx="1"/>
          </p:nvPr>
        </p:nvSpPr>
        <p:spPr/>
        <p:txBody>
          <a:bodyPr>
            <a:normAutofit fontScale="92500"/>
          </a:bodyPr>
          <a:lstStyle/>
          <a:p>
            <a:pPr algn="just"/>
            <a:r>
              <a:rPr lang="es-DO" dirty="0" smtClean="0"/>
              <a:t>El amor Ágape es el más importante de todos. Es como la masa del biscocho. Es el pegamento mas fuerte de todos, porque viene de Dios.</a:t>
            </a:r>
          </a:p>
          <a:p>
            <a:pPr algn="just"/>
            <a:r>
              <a:rPr lang="es-DO" dirty="0" smtClean="0"/>
              <a:t>Pero puedes tenerlo todo: Aceptación, romanticismo, pasión, amistad y entrega incondicional.</a:t>
            </a:r>
          </a:p>
          <a:p>
            <a:pPr algn="just"/>
            <a:r>
              <a:rPr lang="es-DO" dirty="0" smtClean="0">
                <a:solidFill>
                  <a:srgbClr val="FF0000"/>
                </a:solidFill>
              </a:rPr>
              <a:t>¿Le gustaría un amor así?. </a:t>
            </a:r>
          </a:p>
          <a:p>
            <a:pPr algn="just"/>
            <a:r>
              <a:rPr lang="es-DO" dirty="0" smtClean="0"/>
              <a:t>Tu tierra prometida está delante de ti, solo tiene que pelear por ella sin rendirte.</a:t>
            </a:r>
            <a:endParaRPr lang="es-DO" dirty="0"/>
          </a:p>
        </p:txBody>
      </p:sp>
    </p:spTree>
    <p:extLst>
      <p:ext uri="{BB962C8B-B14F-4D97-AF65-F5344CB8AC3E}">
        <p14:creationId xmlns:p14="http://schemas.microsoft.com/office/powerpoint/2010/main" val="1594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 y="0"/>
            <a:ext cx="4412940" cy="68580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0"/>
            <a:ext cx="4733176" cy="6858000"/>
          </a:xfrm>
          <a:prstGeom prst="rect">
            <a:avLst/>
          </a:prstGeom>
        </p:spPr>
      </p:pic>
    </p:spTree>
    <p:extLst>
      <p:ext uri="{BB962C8B-B14F-4D97-AF65-F5344CB8AC3E}">
        <p14:creationId xmlns:p14="http://schemas.microsoft.com/office/powerpoint/2010/main" val="968112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2204864"/>
            <a:ext cx="6912768"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50800" dist="38100" dir="5400000" algn="t" rotWithShape="0">
                    <a:prstClr val="black">
                      <a:alpha val="40000"/>
                    </a:prstClr>
                  </a:outerShdw>
                  <a:reflection blurRad="10000" stA="55000" endPos="48000" dist="500" dir="5400000" sy="-100000" algn="bl" rotWithShape="0"/>
                </a:effectLst>
              </a:rPr>
              <a:t>HARÁN DE CRISTO LA RAZÓN DE SER DE SUS VIDAS</a:t>
            </a:r>
          </a:p>
          <a:p>
            <a:pPr algn="ctr"/>
            <a:endParaRPr lang="es-ES" sz="5400" b="1" cap="all" dirty="0">
              <a:ln/>
              <a:solidFill>
                <a:schemeClr val="accent1"/>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MANDAMIENTO No. 1</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753004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2204864"/>
            <a:ext cx="6912768"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No tendrás amores extraños fuera de mi</a:t>
            </a:r>
          </a:p>
          <a:p>
            <a:pPr algn="ct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3</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566409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NO TENDRAS OTROS AMORES FUERA DE MI</a:t>
            </a:r>
            <a:endParaRPr lang="es-DO" dirty="0"/>
          </a:p>
        </p:txBody>
      </p:sp>
      <p:sp>
        <p:nvSpPr>
          <p:cNvPr id="3" name="2 Marcador de contenido"/>
          <p:cNvSpPr>
            <a:spLocks noGrp="1"/>
          </p:cNvSpPr>
          <p:nvPr>
            <p:ph idx="1"/>
          </p:nvPr>
        </p:nvSpPr>
        <p:spPr>
          <a:xfrm>
            <a:off x="457200" y="1600200"/>
            <a:ext cx="8229600" cy="4709120"/>
          </a:xfrm>
        </p:spPr>
        <p:txBody>
          <a:bodyPr>
            <a:noAutofit/>
          </a:bodyPr>
          <a:lstStyle/>
          <a:p>
            <a:pPr marL="342900" lvl="1" indent="-342900">
              <a:buFont typeface="Arial" pitchFamily="34" charset="0"/>
              <a:buChar char="•"/>
            </a:pPr>
            <a:r>
              <a:rPr lang="es-ES" sz="3000" dirty="0" smtClean="0"/>
              <a:t>El amor verdadero no puede florecer en un corazón dividido. La infidelidad es para cónyuge lo que la idolatría era para Dios.</a:t>
            </a:r>
          </a:p>
          <a:p>
            <a:pPr marL="342900" lvl="1" indent="-342900" algn="just">
              <a:buFont typeface="Arial" pitchFamily="34" charset="0"/>
              <a:buChar char="•"/>
            </a:pPr>
            <a:r>
              <a:rPr lang="es-ES" sz="3000" dirty="0"/>
              <a:t>Con mucha frecuencia las infidelidades suceden con un amigo o una amiga del trabajo, del colegio, del gimnasio, etc. ¿Por qué?.</a:t>
            </a:r>
          </a:p>
          <a:p>
            <a:pPr marL="342900" lvl="1" indent="-342900" algn="just">
              <a:buFont typeface="Arial" pitchFamily="34" charset="0"/>
              <a:buChar char="•"/>
            </a:pPr>
            <a:r>
              <a:rPr lang="es-ES" sz="3000" dirty="0"/>
              <a:t>Por la necesidad de una relación significativa que no está siendo satisfecha dentro del </a:t>
            </a:r>
            <a:r>
              <a:rPr lang="es-ES" sz="3000" dirty="0" smtClean="0"/>
              <a:t>matrimonio. </a:t>
            </a:r>
            <a:endParaRPr lang="es-ES" sz="3000" dirty="0"/>
          </a:p>
        </p:txBody>
      </p:sp>
    </p:spTree>
    <p:extLst>
      <p:ext uri="{BB962C8B-B14F-4D97-AF65-F5344CB8AC3E}">
        <p14:creationId xmlns:p14="http://schemas.microsoft.com/office/powerpoint/2010/main" val="6807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CONSECUENCIAS DE LA INFIDELIDAD</a:t>
            </a:r>
            <a:endParaRPr lang="es-DO" dirty="0"/>
          </a:p>
        </p:txBody>
      </p:sp>
      <p:sp>
        <p:nvSpPr>
          <p:cNvPr id="3" name="2 Marcador de contenido"/>
          <p:cNvSpPr>
            <a:spLocks noGrp="1"/>
          </p:cNvSpPr>
          <p:nvPr>
            <p:ph idx="1"/>
          </p:nvPr>
        </p:nvSpPr>
        <p:spPr>
          <a:xfrm>
            <a:off x="457200" y="1484784"/>
            <a:ext cx="8229600" cy="4896544"/>
          </a:xfrm>
        </p:spPr>
        <p:txBody>
          <a:bodyPr>
            <a:normAutofit/>
          </a:bodyPr>
          <a:lstStyle/>
          <a:p>
            <a:pPr marL="342900" lvl="1" indent="-342900" algn="just">
              <a:buFont typeface="Arial" pitchFamily="34" charset="0"/>
              <a:buChar char="•"/>
            </a:pPr>
            <a:r>
              <a:rPr lang="es-ES" dirty="0" smtClean="0"/>
              <a:t>La infidelidad destruye la confianza, daña la autoestima del otro, corrompe el alma del que la comete, abre la puerta de enfermedades, causa trastorno emocionales y sicológicos a los hijos, nos llena de una sensación de fracaso.</a:t>
            </a:r>
          </a:p>
          <a:p>
            <a:pPr marL="342900" lvl="1" indent="-342900" algn="just">
              <a:buFont typeface="Arial" pitchFamily="34" charset="0"/>
              <a:buChar char="•"/>
            </a:pPr>
            <a:r>
              <a:rPr lang="es-ES" dirty="0" smtClean="0"/>
              <a:t>Además mancha nuestro testimonio, hace que sea blasfemado en nombre de Dios, genera sentimientos de culpa, pone en riesgo el proyecto de familia que se ha construido hasta ese momento, entre otras muchas otras cosas.</a:t>
            </a:r>
            <a:endParaRPr lang="es-ES" dirty="0"/>
          </a:p>
        </p:txBody>
      </p:sp>
    </p:spTree>
    <p:extLst>
      <p:ext uri="{BB962C8B-B14F-4D97-AF65-F5344CB8AC3E}">
        <p14:creationId xmlns:p14="http://schemas.microsoft.com/office/powerpoint/2010/main" val="12179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0" y="6926"/>
            <a:ext cx="9121940" cy="6851074"/>
          </a:xfrm>
          <a:prstGeom prst="rect">
            <a:avLst/>
          </a:prstGeom>
        </p:spPr>
      </p:pic>
    </p:spTree>
    <p:extLst>
      <p:ext uri="{BB962C8B-B14F-4D97-AF65-F5344CB8AC3E}">
        <p14:creationId xmlns:p14="http://schemas.microsoft.com/office/powerpoint/2010/main" val="278867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HUIRAS DE LA TENTACION SEXUAL</a:t>
            </a:r>
            <a:endParaRPr lang="es-DO" dirty="0"/>
          </a:p>
        </p:txBody>
      </p:sp>
      <p:sp>
        <p:nvSpPr>
          <p:cNvPr id="3" name="2 Marcador de contenido"/>
          <p:cNvSpPr>
            <a:spLocks noGrp="1"/>
          </p:cNvSpPr>
          <p:nvPr>
            <p:ph idx="1"/>
          </p:nvPr>
        </p:nvSpPr>
        <p:spPr>
          <a:xfrm>
            <a:off x="457200" y="1412776"/>
            <a:ext cx="8229600" cy="4713387"/>
          </a:xfrm>
        </p:spPr>
        <p:txBody>
          <a:bodyPr>
            <a:normAutofit/>
          </a:bodyPr>
          <a:lstStyle/>
          <a:p>
            <a:pPr marL="342900" lvl="1" indent="-342900" algn="just">
              <a:buFont typeface="Arial" pitchFamily="34" charset="0"/>
              <a:buChar char="•"/>
            </a:pPr>
            <a:r>
              <a:rPr lang="es-ES" dirty="0" smtClean="0"/>
              <a:t>Incluyendo la de internet</a:t>
            </a:r>
            <a:r>
              <a:rPr lang="es-ES" b="1" dirty="0" smtClean="0"/>
              <a:t>.  </a:t>
            </a:r>
            <a:r>
              <a:rPr lang="es-ES" dirty="0" smtClean="0"/>
              <a:t>Estar detrás de una computadora no lo hace menos malo.</a:t>
            </a:r>
          </a:p>
          <a:p>
            <a:pPr marL="342900" lvl="1" indent="-342900" algn="just">
              <a:buFont typeface="Arial" pitchFamily="34" charset="0"/>
              <a:buChar char="•"/>
            </a:pPr>
            <a:r>
              <a:rPr lang="es-ES" dirty="0" smtClean="0"/>
              <a:t>El coqueteo con el pecado es pecado. Jesús dijo que </a:t>
            </a:r>
            <a:r>
              <a:rPr lang="es-ES" dirty="0" smtClean="0">
                <a:solidFill>
                  <a:srgbClr val="FF0000"/>
                </a:solidFill>
              </a:rPr>
              <a:t>cualquiera que mira una mujer para codiciarla, ya adulteró con ella en su corazón. </a:t>
            </a:r>
            <a:r>
              <a:rPr lang="es-ES" dirty="0" smtClean="0"/>
              <a:t>(Mateo 5:28)</a:t>
            </a:r>
          </a:p>
          <a:p>
            <a:pPr marL="342900" lvl="1" indent="-342900" algn="just">
              <a:buFont typeface="Arial" pitchFamily="34" charset="0"/>
              <a:buChar char="•"/>
            </a:pPr>
            <a:r>
              <a:rPr lang="es-DO" dirty="0" smtClean="0"/>
              <a:t>De modo que cuando te detienes a admirar a otra persona , le estas robando a tu cónyuge.</a:t>
            </a:r>
          </a:p>
          <a:p>
            <a:pPr marL="342900" lvl="1" indent="-342900" algn="just">
              <a:buFont typeface="Arial" pitchFamily="34" charset="0"/>
              <a:buChar char="•"/>
            </a:pPr>
            <a:r>
              <a:rPr lang="es-DO" dirty="0" smtClean="0"/>
              <a:t>No tienes libertad de parte de Dios para hacerlo y te expones a graves peligros. Recuerda que todo pecado comienza en la mente.</a:t>
            </a:r>
          </a:p>
          <a:p>
            <a:endParaRPr lang="es-DO" dirty="0"/>
          </a:p>
        </p:txBody>
      </p:sp>
    </p:spTree>
    <p:extLst>
      <p:ext uri="{BB962C8B-B14F-4D97-AF65-F5344CB8AC3E}">
        <p14:creationId xmlns:p14="http://schemas.microsoft.com/office/powerpoint/2010/main" val="22872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Horizontal)">
                                      <p:cBhvr>
                                        <p:cTn id="12" dur="500"/>
                                        <p:tgtEl>
                                          <p:spTgt spid="3">
                                            <p:txEl>
                                              <p:pRg st="0" end="0"/>
                                            </p:txEl>
                                          </p:spTgt>
                                        </p:tgtEl>
                                      </p:cBhvr>
                                    </p:animEffect>
                                  </p:childTnLst>
                                </p:cTn>
                              </p:par>
                              <p:par>
                                <p:cTn id="13" presetID="16" presetClass="entr" presetSubtype="4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outHorizontal)">
                                      <p:cBhvr>
                                        <p:cTn id="15" dur="500"/>
                                        <p:tgtEl>
                                          <p:spTgt spid="3">
                                            <p:txEl>
                                              <p:pRg st="1" end="1"/>
                                            </p:txEl>
                                          </p:spTgt>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outHorizontal)">
                                      <p:cBhvr>
                                        <p:cTn id="18" dur="500"/>
                                        <p:tgtEl>
                                          <p:spTgt spid="3">
                                            <p:txEl>
                                              <p:pRg st="2" end="2"/>
                                            </p:txEl>
                                          </p:spTgt>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out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85"/>
            <a:ext cx="9144000" cy="6833415"/>
          </a:xfrm>
          <a:prstGeom prst="rect">
            <a:avLst/>
          </a:prstGeom>
        </p:spPr>
      </p:pic>
    </p:spTree>
    <p:extLst>
      <p:ext uri="{BB962C8B-B14F-4D97-AF65-F5344CB8AC3E}">
        <p14:creationId xmlns:p14="http://schemas.microsoft.com/office/powerpoint/2010/main" val="39200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4" y="0"/>
            <a:ext cx="9124675" cy="6858000"/>
          </a:xfrm>
          <a:prstGeom prst="rect">
            <a:avLst/>
          </a:prstGeom>
        </p:spPr>
      </p:pic>
      <p:sp>
        <p:nvSpPr>
          <p:cNvPr id="2" name="1 Título"/>
          <p:cNvSpPr>
            <a:spLocks noGrp="1"/>
          </p:cNvSpPr>
          <p:nvPr>
            <p:ph type="title"/>
          </p:nvPr>
        </p:nvSpPr>
        <p:spPr>
          <a:xfrm>
            <a:off x="457200" y="274638"/>
            <a:ext cx="8229600" cy="92211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D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ADVERTENCIA CONTRA EL ADULTERIO</a:t>
            </a:r>
            <a:endParaRPr lang="es-DO"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contenido"/>
          <p:cNvSpPr>
            <a:spLocks noGrp="1"/>
          </p:cNvSpPr>
          <p:nvPr>
            <p:ph idx="1"/>
          </p:nvPr>
        </p:nvSpPr>
        <p:spPr>
          <a:xfrm>
            <a:off x="467544" y="1268760"/>
            <a:ext cx="8208912" cy="5040560"/>
          </a:xfrm>
        </p:spPr>
        <p:txBody>
          <a:bodyPr>
            <a:noAutofit/>
          </a:bodyPr>
          <a:lstStyle/>
          <a:p>
            <a:pPr algn="just"/>
            <a:r>
              <a:rPr lang="es-DO" sz="3000" dirty="0" smtClean="0">
                <a:latin typeface="Arial Unicode MS" pitchFamily="34" charset="-128"/>
                <a:ea typeface="Arial Unicode MS" pitchFamily="34" charset="-128"/>
                <a:cs typeface="Arial Unicode MS" pitchFamily="34" charset="-128"/>
              </a:rPr>
              <a:t>«</a:t>
            </a:r>
            <a:r>
              <a:rPr lang="es-DO" sz="3000" b="1" dirty="0" smtClean="0">
                <a:solidFill>
                  <a:srgbClr val="FF0000"/>
                </a:solidFill>
                <a:ea typeface="Arial Unicode MS" pitchFamily="34" charset="-128"/>
                <a:cs typeface="Arial Unicode MS" pitchFamily="34" charset="-128"/>
              </a:rPr>
              <a:t>Calma tu sed con el agua que brota de tu propio pozo</a:t>
            </a:r>
            <a:r>
              <a:rPr lang="es-DO" sz="3000" dirty="0" smtClean="0">
                <a:ea typeface="Arial Unicode MS" pitchFamily="34" charset="-128"/>
                <a:cs typeface="Arial Unicode MS" pitchFamily="34" charset="-128"/>
              </a:rPr>
              <a:t>. </a:t>
            </a:r>
            <a:r>
              <a:rPr lang="es-DO" sz="3000" b="1" baseline="30000" dirty="0" smtClean="0">
                <a:ea typeface="Arial Unicode MS" pitchFamily="34" charset="-128"/>
                <a:cs typeface="Arial Unicode MS" pitchFamily="34" charset="-128"/>
              </a:rPr>
              <a:t> </a:t>
            </a:r>
            <a:r>
              <a:rPr lang="es-DO" sz="3000" dirty="0" smtClean="0">
                <a:ea typeface="Arial Unicode MS" pitchFamily="34" charset="-128"/>
                <a:cs typeface="Arial Unicode MS" pitchFamily="34" charset="-128"/>
              </a:rPr>
              <a:t>No derrames el agua de tu manantial; no la desperdicies derramándola por la calle.</a:t>
            </a:r>
            <a:br>
              <a:rPr lang="es-DO" sz="3000" dirty="0" smtClean="0">
                <a:ea typeface="Arial Unicode MS" pitchFamily="34" charset="-128"/>
                <a:cs typeface="Arial Unicode MS" pitchFamily="34" charset="-128"/>
              </a:rPr>
            </a:br>
            <a:r>
              <a:rPr lang="es-DO" sz="3000" dirty="0" smtClean="0">
                <a:ea typeface="Arial Unicode MS" pitchFamily="34" charset="-128"/>
                <a:cs typeface="Arial Unicode MS" pitchFamily="34" charset="-128"/>
              </a:rPr>
              <a:t>Pozo y agua son tuyos, y de nadie más; ¡no los compartas con extraños!</a:t>
            </a:r>
            <a:br>
              <a:rPr lang="es-DO" sz="3000" dirty="0" smtClean="0">
                <a:ea typeface="Arial Unicode MS" pitchFamily="34" charset="-128"/>
                <a:cs typeface="Arial Unicode MS" pitchFamily="34" charset="-128"/>
              </a:rPr>
            </a:br>
            <a:r>
              <a:rPr lang="es-DO" sz="3000" dirty="0" smtClean="0">
                <a:ea typeface="Arial Unicode MS" pitchFamily="34" charset="-128"/>
                <a:cs typeface="Arial Unicode MS" pitchFamily="34" charset="-128"/>
              </a:rPr>
              <a:t>¡</a:t>
            </a:r>
            <a:r>
              <a:rPr lang="es-DO" sz="3000" dirty="0" smtClean="0">
                <a:solidFill>
                  <a:srgbClr val="FF0000"/>
                </a:solidFill>
                <a:ea typeface="Arial Unicode MS" pitchFamily="34" charset="-128"/>
                <a:cs typeface="Arial Unicode MS" pitchFamily="34" charset="-128"/>
              </a:rPr>
              <a:t>Bendita sea tu propia fuente</a:t>
            </a:r>
            <a:r>
              <a:rPr lang="es-DO" sz="3000" dirty="0" smtClean="0">
                <a:ea typeface="Arial Unicode MS" pitchFamily="34" charset="-128"/>
                <a:cs typeface="Arial Unicode MS" pitchFamily="34" charset="-128"/>
              </a:rPr>
              <a:t>! ¡</a:t>
            </a:r>
            <a:r>
              <a:rPr lang="es-DO" sz="3000" dirty="0" smtClean="0">
                <a:solidFill>
                  <a:srgbClr val="FF0000"/>
                </a:solidFill>
                <a:ea typeface="Arial Unicode MS" pitchFamily="34" charset="-128"/>
                <a:cs typeface="Arial Unicode MS" pitchFamily="34" charset="-128"/>
              </a:rPr>
              <a:t>Goza con la compañera de tu juventud</a:t>
            </a:r>
            <a:r>
              <a:rPr lang="es-DO" sz="3000" dirty="0" smtClean="0">
                <a:ea typeface="Arial Unicode MS" pitchFamily="34" charset="-128"/>
                <a:cs typeface="Arial Unicode MS" pitchFamily="34" charset="-128"/>
              </a:rPr>
              <a:t>,</a:t>
            </a:r>
            <a:br>
              <a:rPr lang="es-DO" sz="3000" dirty="0" smtClean="0">
                <a:ea typeface="Arial Unicode MS" pitchFamily="34" charset="-128"/>
                <a:cs typeface="Arial Unicode MS" pitchFamily="34" charset="-128"/>
              </a:rPr>
            </a:br>
            <a:r>
              <a:rPr lang="es-DO" sz="3000" dirty="0" smtClean="0">
                <a:ea typeface="Arial Unicode MS" pitchFamily="34" charset="-128"/>
                <a:cs typeface="Arial Unicode MS" pitchFamily="34" charset="-128"/>
              </a:rPr>
              <a:t>delicada y amorosa cervatilla! ¡</a:t>
            </a:r>
            <a:r>
              <a:rPr lang="es-DO" sz="3000" dirty="0" smtClean="0">
                <a:solidFill>
                  <a:srgbClr val="7030A0"/>
                </a:solidFill>
                <a:ea typeface="Arial Unicode MS" pitchFamily="34" charset="-128"/>
                <a:cs typeface="Arial Unicode MS" pitchFamily="34" charset="-128"/>
              </a:rPr>
              <a:t>SUS CARICIAS TE SATISFAGAN EN TODO TIEMPO</a:t>
            </a:r>
            <a:r>
              <a:rPr lang="es-DO" sz="3000" dirty="0" smtClean="0">
                <a:ea typeface="Arial Unicode MS" pitchFamily="34" charset="-128"/>
                <a:cs typeface="Arial Unicode MS" pitchFamily="34" charset="-128"/>
              </a:rPr>
              <a:t>!» (Proverbios 5:18-20</a:t>
            </a:r>
            <a:r>
              <a:rPr lang="es-DO" sz="3000" dirty="0" smtClean="0">
                <a:latin typeface="Arial Unicode MS" pitchFamily="34" charset="-128"/>
                <a:ea typeface="Arial Unicode MS" pitchFamily="34" charset="-128"/>
                <a:cs typeface="Arial Unicode MS" pitchFamily="34" charset="-128"/>
              </a:rPr>
              <a:t>)</a:t>
            </a:r>
            <a:br>
              <a:rPr lang="es-DO" sz="3000" dirty="0" smtClean="0">
                <a:latin typeface="Arial Unicode MS" pitchFamily="34" charset="-128"/>
                <a:ea typeface="Arial Unicode MS" pitchFamily="34" charset="-128"/>
                <a:cs typeface="Arial Unicode MS" pitchFamily="34" charset="-128"/>
              </a:rPr>
            </a:br>
            <a:endParaRPr lang="es-DO" sz="3000" dirty="0" smtClean="0">
              <a:latin typeface="Arial Unicode MS" pitchFamily="34" charset="-128"/>
              <a:ea typeface="Arial Unicode MS" pitchFamily="34" charset="-128"/>
              <a:cs typeface="Arial Unicode MS" pitchFamily="34" charset="-128"/>
            </a:endParaRPr>
          </a:p>
          <a:p>
            <a:pPr algn="just"/>
            <a:endParaRPr lang="es-DO" sz="3000" dirty="0"/>
          </a:p>
        </p:txBody>
      </p:sp>
    </p:spTree>
    <p:extLst>
      <p:ext uri="{BB962C8B-B14F-4D97-AF65-F5344CB8AC3E}">
        <p14:creationId xmlns:p14="http://schemas.microsoft.com/office/powerpoint/2010/main" val="37279532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s-D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PROVERBIOS</a:t>
            </a:r>
            <a:r>
              <a:rPr lang="es-DO" dirty="0" smtClean="0"/>
              <a:t> </a:t>
            </a:r>
            <a:r>
              <a:rPr lang="es-D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5:18-20</a:t>
            </a:r>
            <a:endParaRPr lang="es-DO"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contenido"/>
          <p:cNvSpPr>
            <a:spLocks noGrp="1"/>
          </p:cNvSpPr>
          <p:nvPr>
            <p:ph idx="1"/>
          </p:nvPr>
        </p:nvSpPr>
        <p:spPr/>
        <p:txBody>
          <a:bodyPr>
            <a:normAutofit/>
          </a:bodyPr>
          <a:lstStyle/>
          <a:p>
            <a:pPr algn="just"/>
            <a:r>
              <a:rPr lang="es-DO" dirty="0" smtClean="0">
                <a:ea typeface="Arial Unicode MS" pitchFamily="34" charset="-128"/>
                <a:cs typeface="Arial Unicode MS" pitchFamily="34" charset="-128"/>
              </a:rPr>
              <a:t>«¡</a:t>
            </a:r>
            <a:r>
              <a:rPr lang="es-DO" b="1" dirty="0" smtClean="0">
                <a:solidFill>
                  <a:srgbClr val="7030A0"/>
                </a:solidFill>
                <a:ea typeface="Arial Unicode MS" pitchFamily="34" charset="-128"/>
                <a:cs typeface="Arial Unicode MS" pitchFamily="34" charset="-128"/>
              </a:rPr>
              <a:t>EN SU AMOR RECREATE SIEMPRE</a:t>
            </a:r>
            <a:r>
              <a:rPr lang="es-DO" dirty="0" smtClean="0">
                <a:ea typeface="Arial Unicode MS" pitchFamily="34" charset="-128"/>
                <a:cs typeface="Arial Unicode MS" pitchFamily="34" charset="-128"/>
              </a:rPr>
              <a:t>! </a:t>
            </a:r>
            <a:r>
              <a:rPr lang="es-DO" b="1" baseline="30000" dirty="0" smtClean="0">
                <a:ea typeface="Arial Unicode MS" pitchFamily="34" charset="-128"/>
                <a:cs typeface="Arial Unicode MS" pitchFamily="34" charset="-128"/>
              </a:rPr>
              <a:t> </a:t>
            </a:r>
            <a:r>
              <a:rPr lang="es-DO" dirty="0" smtClean="0">
                <a:ea typeface="Arial Unicode MS" pitchFamily="34" charset="-128"/>
                <a:cs typeface="Arial Unicode MS" pitchFamily="34" charset="-128"/>
              </a:rPr>
              <a:t>¿Por qué enredarte, hijo mío, con la mujer ajena? ¿Por qué arrojarte en brazos de una extraña? </a:t>
            </a:r>
            <a:r>
              <a:rPr lang="es-DO" b="1" baseline="30000" dirty="0" smtClean="0">
                <a:ea typeface="Arial Unicode MS" pitchFamily="34" charset="-128"/>
                <a:cs typeface="Arial Unicode MS" pitchFamily="34" charset="-128"/>
              </a:rPr>
              <a:t> </a:t>
            </a:r>
            <a:r>
              <a:rPr lang="es-DO" b="1" dirty="0" smtClean="0">
                <a:solidFill>
                  <a:srgbClr val="FF0000"/>
                </a:solidFill>
                <a:ea typeface="Arial Unicode MS" pitchFamily="34" charset="-128"/>
                <a:cs typeface="Arial Unicode MS" pitchFamily="34" charset="-128"/>
              </a:rPr>
              <a:t>El Señor está pendiente de la conducta del hombre</a:t>
            </a:r>
            <a:r>
              <a:rPr lang="es-DO" dirty="0" smtClean="0">
                <a:ea typeface="Arial Unicode MS" pitchFamily="34" charset="-128"/>
                <a:cs typeface="Arial Unicode MS" pitchFamily="34" charset="-128"/>
              </a:rPr>
              <a:t>; no pierde de vista ninguno de sus pasos. </a:t>
            </a:r>
            <a:r>
              <a:rPr lang="es-DO" b="1" baseline="30000" dirty="0" smtClean="0">
                <a:ea typeface="Arial Unicode MS" pitchFamily="34" charset="-128"/>
                <a:cs typeface="Arial Unicode MS" pitchFamily="34" charset="-128"/>
              </a:rPr>
              <a:t> </a:t>
            </a:r>
            <a:r>
              <a:rPr lang="es-DO" dirty="0" smtClean="0">
                <a:ea typeface="Arial Unicode MS" pitchFamily="34" charset="-128"/>
                <a:cs typeface="Arial Unicode MS" pitchFamily="34" charset="-128"/>
              </a:rPr>
              <a:t>Al malvado lo atrapa su propia maldad; Su propio pecado lo sujeta como un lazo.</a:t>
            </a:r>
            <a:br>
              <a:rPr lang="es-DO" dirty="0" smtClean="0">
                <a:ea typeface="Arial Unicode MS" pitchFamily="34" charset="-128"/>
                <a:cs typeface="Arial Unicode MS" pitchFamily="34" charset="-128"/>
              </a:rPr>
            </a:br>
            <a:r>
              <a:rPr lang="es-DO" dirty="0" smtClean="0">
                <a:ea typeface="Arial Unicode MS" pitchFamily="34" charset="-128"/>
                <a:cs typeface="Arial Unicode MS" pitchFamily="34" charset="-128"/>
              </a:rPr>
              <a:t>Su indisciplina lo llevará a la muerte; su gran necedad, a la perdición.»</a:t>
            </a:r>
            <a:endParaRPr lang="es-DO" dirty="0"/>
          </a:p>
        </p:txBody>
      </p:sp>
    </p:spTree>
    <p:extLst>
      <p:ext uri="{BB962C8B-B14F-4D97-AF65-F5344CB8AC3E}">
        <p14:creationId xmlns:p14="http://schemas.microsoft.com/office/powerpoint/2010/main" val="32462992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2204864"/>
            <a:ext cx="6912768"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Acuérdate de las fecha especiales para celebrarlas</a:t>
            </a:r>
          </a:p>
          <a:p>
            <a:pPr algn="ct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4</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941088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ACUERDATE DE TU CONYUGE PARA AGRADARLE</a:t>
            </a:r>
            <a:endParaRPr lang="es-DO" dirty="0"/>
          </a:p>
        </p:txBody>
      </p:sp>
      <p:sp>
        <p:nvSpPr>
          <p:cNvPr id="3" name="2 Marcador de contenido"/>
          <p:cNvSpPr>
            <a:spLocks noGrp="1"/>
          </p:cNvSpPr>
          <p:nvPr>
            <p:ph idx="1"/>
          </p:nvPr>
        </p:nvSpPr>
        <p:spPr/>
        <p:txBody>
          <a:bodyPr>
            <a:normAutofit lnSpcReduction="10000"/>
          </a:bodyPr>
          <a:lstStyle/>
          <a:p>
            <a:pPr algn="just"/>
            <a:r>
              <a:rPr lang="es-DO" dirty="0" smtClean="0"/>
              <a:t>Puedes olvidar la fecha en que Cristóbal Colón descubrió América y hasta puedes vivir sin saber la fecha en que se proclamo la independencia nacional, pero no debes olvidar tu aniversario de bodas y el cumpleaños de tu cónyuge.</a:t>
            </a:r>
          </a:p>
          <a:p>
            <a:pPr algn="just"/>
            <a:r>
              <a:rPr lang="es-DO" dirty="0" smtClean="0"/>
              <a:t>Además  </a:t>
            </a:r>
            <a:r>
              <a:rPr lang="es-DO" dirty="0"/>
              <a:t>saca tiempo exclusivo para tu cónyuge cada mes, </a:t>
            </a:r>
            <a:r>
              <a:rPr lang="es-DO" dirty="0" smtClean="0"/>
              <a:t>y tengan </a:t>
            </a:r>
            <a:r>
              <a:rPr lang="es-DO" dirty="0"/>
              <a:t>un día para ustedes. </a:t>
            </a:r>
          </a:p>
        </p:txBody>
      </p:sp>
    </p:spTree>
    <p:extLst>
      <p:ext uri="{BB962C8B-B14F-4D97-AF65-F5344CB8AC3E}">
        <p14:creationId xmlns:p14="http://schemas.microsoft.com/office/powerpoint/2010/main" val="29459124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5 CuadroTexto"/>
          <p:cNvSpPr txBox="1"/>
          <p:nvPr/>
        </p:nvSpPr>
        <p:spPr>
          <a:xfrm>
            <a:off x="5759624" y="260648"/>
            <a:ext cx="3384376" cy="5632311"/>
          </a:xfrm>
          <a:prstGeom prst="rect">
            <a:avLst/>
          </a:prstGeom>
          <a:noFill/>
        </p:spPr>
        <p:txBody>
          <a:bodyPr wrap="square" rtlCol="0">
            <a:spAutoFit/>
          </a:bodyPr>
          <a:lstStyle/>
          <a:p>
            <a:pPr algn="just"/>
            <a:r>
              <a:rPr lang="es-DO" sz="3000" dirty="0">
                <a:solidFill>
                  <a:srgbClr val="FFFF00"/>
                </a:solidFill>
              </a:rPr>
              <a:t>En el principio ya existía el Verbo</a:t>
            </a:r>
            <a:r>
              <a:rPr lang="es-DO" sz="3000" dirty="0" smtClean="0">
                <a:solidFill>
                  <a:srgbClr val="FFFF00"/>
                </a:solidFill>
              </a:rPr>
              <a:t>, </a:t>
            </a:r>
            <a:r>
              <a:rPr lang="es-DO" sz="3000" dirty="0">
                <a:solidFill>
                  <a:srgbClr val="FFFF00"/>
                </a:solidFill>
              </a:rPr>
              <a:t> y el Verbo estaba con Dios</a:t>
            </a:r>
            <a:r>
              <a:rPr lang="es-DO" sz="3000" dirty="0" smtClean="0">
                <a:solidFill>
                  <a:srgbClr val="FFFF00"/>
                </a:solidFill>
              </a:rPr>
              <a:t>, </a:t>
            </a:r>
            <a:r>
              <a:rPr lang="es-DO" sz="3000" dirty="0">
                <a:solidFill>
                  <a:srgbClr val="FFFF00"/>
                </a:solidFill>
              </a:rPr>
              <a:t> y el Verbo era Dios</a:t>
            </a:r>
            <a:r>
              <a:rPr lang="es-DO" sz="3000" dirty="0" smtClean="0">
                <a:solidFill>
                  <a:srgbClr val="FFFF00"/>
                </a:solidFill>
              </a:rPr>
              <a:t>. </a:t>
            </a:r>
            <a:r>
              <a:rPr lang="es-DO" sz="3000" b="1" baseline="30000" dirty="0">
                <a:solidFill>
                  <a:srgbClr val="FFFF00"/>
                </a:solidFill>
              </a:rPr>
              <a:t> </a:t>
            </a:r>
            <a:r>
              <a:rPr lang="es-DO" sz="3000" dirty="0">
                <a:solidFill>
                  <a:srgbClr val="FFFF00"/>
                </a:solidFill>
              </a:rPr>
              <a:t>Él estaba con Dios en el principio.</a:t>
            </a:r>
            <a:br>
              <a:rPr lang="es-DO" sz="3000" dirty="0">
                <a:solidFill>
                  <a:srgbClr val="FFFF00"/>
                </a:solidFill>
              </a:rPr>
            </a:br>
            <a:r>
              <a:rPr lang="es-DO" sz="3000" dirty="0" smtClean="0">
                <a:solidFill>
                  <a:srgbClr val="FFFF00"/>
                </a:solidFill>
              </a:rPr>
              <a:t>Por </a:t>
            </a:r>
            <a:r>
              <a:rPr lang="es-DO" sz="3000" dirty="0">
                <a:solidFill>
                  <a:srgbClr val="FFFF00"/>
                </a:solidFill>
              </a:rPr>
              <a:t>medio de él todas las cosas fueron creadas</a:t>
            </a:r>
            <a:r>
              <a:rPr lang="es-DO" sz="3000" dirty="0" smtClean="0">
                <a:solidFill>
                  <a:srgbClr val="FFFF00"/>
                </a:solidFill>
              </a:rPr>
              <a:t>; </a:t>
            </a:r>
            <a:r>
              <a:rPr lang="es-DO" sz="3000" dirty="0">
                <a:solidFill>
                  <a:srgbClr val="FFFF00"/>
                </a:solidFill>
              </a:rPr>
              <a:t> sin él, nada de lo creado </a:t>
            </a:r>
            <a:r>
              <a:rPr lang="es-DO" sz="3000" dirty="0" smtClean="0">
                <a:solidFill>
                  <a:srgbClr val="FFFF00"/>
                </a:solidFill>
              </a:rPr>
              <a:t> llegó </a:t>
            </a:r>
            <a:r>
              <a:rPr lang="es-DO" sz="3000" dirty="0">
                <a:solidFill>
                  <a:srgbClr val="FFFF00"/>
                </a:solidFill>
              </a:rPr>
              <a:t>a existir.</a:t>
            </a:r>
          </a:p>
        </p:txBody>
      </p:sp>
    </p:spTree>
    <p:extLst>
      <p:ext uri="{BB962C8B-B14F-4D97-AF65-F5344CB8AC3E}">
        <p14:creationId xmlns:p14="http://schemas.microsoft.com/office/powerpoint/2010/main" val="16221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92314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1988840"/>
            <a:ext cx="6912768" cy="424731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Resaltarás las virtudes y minimizaras las diferencias</a:t>
            </a:r>
          </a:p>
          <a:p>
            <a:pPr algn="ct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5</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6994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a:bodyPr>
          <a:lstStyle/>
          <a:p>
            <a:r>
              <a:rPr lang="es-DO" sz="3800" dirty="0" smtClean="0"/>
              <a:t>RESALTARÁS LAS VIRTUDES </a:t>
            </a:r>
            <a:endParaRPr lang="es-DO" sz="3800" dirty="0"/>
          </a:p>
        </p:txBody>
      </p:sp>
      <p:sp>
        <p:nvSpPr>
          <p:cNvPr id="3" name="2 Marcador de contenido"/>
          <p:cNvSpPr>
            <a:spLocks noGrp="1"/>
          </p:cNvSpPr>
          <p:nvPr>
            <p:ph idx="1"/>
          </p:nvPr>
        </p:nvSpPr>
        <p:spPr>
          <a:xfrm>
            <a:off x="611560" y="1340768"/>
            <a:ext cx="8229600" cy="5112568"/>
          </a:xfrm>
        </p:spPr>
        <p:txBody>
          <a:bodyPr>
            <a:normAutofit/>
          </a:bodyPr>
          <a:lstStyle/>
          <a:p>
            <a:pPr marL="342900" lvl="1" indent="-342900" algn="just">
              <a:buFont typeface="Arial" pitchFamily="34" charset="0"/>
              <a:buChar char="•"/>
            </a:pPr>
            <a:r>
              <a:rPr lang="es-DO" dirty="0" smtClean="0"/>
              <a:t>Cuando usted está de novio debe andar con unos binoculares mirando siempre del lado del aumento para advertir cualquier defecto mientras hay tiempo.</a:t>
            </a:r>
          </a:p>
          <a:p>
            <a:pPr marL="342900" lvl="1" indent="-342900" algn="just">
              <a:buFont typeface="Arial" pitchFamily="34" charset="0"/>
              <a:buChar char="•"/>
            </a:pPr>
            <a:r>
              <a:rPr lang="es-DO" dirty="0" smtClean="0"/>
              <a:t>Cuando usted se casa, eso binoculares debe ponerlos del lado opuesto para no estar fijándose en los defectos.</a:t>
            </a:r>
          </a:p>
          <a:p>
            <a:pPr marL="342900" lvl="1" indent="-342900" algn="just">
              <a:buFont typeface="Arial" pitchFamily="34" charset="0"/>
              <a:buChar char="•"/>
            </a:pPr>
            <a:r>
              <a:rPr lang="es-DO" dirty="0" smtClean="0"/>
              <a:t>Debemos </a:t>
            </a:r>
            <a:r>
              <a:rPr lang="es-DO" dirty="0" smtClean="0"/>
              <a:t>aprender a </a:t>
            </a:r>
            <a:r>
              <a:rPr lang="es-DO" dirty="0" smtClean="0"/>
              <a:t>enfocarse en lo positivo del otro para sacar lo mejor de la relación. </a:t>
            </a:r>
          </a:p>
          <a:p>
            <a:pPr marL="342900" lvl="1" indent="-342900" algn="just">
              <a:buFont typeface="Arial" pitchFamily="34" charset="0"/>
              <a:buChar char="•"/>
            </a:pPr>
            <a:r>
              <a:rPr lang="es-DO" dirty="0" smtClean="0"/>
              <a:t>Refuerce a su cónyuge en aquellas áreas en que es vulnerable y practique estar pendiente para elogiarle.</a:t>
            </a:r>
            <a:endParaRPr lang="es-DO" dirty="0" smtClean="0"/>
          </a:p>
        </p:txBody>
      </p:sp>
    </p:spTree>
    <p:extLst>
      <p:ext uri="{BB962C8B-B14F-4D97-AF65-F5344CB8AC3E}">
        <p14:creationId xmlns:p14="http://schemas.microsoft.com/office/powerpoint/2010/main" val="37341521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CANTAR DE LOS CANTARES 1:5-6</a:t>
            </a:r>
            <a:endParaRPr lang="es-DO" dirty="0"/>
          </a:p>
        </p:txBody>
      </p:sp>
      <p:sp>
        <p:nvSpPr>
          <p:cNvPr id="3" name="2 Marcador de contenido"/>
          <p:cNvSpPr>
            <a:spLocks noGrp="1"/>
          </p:cNvSpPr>
          <p:nvPr>
            <p:ph idx="1"/>
          </p:nvPr>
        </p:nvSpPr>
        <p:spPr/>
        <p:txBody>
          <a:bodyPr>
            <a:normAutofit/>
          </a:bodyPr>
          <a:lstStyle/>
          <a:p>
            <a:pPr algn="just"/>
            <a:r>
              <a:rPr lang="es-DO" dirty="0"/>
              <a:t>Mujeres de Jerusalén</a:t>
            </a:r>
            <a:r>
              <a:rPr lang="es-DO" dirty="0" smtClean="0"/>
              <a:t>, </a:t>
            </a:r>
            <a:r>
              <a:rPr lang="es-DO" dirty="0"/>
              <a:t/>
            </a:r>
            <a:br>
              <a:rPr lang="es-DO" dirty="0"/>
            </a:br>
            <a:r>
              <a:rPr lang="es-DO" dirty="0">
                <a:solidFill>
                  <a:srgbClr val="FF0000"/>
                </a:solidFill>
              </a:rPr>
              <a:t>soy morena, pero hermosa</a:t>
            </a:r>
            <a:r>
              <a:rPr lang="es-DO" dirty="0" smtClean="0"/>
              <a:t>; morena </a:t>
            </a:r>
            <a:r>
              <a:rPr lang="es-DO" dirty="0"/>
              <a:t>como los campamentos de Quedar</a:t>
            </a:r>
            <a:r>
              <a:rPr lang="es-DO" dirty="0" smtClean="0"/>
              <a:t>, hermosa </a:t>
            </a:r>
            <a:r>
              <a:rPr lang="es-DO" dirty="0"/>
              <a:t>como las cortinas de Salomón.</a:t>
            </a:r>
            <a:br>
              <a:rPr lang="es-DO" dirty="0"/>
            </a:br>
            <a:r>
              <a:rPr lang="es-DO" dirty="0" smtClean="0">
                <a:solidFill>
                  <a:srgbClr val="FF0000"/>
                </a:solidFill>
              </a:rPr>
              <a:t>No </a:t>
            </a:r>
            <a:r>
              <a:rPr lang="es-DO" dirty="0">
                <a:solidFill>
                  <a:srgbClr val="FF0000"/>
                </a:solidFill>
              </a:rPr>
              <a:t>se fijen en que soy morena</a:t>
            </a:r>
            <a:r>
              <a:rPr lang="es-DO" dirty="0" smtClean="0"/>
              <a:t>, </a:t>
            </a:r>
            <a:r>
              <a:rPr lang="es-DO" b="1" dirty="0" smtClean="0">
                <a:solidFill>
                  <a:srgbClr val="7030A0"/>
                </a:solidFill>
              </a:rPr>
              <a:t>ni </a:t>
            </a:r>
            <a:r>
              <a:rPr lang="es-DO" b="1" dirty="0">
                <a:solidFill>
                  <a:srgbClr val="7030A0"/>
                </a:solidFill>
              </a:rPr>
              <a:t>en que el sol me ha quemado la piel</a:t>
            </a:r>
            <a:r>
              <a:rPr lang="es-DO" b="1" dirty="0" smtClean="0">
                <a:solidFill>
                  <a:srgbClr val="7030A0"/>
                </a:solidFill>
              </a:rPr>
              <a:t>.</a:t>
            </a:r>
            <a:r>
              <a:rPr lang="es-DO" dirty="0" smtClean="0"/>
              <a:t> </a:t>
            </a:r>
            <a:r>
              <a:rPr lang="es-DO" b="1" dirty="0" smtClean="0">
                <a:solidFill>
                  <a:schemeClr val="accent2">
                    <a:lumMod val="75000"/>
                  </a:schemeClr>
                </a:solidFill>
              </a:rPr>
              <a:t>Mis </a:t>
            </a:r>
            <a:r>
              <a:rPr lang="es-DO" b="1" dirty="0">
                <a:solidFill>
                  <a:schemeClr val="accent2">
                    <a:lumMod val="75000"/>
                  </a:schemeClr>
                </a:solidFill>
              </a:rPr>
              <a:t>hermanos se enojaron </a:t>
            </a:r>
            <a:r>
              <a:rPr lang="es-DO" b="1" dirty="0" smtClean="0">
                <a:solidFill>
                  <a:schemeClr val="accent2">
                    <a:lumMod val="75000"/>
                  </a:schemeClr>
                </a:solidFill>
              </a:rPr>
              <a:t>conmigo y </a:t>
            </a:r>
            <a:r>
              <a:rPr lang="es-DO" b="1" dirty="0">
                <a:solidFill>
                  <a:schemeClr val="accent2">
                    <a:lumMod val="75000"/>
                  </a:schemeClr>
                </a:solidFill>
              </a:rPr>
              <a:t>me pusieron a cuidar las viñas</a:t>
            </a:r>
            <a:r>
              <a:rPr lang="es-DO" b="1" dirty="0" smtClean="0">
                <a:solidFill>
                  <a:schemeClr val="accent2">
                    <a:lumMod val="75000"/>
                  </a:schemeClr>
                </a:solidFill>
              </a:rPr>
              <a:t>, ¡</a:t>
            </a:r>
            <a:r>
              <a:rPr lang="es-DO" b="1" dirty="0">
                <a:solidFill>
                  <a:schemeClr val="accent2">
                    <a:lumMod val="75000"/>
                  </a:schemeClr>
                </a:solidFill>
              </a:rPr>
              <a:t>y mi propia viña descuidé</a:t>
            </a:r>
            <a:r>
              <a:rPr lang="es-DO" dirty="0"/>
              <a:t>! (Cantar de los cantares 1:5-6)</a:t>
            </a:r>
          </a:p>
          <a:p>
            <a:endParaRPr lang="es-DO" dirty="0"/>
          </a:p>
        </p:txBody>
      </p:sp>
    </p:spTree>
    <p:extLst>
      <p:ext uri="{BB962C8B-B14F-4D97-AF65-F5344CB8AC3E}">
        <p14:creationId xmlns:p14="http://schemas.microsoft.com/office/powerpoint/2010/main" val="191175859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CANTAR DE LOS CANTARES 4:1-3</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a:solidFill>
                  <a:srgbClr val="FF0000"/>
                </a:solidFill>
              </a:rPr>
              <a:t>¡Cuán bella eres, amada mía</a:t>
            </a:r>
            <a:r>
              <a:rPr lang="es-DO" dirty="0" smtClean="0">
                <a:solidFill>
                  <a:srgbClr val="FF0000"/>
                </a:solidFill>
              </a:rPr>
              <a:t>! </a:t>
            </a:r>
            <a:r>
              <a:rPr lang="es-DO" dirty="0"/>
              <a:t>    ¡Cuán bella eres!</a:t>
            </a:r>
            <a:br>
              <a:rPr lang="es-DO" dirty="0"/>
            </a:br>
            <a:r>
              <a:rPr lang="es-DO" b="1" dirty="0">
                <a:solidFill>
                  <a:srgbClr val="9A7500"/>
                </a:solidFill>
              </a:rPr>
              <a:t>Tus ojos</a:t>
            </a:r>
            <a:r>
              <a:rPr lang="es-DO" dirty="0"/>
              <a:t>, tras el velo, son dos palomas</a:t>
            </a:r>
            <a:r>
              <a:rPr lang="es-DO" dirty="0" smtClean="0"/>
              <a:t>. </a:t>
            </a:r>
            <a:r>
              <a:rPr lang="es-DO" b="1" dirty="0" smtClean="0">
                <a:solidFill>
                  <a:srgbClr val="9A7500"/>
                </a:solidFill>
              </a:rPr>
              <a:t>Tus</a:t>
            </a:r>
            <a:r>
              <a:rPr lang="es-DO" b="1" dirty="0" smtClean="0">
                <a:solidFill>
                  <a:srgbClr val="FFC000"/>
                </a:solidFill>
              </a:rPr>
              <a:t> </a:t>
            </a:r>
            <a:r>
              <a:rPr lang="es-DO" b="1" dirty="0">
                <a:solidFill>
                  <a:srgbClr val="9A7500"/>
                </a:solidFill>
              </a:rPr>
              <a:t>cabellos </a:t>
            </a:r>
            <a:r>
              <a:rPr lang="es-DO" dirty="0"/>
              <a:t>son como los rebaños de </a:t>
            </a:r>
            <a:r>
              <a:rPr lang="es-DO" dirty="0" smtClean="0"/>
              <a:t>cabras </a:t>
            </a:r>
            <a:r>
              <a:rPr lang="es-DO" dirty="0"/>
              <a:t>    que retozan en los montes de Galaad</a:t>
            </a:r>
            <a:r>
              <a:rPr lang="es-DO" dirty="0" smtClean="0"/>
              <a:t>. </a:t>
            </a:r>
            <a:r>
              <a:rPr lang="es-DO" b="1" baseline="30000" dirty="0"/>
              <a:t> </a:t>
            </a:r>
            <a:r>
              <a:rPr lang="es-DO" b="1" dirty="0">
                <a:solidFill>
                  <a:srgbClr val="9A7500"/>
                </a:solidFill>
              </a:rPr>
              <a:t>Tus dientes </a:t>
            </a:r>
            <a:r>
              <a:rPr lang="es-DO" dirty="0"/>
              <a:t>son como ovejas recién trasquiladas</a:t>
            </a:r>
            <a:r>
              <a:rPr lang="es-DO" dirty="0" smtClean="0"/>
              <a:t>, </a:t>
            </a:r>
            <a:r>
              <a:rPr lang="es-DO" dirty="0"/>
              <a:t> que ascienden luego de haber sido bañadas</a:t>
            </a:r>
            <a:r>
              <a:rPr lang="es-DO" dirty="0" smtClean="0"/>
              <a:t>. Cada </a:t>
            </a:r>
            <a:r>
              <a:rPr lang="es-DO" dirty="0"/>
              <a:t>una de ellas tiene su pareja</a:t>
            </a:r>
            <a:r>
              <a:rPr lang="es-DO" dirty="0" smtClean="0"/>
              <a:t>; ninguna </a:t>
            </a:r>
            <a:r>
              <a:rPr lang="es-DO" dirty="0"/>
              <a:t>de ellas está sola</a:t>
            </a:r>
            <a:r>
              <a:rPr lang="es-DO" dirty="0" smtClean="0"/>
              <a:t>. </a:t>
            </a:r>
            <a:r>
              <a:rPr lang="es-DO" b="1" dirty="0" smtClean="0">
                <a:solidFill>
                  <a:srgbClr val="9A7500"/>
                </a:solidFill>
              </a:rPr>
              <a:t>Tus</a:t>
            </a:r>
            <a:r>
              <a:rPr lang="es-DO" b="1" dirty="0" smtClean="0">
                <a:solidFill>
                  <a:srgbClr val="FFC000"/>
                </a:solidFill>
              </a:rPr>
              <a:t> </a:t>
            </a:r>
            <a:r>
              <a:rPr lang="es-DO" b="1" dirty="0">
                <a:solidFill>
                  <a:srgbClr val="9A7500"/>
                </a:solidFill>
              </a:rPr>
              <a:t>labios</a:t>
            </a:r>
            <a:r>
              <a:rPr lang="es-DO" b="1" dirty="0">
                <a:solidFill>
                  <a:srgbClr val="FFC000"/>
                </a:solidFill>
              </a:rPr>
              <a:t> </a:t>
            </a:r>
            <a:r>
              <a:rPr lang="es-DO" dirty="0"/>
              <a:t>son cual cinta escarlata</a:t>
            </a:r>
            <a:r>
              <a:rPr lang="es-DO" dirty="0" smtClean="0"/>
              <a:t>; </a:t>
            </a:r>
            <a:r>
              <a:rPr lang="es-DO" b="1" dirty="0" smtClean="0">
                <a:solidFill>
                  <a:srgbClr val="9A7500"/>
                </a:solidFill>
              </a:rPr>
              <a:t>tus </a:t>
            </a:r>
            <a:r>
              <a:rPr lang="es-DO" b="1" dirty="0">
                <a:solidFill>
                  <a:srgbClr val="9A7500"/>
                </a:solidFill>
              </a:rPr>
              <a:t>palabras </a:t>
            </a:r>
            <a:r>
              <a:rPr lang="es-DO" dirty="0"/>
              <a:t>me tienen hechizado</a:t>
            </a:r>
            <a:r>
              <a:rPr lang="es-DO" dirty="0" smtClean="0"/>
              <a:t>. </a:t>
            </a:r>
            <a:r>
              <a:rPr lang="es-DO" b="1" dirty="0" smtClean="0">
                <a:solidFill>
                  <a:srgbClr val="9A7500"/>
                </a:solidFill>
              </a:rPr>
              <a:t>Tus </a:t>
            </a:r>
            <a:r>
              <a:rPr lang="es-DO" b="1" dirty="0">
                <a:solidFill>
                  <a:srgbClr val="9A7500"/>
                </a:solidFill>
              </a:rPr>
              <a:t>mejillas</a:t>
            </a:r>
            <a:r>
              <a:rPr lang="es-DO" dirty="0"/>
              <a:t>, tras el velo</a:t>
            </a:r>
            <a:r>
              <a:rPr lang="es-DO" dirty="0" smtClean="0"/>
              <a:t>, parecen </a:t>
            </a:r>
            <a:r>
              <a:rPr lang="es-DO" dirty="0"/>
              <a:t>dos mitades de granadas.</a:t>
            </a:r>
            <a:br>
              <a:rPr lang="es-DO" dirty="0"/>
            </a:br>
            <a:endParaRPr lang="es-DO" dirty="0"/>
          </a:p>
        </p:txBody>
      </p:sp>
    </p:spTree>
    <p:extLst>
      <p:ext uri="{BB962C8B-B14F-4D97-AF65-F5344CB8AC3E}">
        <p14:creationId xmlns:p14="http://schemas.microsoft.com/office/powerpoint/2010/main" val="335208127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CANTAR DE LOS CANTARES </a:t>
            </a:r>
            <a:r>
              <a:rPr lang="es-DO" dirty="0" smtClean="0"/>
              <a:t>4:5-7</a:t>
            </a:r>
            <a:endParaRPr lang="es-DO" dirty="0"/>
          </a:p>
        </p:txBody>
      </p:sp>
      <p:sp>
        <p:nvSpPr>
          <p:cNvPr id="3" name="2 Marcador de contenido"/>
          <p:cNvSpPr>
            <a:spLocks noGrp="1"/>
          </p:cNvSpPr>
          <p:nvPr>
            <p:ph idx="1"/>
          </p:nvPr>
        </p:nvSpPr>
        <p:spPr/>
        <p:txBody>
          <a:bodyPr>
            <a:normAutofit lnSpcReduction="10000"/>
          </a:bodyPr>
          <a:lstStyle/>
          <a:p>
            <a:pPr algn="just"/>
            <a:r>
              <a:rPr lang="es-DO" b="1" dirty="0">
                <a:solidFill>
                  <a:srgbClr val="9A7500"/>
                </a:solidFill>
              </a:rPr>
              <a:t>Tu cuello </a:t>
            </a:r>
            <a:r>
              <a:rPr lang="es-DO" dirty="0"/>
              <a:t>se asemeja a la torre de David</a:t>
            </a:r>
            <a:r>
              <a:rPr lang="es-DO" dirty="0" smtClean="0"/>
              <a:t>, construida </a:t>
            </a:r>
            <a:r>
              <a:rPr lang="es-DO" dirty="0"/>
              <a:t>con piedras labradas</a:t>
            </a:r>
            <a:r>
              <a:rPr lang="es-DO" dirty="0" smtClean="0"/>
              <a:t>; de </a:t>
            </a:r>
            <a:r>
              <a:rPr lang="es-DO" dirty="0"/>
              <a:t>ella penden mil escudos</a:t>
            </a:r>
            <a:r>
              <a:rPr lang="es-DO" dirty="0" smtClean="0"/>
              <a:t>, escudos </a:t>
            </a:r>
            <a:r>
              <a:rPr lang="es-DO" dirty="0"/>
              <a:t>de guerreros todos ellos</a:t>
            </a:r>
            <a:r>
              <a:rPr lang="es-DO" dirty="0" smtClean="0"/>
              <a:t>. </a:t>
            </a:r>
            <a:r>
              <a:rPr lang="es-DO" b="1" dirty="0" smtClean="0">
                <a:solidFill>
                  <a:srgbClr val="9A7500"/>
                </a:solidFill>
              </a:rPr>
              <a:t>Tus </a:t>
            </a:r>
            <a:r>
              <a:rPr lang="es-DO" b="1" dirty="0">
                <a:solidFill>
                  <a:srgbClr val="9A7500"/>
                </a:solidFill>
              </a:rPr>
              <a:t>pechos </a:t>
            </a:r>
            <a:r>
              <a:rPr lang="es-DO" dirty="0"/>
              <a:t>parecen dos cervatillos</a:t>
            </a:r>
            <a:r>
              <a:rPr lang="es-DO" dirty="0" smtClean="0"/>
              <a:t>, dos </a:t>
            </a:r>
            <a:r>
              <a:rPr lang="es-DO" dirty="0"/>
              <a:t>crías mellizas de </a:t>
            </a:r>
            <a:r>
              <a:rPr lang="es-DO" dirty="0" smtClean="0"/>
              <a:t>gacela que </a:t>
            </a:r>
            <a:r>
              <a:rPr lang="es-DO" dirty="0"/>
              <a:t>pastan entre azucenas.</a:t>
            </a:r>
            <a:br>
              <a:rPr lang="es-DO" dirty="0"/>
            </a:br>
            <a:r>
              <a:rPr lang="es-DO" dirty="0" smtClean="0"/>
              <a:t>Antes </a:t>
            </a:r>
            <a:r>
              <a:rPr lang="es-DO" dirty="0"/>
              <a:t>de que el día </a:t>
            </a:r>
            <a:r>
              <a:rPr lang="es-DO" dirty="0" smtClean="0"/>
              <a:t>despunte y </a:t>
            </a:r>
            <a:r>
              <a:rPr lang="es-DO" dirty="0"/>
              <a:t>se desvanezcan las sombras</a:t>
            </a:r>
            <a:r>
              <a:rPr lang="es-DO" dirty="0" smtClean="0"/>
              <a:t>, subiré </a:t>
            </a:r>
            <a:r>
              <a:rPr lang="es-DO" dirty="0"/>
              <a:t>a la montaña de la mirra,</a:t>
            </a:r>
            <a:br>
              <a:rPr lang="es-DO" dirty="0"/>
            </a:br>
            <a:r>
              <a:rPr lang="es-DO" dirty="0" smtClean="0"/>
              <a:t>a </a:t>
            </a:r>
            <a:r>
              <a:rPr lang="es-DO" dirty="0"/>
              <a:t>la colina del incienso</a:t>
            </a:r>
            <a:r>
              <a:rPr lang="es-DO" dirty="0" smtClean="0"/>
              <a:t>. </a:t>
            </a:r>
            <a:r>
              <a:rPr lang="es-DO" b="1" baseline="30000" dirty="0"/>
              <a:t> </a:t>
            </a:r>
            <a:r>
              <a:rPr lang="es-DO" dirty="0">
                <a:solidFill>
                  <a:srgbClr val="FF0000"/>
                </a:solidFill>
              </a:rPr>
              <a:t>Toda tú eres bella, amada mía</a:t>
            </a:r>
            <a:r>
              <a:rPr lang="es-DO" dirty="0" smtClean="0">
                <a:solidFill>
                  <a:srgbClr val="FF0000"/>
                </a:solidFill>
              </a:rPr>
              <a:t>; no </a:t>
            </a:r>
            <a:r>
              <a:rPr lang="es-DO" dirty="0">
                <a:solidFill>
                  <a:srgbClr val="FF0000"/>
                </a:solidFill>
              </a:rPr>
              <a:t>hay en ti defecto </a:t>
            </a:r>
            <a:r>
              <a:rPr lang="es-DO" dirty="0" smtClean="0">
                <a:solidFill>
                  <a:srgbClr val="FF0000"/>
                </a:solidFill>
              </a:rPr>
              <a:t>alguno</a:t>
            </a:r>
            <a:r>
              <a:rPr lang="es-DO" dirty="0">
                <a:solidFill>
                  <a:srgbClr val="FF0000"/>
                </a:solidFill>
              </a:rPr>
              <a:t>.</a:t>
            </a:r>
            <a:r>
              <a:rPr lang="es-DO" dirty="0"/>
              <a:t> </a:t>
            </a:r>
          </a:p>
          <a:p>
            <a:endParaRPr lang="es-DO" dirty="0"/>
          </a:p>
        </p:txBody>
      </p:sp>
    </p:spTree>
    <p:extLst>
      <p:ext uri="{BB962C8B-B14F-4D97-AF65-F5344CB8AC3E}">
        <p14:creationId xmlns:p14="http://schemas.microsoft.com/office/powerpoint/2010/main" val="49748511"/>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Rectángulo"/>
          <p:cNvSpPr/>
          <p:nvPr/>
        </p:nvSpPr>
        <p:spPr>
          <a:xfrm>
            <a:off x="1835696" y="3402935"/>
            <a:ext cx="6912768"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DO" sz="4000" dirty="0">
                <a:solidFill>
                  <a:srgbClr val="FFFF00"/>
                </a:solidFill>
              </a:rPr>
              <a:t>el amor perfecto echa fuera el temor (1 Juan 4:18)</a:t>
            </a:r>
            <a:endParaRPr lang="es-ES" sz="4000" b="1"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97889070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1988840"/>
            <a:ext cx="6912768"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Serás activo y positivo en la comunicación</a:t>
            </a:r>
          </a:p>
          <a:p>
            <a:pPr algn="ct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6</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475869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 y="22651"/>
            <a:ext cx="9089534" cy="6858000"/>
          </a:xfrm>
          <a:prstGeom prst="rect">
            <a:avLst/>
          </a:prstGeom>
        </p:spPr>
      </p:pic>
      <p:sp>
        <p:nvSpPr>
          <p:cNvPr id="3" name="2 CuadroTexto"/>
          <p:cNvSpPr txBox="1"/>
          <p:nvPr/>
        </p:nvSpPr>
        <p:spPr>
          <a:xfrm>
            <a:off x="3918667" y="3320117"/>
            <a:ext cx="1296144" cy="646331"/>
          </a:xfrm>
          <a:prstGeom prst="rect">
            <a:avLst/>
          </a:prstGeom>
          <a:noFill/>
        </p:spPr>
        <p:txBody>
          <a:bodyPr wrap="square" rtlCol="0">
            <a:spAutoFit/>
          </a:bodyPr>
          <a:lstStyle/>
          <a:p>
            <a:r>
              <a:rPr lang="es-DO" b="1" dirty="0" smtClean="0">
                <a:solidFill>
                  <a:srgbClr val="C00000"/>
                </a:solidFill>
              </a:rPr>
              <a:t>ATENCION</a:t>
            </a:r>
          </a:p>
          <a:p>
            <a:endParaRPr lang="es-DO" dirty="0"/>
          </a:p>
        </p:txBody>
      </p:sp>
      <p:sp>
        <p:nvSpPr>
          <p:cNvPr id="4" name="3 CuadroTexto"/>
          <p:cNvSpPr txBox="1"/>
          <p:nvPr/>
        </p:nvSpPr>
        <p:spPr>
          <a:xfrm>
            <a:off x="323528" y="2167413"/>
            <a:ext cx="1080120" cy="430887"/>
          </a:xfrm>
          <a:prstGeom prst="rect">
            <a:avLst/>
          </a:prstGeom>
          <a:noFill/>
        </p:spPr>
        <p:txBody>
          <a:bodyPr wrap="square" rtlCol="0">
            <a:spAutoFit/>
          </a:bodyPr>
          <a:lstStyle/>
          <a:p>
            <a:r>
              <a:rPr lang="es-DO" sz="2200" b="1" dirty="0" smtClean="0">
                <a:solidFill>
                  <a:srgbClr val="FF00FF"/>
                </a:solidFill>
              </a:rPr>
              <a:t>respet</a:t>
            </a:r>
            <a:r>
              <a:rPr lang="es-DO" dirty="0" smtClean="0">
                <a:solidFill>
                  <a:srgbClr val="FF00FF"/>
                </a:solidFill>
              </a:rPr>
              <a:t>o</a:t>
            </a:r>
            <a:endParaRPr lang="es-DO" dirty="0">
              <a:solidFill>
                <a:srgbClr val="FF00FF"/>
              </a:solidFill>
            </a:endParaRPr>
          </a:p>
        </p:txBody>
      </p:sp>
      <p:sp>
        <p:nvSpPr>
          <p:cNvPr id="5" name="4 CuadroTexto"/>
          <p:cNvSpPr txBox="1"/>
          <p:nvPr/>
        </p:nvSpPr>
        <p:spPr>
          <a:xfrm>
            <a:off x="3270595" y="1970208"/>
            <a:ext cx="1085381" cy="430887"/>
          </a:xfrm>
          <a:prstGeom prst="rect">
            <a:avLst/>
          </a:prstGeom>
          <a:noFill/>
        </p:spPr>
        <p:txBody>
          <a:bodyPr wrap="square" rtlCol="0">
            <a:spAutoFit/>
          </a:bodyPr>
          <a:lstStyle/>
          <a:p>
            <a:r>
              <a:rPr lang="es-DO" sz="2200" b="1" dirty="0" smtClean="0">
                <a:solidFill>
                  <a:srgbClr val="BD3142"/>
                </a:solidFill>
              </a:rPr>
              <a:t>cariño</a:t>
            </a:r>
            <a:endParaRPr lang="es-DO" sz="2200" b="1" dirty="0">
              <a:solidFill>
                <a:srgbClr val="BD3142"/>
              </a:solidFill>
            </a:endParaRPr>
          </a:p>
        </p:txBody>
      </p:sp>
    </p:spTree>
    <p:extLst>
      <p:ext uri="{BB962C8B-B14F-4D97-AF65-F5344CB8AC3E}">
        <p14:creationId xmlns:p14="http://schemas.microsoft.com/office/powerpoint/2010/main" val="350298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DO" dirty="0" smtClean="0"/>
              <a:t>UNA SOLUCION DE FONDO</a:t>
            </a:r>
            <a:endParaRPr lang="es-DO" dirty="0"/>
          </a:p>
        </p:txBody>
      </p:sp>
      <p:sp>
        <p:nvSpPr>
          <p:cNvPr id="3" name="2 Marcador de contenido"/>
          <p:cNvSpPr>
            <a:spLocks noGrp="1"/>
          </p:cNvSpPr>
          <p:nvPr>
            <p:ph idx="1"/>
          </p:nvPr>
        </p:nvSpPr>
        <p:spPr>
          <a:xfrm>
            <a:off x="457200" y="1484784"/>
            <a:ext cx="8229600" cy="4641379"/>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es-DO" dirty="0" smtClean="0"/>
              <a:t>El punto común de todos los matrimonios felices es una fluida y positiva comunicación.</a:t>
            </a:r>
          </a:p>
          <a:p>
            <a:r>
              <a:rPr lang="es-DO" dirty="0" smtClean="0"/>
              <a:t>Comience </a:t>
            </a:r>
            <a:r>
              <a:rPr lang="es-DO" dirty="0" smtClean="0"/>
              <a:t>por asegurar que su cuenta de banco emocional con su cónyuge tiene balance, antes de iniciar la comunicación</a:t>
            </a:r>
            <a:r>
              <a:rPr lang="es-DO" dirty="0" smtClean="0"/>
              <a:t>.</a:t>
            </a:r>
          </a:p>
          <a:p>
            <a:r>
              <a:rPr lang="es-DO" dirty="0" smtClean="0"/>
              <a:t>Haga depósitos de cariño, envié mensajes, compre regalos, de un masaje, ayude con alguna tarea pendiente, sorprenda gratamente al otro, hable bien el ella (él) en publico, etc.</a:t>
            </a:r>
            <a:endParaRPr lang="es-DO" dirty="0"/>
          </a:p>
        </p:txBody>
      </p:sp>
    </p:spTree>
    <p:extLst>
      <p:ext uri="{BB962C8B-B14F-4D97-AF65-F5344CB8AC3E}">
        <p14:creationId xmlns:p14="http://schemas.microsoft.com/office/powerpoint/2010/main" val="274866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86748"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911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978" y="116632"/>
            <a:ext cx="9082022" cy="6755139"/>
          </a:xfrm>
          <a:prstGeom prst="rect">
            <a:avLst/>
          </a:prstGeom>
          <a:noFill/>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sz="3800" dirty="0" smtClean="0"/>
              <a:t>LA COMUNICACIÓN DEBE SER POSITIVA</a:t>
            </a:r>
            <a:endParaRPr lang="es-DO" sz="3800" dirty="0"/>
          </a:p>
        </p:txBody>
      </p:sp>
      <p:sp>
        <p:nvSpPr>
          <p:cNvPr id="3" name="2 Marcador de contenido"/>
          <p:cNvSpPr>
            <a:spLocks noGrp="1"/>
          </p:cNvSpPr>
          <p:nvPr>
            <p:ph idx="1"/>
          </p:nvPr>
        </p:nvSpPr>
        <p:spPr/>
        <p:txBody>
          <a:bodyPr>
            <a:normAutofit fontScale="92500" lnSpcReduction="10000"/>
          </a:bodyPr>
          <a:lstStyle/>
          <a:p>
            <a:pPr lvl="0" algn="just"/>
            <a:r>
              <a:rPr lang="es-DO" dirty="0" smtClean="0"/>
              <a:t>Saque de caja de herramientas las critica, las amenazas, el uso de la fuerza, la iracundia, y todo tipo de actitud que se pueda considerar presión o chantaje. </a:t>
            </a:r>
            <a:r>
              <a:rPr lang="es-ES" b="1" dirty="0" smtClean="0"/>
              <a:t>señalando </a:t>
            </a:r>
            <a:r>
              <a:rPr lang="es-ES" b="1" dirty="0"/>
              <a:t>faltas y </a:t>
            </a:r>
            <a:r>
              <a:rPr lang="es-ES" b="1" dirty="0" smtClean="0"/>
              <a:t>exponiendo los </a:t>
            </a:r>
            <a:r>
              <a:rPr lang="es-ES" b="1" dirty="0"/>
              <a:t>puntos </a:t>
            </a:r>
            <a:r>
              <a:rPr lang="es-ES" b="1" dirty="0" smtClean="0"/>
              <a:t>débiles lo único que logras es empeorar </a:t>
            </a:r>
            <a:r>
              <a:rPr lang="es-ES" b="1" dirty="0"/>
              <a:t>las cosas.</a:t>
            </a:r>
            <a:endParaRPr lang="es-DO" dirty="0"/>
          </a:p>
          <a:p>
            <a:pPr algn="just"/>
            <a:r>
              <a:rPr lang="es-DO" dirty="0" smtClean="0"/>
              <a:t>Si tiene cuentas pendientes con su cónyuge, apresúrese a pedir perdón y zanjar las diferencias antes que se vuelvan grandes. </a:t>
            </a:r>
          </a:p>
          <a:p>
            <a:pPr algn="just"/>
            <a:r>
              <a:rPr lang="es-DO" dirty="0" smtClean="0"/>
              <a:t>Trate primero de entender y luego ser entendido.</a:t>
            </a:r>
            <a:endParaRPr lang="es-DO" dirty="0"/>
          </a:p>
        </p:txBody>
      </p:sp>
    </p:spTree>
    <p:extLst>
      <p:ext uri="{BB962C8B-B14F-4D97-AF65-F5344CB8AC3E}">
        <p14:creationId xmlns:p14="http://schemas.microsoft.com/office/powerpoint/2010/main" val="42898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 y="0"/>
            <a:ext cx="9153485" cy="6858000"/>
          </a:xfrm>
          <a:prstGeom prst="rect">
            <a:avLst/>
          </a:prstGeom>
        </p:spPr>
      </p:pic>
      <p:sp>
        <p:nvSpPr>
          <p:cNvPr id="2" name="1 Título"/>
          <p:cNvSpPr>
            <a:spLocks noGrp="1"/>
          </p:cNvSpPr>
          <p:nvPr>
            <p:ph type="title"/>
          </p:nvPr>
        </p:nvSpPr>
        <p:spPr/>
        <p:txBody>
          <a:bodyPr/>
          <a:lstStyle/>
          <a:p>
            <a:r>
              <a:rPr lang="es-DO" dirty="0" smtClean="0"/>
              <a:t>ALGUNOS CONSEJOS</a:t>
            </a:r>
            <a:endParaRPr lang="es-DO" dirty="0"/>
          </a:p>
        </p:txBody>
      </p:sp>
      <p:sp>
        <p:nvSpPr>
          <p:cNvPr id="3" name="2 Marcador de contenido"/>
          <p:cNvSpPr>
            <a:spLocks noGrp="1"/>
          </p:cNvSpPr>
          <p:nvPr>
            <p:ph idx="1"/>
          </p:nvPr>
        </p:nvSpPr>
        <p:spPr/>
        <p:txBody>
          <a:bodyPr>
            <a:normAutofit lnSpcReduction="10000"/>
          </a:bodyPr>
          <a:lstStyle/>
          <a:p>
            <a:pPr algn="just"/>
            <a:r>
              <a:rPr lang="es-VE" dirty="0"/>
              <a:t>Antes de hablar con su pareja hable con Dios. Eche su ansiedad sobre </a:t>
            </a:r>
            <a:r>
              <a:rPr lang="es-VE" dirty="0" smtClean="0"/>
              <a:t>él (1 Pedro 5:7).</a:t>
            </a:r>
            <a:endParaRPr lang="es-VE" dirty="0"/>
          </a:p>
          <a:p>
            <a:pPr algn="just"/>
            <a:r>
              <a:rPr lang="es-VE" dirty="0"/>
              <a:t>Nunca reciba a su pareja con los guantes puestos. Espere que llegue, se ambiente, y se relaje.</a:t>
            </a:r>
          </a:p>
          <a:p>
            <a:pPr algn="just"/>
            <a:r>
              <a:rPr lang="es-VE" dirty="0"/>
              <a:t>Antes de comer o cuando se está muy cansado no es buen momento para conversar. Si su pareja siempre está muy ocupado (a), pídale una cita.</a:t>
            </a:r>
          </a:p>
          <a:p>
            <a:endParaRPr lang="es-DO" dirty="0"/>
          </a:p>
        </p:txBody>
      </p:sp>
    </p:spTree>
    <p:extLst>
      <p:ext uri="{BB962C8B-B14F-4D97-AF65-F5344CB8AC3E}">
        <p14:creationId xmlns:p14="http://schemas.microsoft.com/office/powerpoint/2010/main" val="394393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1"/>
            <a:ext cx="9144000" cy="6849174"/>
          </a:xfrm>
          <a:prstGeom prst="rect">
            <a:avLst/>
          </a:prstGeom>
        </p:spPr>
      </p:pic>
      <p:sp>
        <p:nvSpPr>
          <p:cNvPr id="2" name="1 Título"/>
          <p:cNvSpPr>
            <a:spLocks noGrp="1"/>
          </p:cNvSpPr>
          <p:nvPr>
            <p:ph type="title"/>
          </p:nvPr>
        </p:nvSpPr>
        <p:spPr/>
        <p:txBody>
          <a:bodyPr/>
          <a:lstStyle/>
          <a:p>
            <a:r>
              <a:rPr lang="es-DO" dirty="0" smtClean="0"/>
              <a:t>Y RECUERDE…</a:t>
            </a:r>
            <a:endParaRPr lang="es-DO" dirty="0"/>
          </a:p>
        </p:txBody>
      </p:sp>
      <p:sp>
        <p:nvSpPr>
          <p:cNvPr id="3" name="2 Marcador de contenido"/>
          <p:cNvSpPr>
            <a:spLocks noGrp="1"/>
          </p:cNvSpPr>
          <p:nvPr>
            <p:ph idx="1"/>
          </p:nvPr>
        </p:nvSpPr>
        <p:spPr/>
        <p:txBody>
          <a:bodyPr>
            <a:normAutofit lnSpcReduction="10000"/>
          </a:bodyPr>
          <a:lstStyle/>
          <a:p>
            <a:pPr algn="just"/>
            <a:r>
              <a:rPr lang="es-VE" dirty="0"/>
              <a:t>Al dialogar</a:t>
            </a:r>
            <a:r>
              <a:rPr lang="es-VE" dirty="0">
                <a:solidFill>
                  <a:srgbClr val="FF0000"/>
                </a:solidFill>
              </a:rPr>
              <a:t>, vaya a la raíz del problema y no a las ramas</a:t>
            </a:r>
            <a:r>
              <a:rPr lang="es-VE" dirty="0"/>
              <a:t>. Por ejemplo, una esposa se puede quejar de que su esposo se va a pescar con sus amigos, cuando la queja real es que él no le da cariño, no la valora ni le presta atención.</a:t>
            </a:r>
          </a:p>
          <a:p>
            <a:pPr algn="just"/>
            <a:r>
              <a:rPr lang="es-VE" dirty="0"/>
              <a:t>Si cuando está con ella, él la escucha atentamente, la acaricia suavemente, le dice palabras dulces, entonces es posible que ella no se sienta desplazada y celosa.</a:t>
            </a:r>
          </a:p>
          <a:p>
            <a:endParaRPr lang="es-DO" dirty="0"/>
          </a:p>
        </p:txBody>
      </p:sp>
    </p:spTree>
    <p:extLst>
      <p:ext uri="{BB962C8B-B14F-4D97-AF65-F5344CB8AC3E}">
        <p14:creationId xmlns:p14="http://schemas.microsoft.com/office/powerpoint/2010/main" val="10437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VE" dirty="0" smtClean="0"/>
              <a:t>AH</a:t>
            </a:r>
            <a:r>
              <a:rPr lang="es-VE" dirty="0" smtClean="0"/>
              <a:t>! </a:t>
            </a:r>
            <a:r>
              <a:rPr lang="es-VE" dirty="0"/>
              <a:t> </a:t>
            </a:r>
            <a:r>
              <a:rPr lang="es-VE" dirty="0" smtClean="0"/>
              <a:t>Y</a:t>
            </a:r>
            <a:r>
              <a:rPr lang="es-VE" dirty="0" smtClean="0"/>
              <a:t> </a:t>
            </a:r>
            <a:r>
              <a:rPr lang="es-VE" dirty="0" smtClean="0"/>
              <a:t>NO OLVIDE</a:t>
            </a:r>
          </a:p>
        </p:txBody>
      </p:sp>
      <p:sp>
        <p:nvSpPr>
          <p:cNvPr id="3" name="2 Marcador de contenido"/>
          <p:cNvSpPr>
            <a:spLocks noGrp="1"/>
          </p:cNvSpPr>
          <p:nvPr>
            <p:ph idx="1"/>
          </p:nvPr>
        </p:nvSpPr>
        <p:spPr/>
        <p:txBody>
          <a:bodyPr/>
          <a:lstStyle/>
          <a:p>
            <a:pPr algn="just"/>
            <a:r>
              <a:rPr lang="es-VE" sz="2800" b="1" dirty="0" smtClean="0"/>
              <a:t>Hable del asunto, no de la otra persona</a:t>
            </a:r>
            <a:r>
              <a:rPr lang="es-VE" sz="2800" dirty="0" smtClean="0"/>
              <a:t>. Esto es evitar los ataques personales. En lugar de decir: “Eres un indolente”. Diga: “Me dolió mucho lo que hiciste”.</a:t>
            </a:r>
          </a:p>
          <a:p>
            <a:pPr algn="just"/>
            <a:r>
              <a:rPr lang="es-VE" sz="2800" dirty="0" smtClean="0"/>
              <a:t>De está forma ataca usted la mala conducta sin descalificar a la persona misma.</a:t>
            </a:r>
          </a:p>
          <a:p>
            <a:pPr algn="just"/>
            <a:r>
              <a:rPr lang="es-VE" sz="2800" dirty="0" smtClean="0"/>
              <a:t>Todo lo que se dice ha de ser verdad, pero no es necesario decir todas las verdades.</a:t>
            </a:r>
          </a:p>
          <a:p>
            <a:pPr algn="just"/>
            <a:r>
              <a:rPr lang="es-VE" sz="2800" u="sng" dirty="0" smtClean="0"/>
              <a:t>Puedes elegir </a:t>
            </a:r>
            <a:r>
              <a:rPr lang="es-VE" sz="2800" dirty="0" smtClean="0"/>
              <a:t>entre tener la razón o ser feliz, entre tener </a:t>
            </a:r>
            <a:r>
              <a:rPr lang="es-VE" sz="2800" dirty="0" smtClean="0">
                <a:solidFill>
                  <a:srgbClr val="FF0000"/>
                </a:solidFill>
              </a:rPr>
              <a:t>un culpable</a:t>
            </a:r>
            <a:r>
              <a:rPr lang="es-VE" sz="2800" dirty="0" smtClean="0"/>
              <a:t> o </a:t>
            </a:r>
            <a:r>
              <a:rPr lang="es-VE" sz="2800" dirty="0" smtClean="0">
                <a:solidFill>
                  <a:srgbClr val="0000FF"/>
                </a:solidFill>
              </a:rPr>
              <a:t>una pareja</a:t>
            </a:r>
            <a:r>
              <a:rPr lang="es-VE" sz="2800" dirty="0" smtClean="0"/>
              <a:t>.</a:t>
            </a:r>
          </a:p>
        </p:txBody>
      </p:sp>
    </p:spTree>
    <p:extLst>
      <p:ext uri="{BB962C8B-B14F-4D97-AF65-F5344CB8AC3E}">
        <p14:creationId xmlns:p14="http://schemas.microsoft.com/office/powerpoint/2010/main" val="353783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64882" y="1982625"/>
            <a:ext cx="6912768" cy="424731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Honrarás a tus padres y amarás a tus hijos, pero tu cónyuge será tu prioridad</a:t>
            </a: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7</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767509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DO" dirty="0" smtClean="0"/>
              <a:t>CUIDADITO COMPAI </a:t>
            </a:r>
            <a:endParaRPr lang="es-DO" dirty="0"/>
          </a:p>
        </p:txBody>
      </p:sp>
      <p:sp>
        <p:nvSpPr>
          <p:cNvPr id="3" name="2 Marcador de contenido"/>
          <p:cNvSpPr>
            <a:spLocks noGrp="1"/>
          </p:cNvSpPr>
          <p:nvPr>
            <p:ph idx="1"/>
          </p:nvPr>
        </p:nvSpPr>
        <p:spPr/>
        <p:txBody>
          <a:bodyPr>
            <a:normAutofit fontScale="92500"/>
          </a:bodyPr>
          <a:lstStyle/>
          <a:p>
            <a:r>
              <a:rPr lang="es-DO" dirty="0" smtClean="0"/>
              <a:t>Ten cuidado con decir: «</a:t>
            </a:r>
            <a:r>
              <a:rPr lang="es-DO" dirty="0" smtClean="0">
                <a:solidFill>
                  <a:srgbClr val="0000FF"/>
                </a:solidFill>
              </a:rPr>
              <a:t>Yo me case contigo, no con tu familia»</a:t>
            </a:r>
          </a:p>
          <a:p>
            <a:r>
              <a:rPr lang="es-DO" dirty="0" smtClean="0"/>
              <a:t>Evita cometer el error de hablar mal de la familia de tu cónyuge. Se sabio (a).</a:t>
            </a:r>
            <a:endParaRPr lang="es-DO" dirty="0"/>
          </a:p>
          <a:p>
            <a:r>
              <a:rPr lang="es-DO" dirty="0" smtClean="0"/>
              <a:t>Él (Ella) sabe que tienen defectos, pero los ama como son  y no necesita que  le anden recordando sus debilidades.</a:t>
            </a:r>
          </a:p>
          <a:p>
            <a:r>
              <a:rPr lang="es-DO" dirty="0" smtClean="0"/>
              <a:t>Hasta donde sea posible, sirve de mediador (a) en los conflictos de tu cónyuge con su familia.</a:t>
            </a:r>
            <a:endParaRPr lang="es-DO"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0"/>
            <a:ext cx="3240360" cy="1628800"/>
          </a:xfrm>
          <a:prstGeom prst="rect">
            <a:avLst/>
          </a:prstGeom>
        </p:spPr>
      </p:pic>
    </p:spTree>
    <p:extLst>
      <p:ext uri="{BB962C8B-B14F-4D97-AF65-F5344CB8AC3E}">
        <p14:creationId xmlns:p14="http://schemas.microsoft.com/office/powerpoint/2010/main" val="303305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EL COMBO COMPLETO</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smtClean="0"/>
              <a:t>Cuando te casas con alguien debes saber que tiene una familia y que esa familia también pasará a ser tu familia.</a:t>
            </a:r>
          </a:p>
          <a:p>
            <a:pPr algn="just"/>
            <a:r>
              <a:rPr lang="es-DO" dirty="0" smtClean="0"/>
              <a:t>Procura con todo tu corazón asumir a sus padres como los tuyos y sus hermanos como tus hermanos. Crea las condiciones para que así sea, mientras dependa de ti (Mateo 7:12; </a:t>
            </a:r>
            <a:r>
              <a:rPr lang="es-DO" dirty="0" err="1" smtClean="0"/>
              <a:t>Rom</a:t>
            </a:r>
            <a:r>
              <a:rPr lang="es-DO" dirty="0" smtClean="0"/>
              <a:t> 12:18). </a:t>
            </a:r>
          </a:p>
          <a:p>
            <a:pPr algn="just"/>
            <a:r>
              <a:rPr lang="es-DO" dirty="0" smtClean="0"/>
              <a:t>Tu cónyuge se sentirá muy bien de saber que aceptas y amas a su familia. Es posible que si algún día se meten en la relación sea para defenderte.</a:t>
            </a:r>
          </a:p>
          <a:p>
            <a:endParaRPr lang="es-DO" dirty="0" smtClean="0"/>
          </a:p>
          <a:p>
            <a:endParaRPr lang="es-DO" dirty="0"/>
          </a:p>
        </p:txBody>
      </p:sp>
    </p:spTree>
    <p:extLst>
      <p:ext uri="{BB962C8B-B14F-4D97-AF65-F5344CB8AC3E}">
        <p14:creationId xmlns:p14="http://schemas.microsoft.com/office/powerpoint/2010/main" val="15643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16632"/>
            <a:ext cx="8869997" cy="6552728"/>
          </a:xfrm>
          <a:prstGeom prst="rect">
            <a:avLst/>
          </a:prstGeom>
          <a:ln w="228600" cap="sq" cmpd="thickThin">
            <a:solidFill>
              <a:srgbClr val="000000"/>
            </a:solidFill>
            <a:prstDash val="solid"/>
            <a:miter lim="800000"/>
          </a:ln>
          <a:effectLst>
            <a:innerShdw blurRad="76200">
              <a:srgbClr val="000000"/>
            </a:innerShdw>
          </a:effectLst>
        </p:spPr>
      </p:pic>
      <p:sp>
        <p:nvSpPr>
          <p:cNvPr id="3" name="2 CuadroTexto"/>
          <p:cNvSpPr txBox="1"/>
          <p:nvPr/>
        </p:nvSpPr>
        <p:spPr>
          <a:xfrm>
            <a:off x="3275856" y="387676"/>
            <a:ext cx="5341604" cy="1200329"/>
          </a:xfrm>
          <a:prstGeom prst="rect">
            <a:avLst/>
          </a:prstGeom>
          <a:noFill/>
        </p:spPr>
        <p:txBody>
          <a:bodyPr wrap="square" rtlCol="0">
            <a:spAutoFit/>
          </a:bodyPr>
          <a:lstStyle/>
          <a:p>
            <a:pPr algn="just"/>
            <a:r>
              <a:rPr lang="es-DO" dirty="0" smtClean="0"/>
              <a:t>«</a:t>
            </a:r>
            <a:r>
              <a:rPr lang="es-DO" sz="2400" b="1" dirty="0" smtClean="0">
                <a:solidFill>
                  <a:schemeClr val="accent1">
                    <a:lumMod val="75000"/>
                  </a:schemeClr>
                </a:solidFill>
              </a:rPr>
              <a:t>Por </a:t>
            </a:r>
            <a:r>
              <a:rPr lang="es-DO" sz="2400" b="1" dirty="0">
                <a:solidFill>
                  <a:schemeClr val="accent1">
                    <a:lumMod val="75000"/>
                  </a:schemeClr>
                </a:solidFill>
              </a:rPr>
              <a:t>esto dejará el hombre a su padre y a su madre, y se unirá a su mujer, y los dos serán una sola </a:t>
            </a:r>
            <a:r>
              <a:rPr lang="es-DO" sz="2400" b="1" dirty="0" smtClean="0">
                <a:solidFill>
                  <a:schemeClr val="accent1">
                    <a:lumMod val="75000"/>
                  </a:schemeClr>
                </a:solidFill>
              </a:rPr>
              <a:t>carne </a:t>
            </a:r>
            <a:r>
              <a:rPr lang="es-DO" sz="2400" dirty="0" smtClean="0"/>
              <a:t>(Efesios 5:31)</a:t>
            </a:r>
            <a:endParaRPr lang="es-DO" sz="2400" dirty="0"/>
          </a:p>
        </p:txBody>
      </p:sp>
    </p:spTree>
    <p:extLst>
      <p:ext uri="{BB962C8B-B14F-4D97-AF65-F5344CB8AC3E}">
        <p14:creationId xmlns:p14="http://schemas.microsoft.com/office/powerpoint/2010/main" val="26229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CORTARÁS EL CORDÓN UMBILICAL</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smtClean="0"/>
              <a:t>La única relación que se compara con la de Cristo y la iglesia es la relación </a:t>
            </a:r>
            <a:r>
              <a:rPr lang="es-DO" dirty="0" smtClean="0"/>
              <a:t>matrimonial (Efe. 5:32).</a:t>
            </a:r>
            <a:endParaRPr lang="es-DO" dirty="0" smtClean="0"/>
          </a:p>
          <a:p>
            <a:pPr algn="just"/>
            <a:r>
              <a:rPr lang="es-DO" dirty="0" smtClean="0"/>
              <a:t>Nunca </a:t>
            </a:r>
            <a:r>
              <a:rPr lang="es-DO" dirty="0" smtClean="0"/>
              <a:t>permita que </a:t>
            </a:r>
            <a:r>
              <a:rPr lang="es-DO" dirty="0" smtClean="0"/>
              <a:t>tus </a:t>
            </a:r>
            <a:r>
              <a:rPr lang="es-DO" dirty="0" smtClean="0"/>
              <a:t>padres quieran decirle a </a:t>
            </a:r>
            <a:r>
              <a:rPr lang="es-DO" dirty="0" smtClean="0"/>
              <a:t>tu </a:t>
            </a:r>
            <a:r>
              <a:rPr lang="es-DO" dirty="0" smtClean="0"/>
              <a:t>cónyuge como deben llevar </a:t>
            </a:r>
            <a:r>
              <a:rPr lang="es-DO" dirty="0" smtClean="0"/>
              <a:t>tu</a:t>
            </a:r>
            <a:r>
              <a:rPr lang="es-DO" dirty="0" smtClean="0"/>
              <a:t> </a:t>
            </a:r>
            <a:r>
              <a:rPr lang="es-DO" dirty="0" smtClean="0"/>
              <a:t>matrimonio. Ese es un asunto de ustedes dos</a:t>
            </a:r>
            <a:r>
              <a:rPr lang="es-DO" dirty="0" smtClean="0"/>
              <a:t>. </a:t>
            </a:r>
            <a:r>
              <a:rPr lang="es-DO" dirty="0" smtClean="0">
                <a:solidFill>
                  <a:srgbClr val="FF0000"/>
                </a:solidFill>
              </a:rPr>
              <a:t>Te toca a ti confrontarlos!</a:t>
            </a:r>
            <a:endParaRPr lang="es-DO" dirty="0" smtClean="0">
              <a:solidFill>
                <a:srgbClr val="FF0000"/>
              </a:solidFill>
            </a:endParaRPr>
          </a:p>
          <a:p>
            <a:pPr algn="just"/>
            <a:r>
              <a:rPr lang="es-DO" dirty="0" smtClean="0"/>
              <a:t>Las sugerencia siempre son bienvenidas, las intromisiones NO.</a:t>
            </a:r>
          </a:p>
          <a:p>
            <a:pPr algn="just"/>
            <a:r>
              <a:rPr lang="es-DO" dirty="0" smtClean="0"/>
              <a:t>Por tanto, evite correr hacia la casa de sus padres ante el menor problema, porque les da autoridad para meterse en los asuntos de su hogar.</a:t>
            </a:r>
            <a:endParaRPr lang="es-DO" dirty="0"/>
          </a:p>
        </p:txBody>
      </p:sp>
    </p:spTree>
    <p:extLst>
      <p:ext uri="{BB962C8B-B14F-4D97-AF65-F5344CB8AC3E}">
        <p14:creationId xmlns:p14="http://schemas.microsoft.com/office/powerpoint/2010/main" val="29313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0"/>
            <a:ext cx="9144000" cy="67691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6684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SEA EL ABOGADO DE SU CÓNYUGE</a:t>
            </a:r>
            <a:endParaRPr lang="es-DO" dirty="0"/>
          </a:p>
        </p:txBody>
      </p:sp>
      <p:sp>
        <p:nvSpPr>
          <p:cNvPr id="3" name="2 Marcador de contenido"/>
          <p:cNvSpPr>
            <a:spLocks noGrp="1"/>
          </p:cNvSpPr>
          <p:nvPr>
            <p:ph idx="1"/>
          </p:nvPr>
        </p:nvSpPr>
        <p:spPr/>
        <p:txBody>
          <a:bodyPr>
            <a:normAutofit lnSpcReduction="10000"/>
          </a:bodyPr>
          <a:lstStyle/>
          <a:p>
            <a:pPr algn="just"/>
            <a:r>
              <a:rPr lang="es-DO" dirty="0"/>
              <a:t>Tampoco permitas que nadie te diga: </a:t>
            </a:r>
            <a:r>
              <a:rPr lang="es-DO" dirty="0">
                <a:solidFill>
                  <a:srgbClr val="FF0000"/>
                </a:solidFill>
              </a:rPr>
              <a:t>«Yo soy tu mama» </a:t>
            </a:r>
            <a:r>
              <a:rPr lang="es-DO" dirty="0"/>
              <a:t>o </a:t>
            </a:r>
            <a:r>
              <a:rPr lang="es-DO" dirty="0">
                <a:solidFill>
                  <a:srgbClr val="FF0000"/>
                </a:solidFill>
              </a:rPr>
              <a:t>«Yo soy tu papá», </a:t>
            </a:r>
            <a:r>
              <a:rPr lang="es-DO" dirty="0"/>
              <a:t>un esposo o una esposa se encuentra donde quiera.</a:t>
            </a:r>
          </a:p>
          <a:p>
            <a:pPr algn="just"/>
            <a:r>
              <a:rPr lang="es-DO" dirty="0" smtClean="0"/>
              <a:t>El matrimonio es una relación sagrada. Es la base de la sociedad y de la iglesia. Tu mismo te beneficiaste del núcleo familiar. Tus padres y hermanos también lo hicieron.</a:t>
            </a:r>
          </a:p>
          <a:p>
            <a:pPr algn="just"/>
            <a:r>
              <a:rPr lang="es-DO" dirty="0" smtClean="0"/>
              <a:t>Si otros hubieran atentado contra esa unidad, todos hubieron sufrido.</a:t>
            </a:r>
            <a:endParaRPr lang="es-DO" dirty="0" smtClean="0"/>
          </a:p>
          <a:p>
            <a:pPr algn="just"/>
            <a:endParaRPr lang="es-DO" dirty="0"/>
          </a:p>
        </p:txBody>
      </p:sp>
    </p:spTree>
    <p:extLst>
      <p:ext uri="{BB962C8B-B14F-4D97-AF65-F5344CB8AC3E}">
        <p14:creationId xmlns:p14="http://schemas.microsoft.com/office/powerpoint/2010/main" val="8259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noAutofit/>
          </a:bodyPr>
          <a:lstStyle/>
          <a:p>
            <a:r>
              <a:rPr lang="es-DO" sz="3800" dirty="0" smtClean="0"/>
              <a:t>TAMPOCO LE DES PRIMACIA A LOS HIJOS SOBRE TU ESPOSA (O)</a:t>
            </a:r>
            <a:endParaRPr lang="es-DO" sz="3800" dirty="0"/>
          </a:p>
        </p:txBody>
      </p:sp>
      <p:sp>
        <p:nvSpPr>
          <p:cNvPr id="3" name="2 Marcador de contenido"/>
          <p:cNvSpPr>
            <a:spLocks noGrp="1"/>
          </p:cNvSpPr>
          <p:nvPr>
            <p:ph idx="1"/>
          </p:nvPr>
        </p:nvSpPr>
        <p:spPr/>
        <p:txBody>
          <a:bodyPr>
            <a:normAutofit fontScale="92500"/>
          </a:bodyPr>
          <a:lstStyle/>
          <a:p>
            <a:pPr algn="just"/>
            <a:r>
              <a:rPr lang="es-DO" dirty="0" smtClean="0"/>
              <a:t>Ámenlos, cuídenlos, pero no que no le quiten el tiempo y la atención que necesita el Cónyuge.</a:t>
            </a:r>
          </a:p>
          <a:p>
            <a:pPr algn="just"/>
            <a:r>
              <a:rPr lang="es-DO" dirty="0" smtClean="0"/>
              <a:t>Alguien dijo: «</a:t>
            </a:r>
            <a:r>
              <a:rPr lang="es-DO" dirty="0">
                <a:solidFill>
                  <a:srgbClr val="FF00FF"/>
                </a:solidFill>
              </a:rPr>
              <a:t>La mejor y mas rápida manera de dar por terminada la relación matrimonial es tener hijos</a:t>
            </a:r>
            <a:r>
              <a:rPr lang="es-DO" dirty="0" smtClean="0"/>
              <a:t>.»</a:t>
            </a:r>
          </a:p>
          <a:p>
            <a:pPr algn="just"/>
            <a:r>
              <a:rPr lang="es-DO" dirty="0" smtClean="0"/>
              <a:t>Que no le pase a usted. Si las cosas no van bien en el matrimonio, la solución no es engancharse  enganche emocionalmente de ellos.</a:t>
            </a:r>
          </a:p>
          <a:p>
            <a:pPr algn="just"/>
            <a:endParaRPr lang="es-DO" dirty="0"/>
          </a:p>
          <a:p>
            <a:endParaRPr lang="es-DO" dirty="0"/>
          </a:p>
        </p:txBody>
      </p:sp>
    </p:spTree>
    <p:extLst>
      <p:ext uri="{BB962C8B-B14F-4D97-AF65-F5344CB8AC3E}">
        <p14:creationId xmlns:p14="http://schemas.microsoft.com/office/powerpoint/2010/main" val="13281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64882" y="1982625"/>
            <a:ext cx="6912768"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TENDRAN UN PLAN ECONÓMICO</a:t>
            </a: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a:t>
            </a: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8</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150447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NO SUELE DARSELE IMPORTANCIA</a:t>
            </a:r>
            <a:endParaRPr lang="es-DO" dirty="0"/>
          </a:p>
        </p:txBody>
      </p:sp>
      <p:sp>
        <p:nvSpPr>
          <p:cNvPr id="3" name="2 Marcador de contenido"/>
          <p:cNvSpPr>
            <a:spLocks noGrp="1"/>
          </p:cNvSpPr>
          <p:nvPr>
            <p:ph idx="1"/>
          </p:nvPr>
        </p:nvSpPr>
        <p:spPr>
          <a:xfrm>
            <a:off x="457200" y="1412776"/>
            <a:ext cx="8229600" cy="4824536"/>
          </a:xfrm>
        </p:spPr>
        <p:txBody>
          <a:bodyPr>
            <a:normAutofit fontScale="92500"/>
          </a:bodyPr>
          <a:lstStyle/>
          <a:p>
            <a:pPr algn="just">
              <a:lnSpc>
                <a:spcPct val="90000"/>
              </a:lnSpc>
            </a:pPr>
            <a:r>
              <a:rPr lang="es-ES" sz="3000" u="sng" dirty="0" smtClean="0"/>
              <a:t>S</a:t>
            </a:r>
            <a:r>
              <a:rPr lang="es-ES" sz="3000" dirty="0" smtClean="0"/>
              <a:t>e necesita un plan económico para atender las necesidades materiales de la familia, salir de momentos malos y aprovechar momentos buenos.</a:t>
            </a:r>
          </a:p>
          <a:p>
            <a:pPr marL="342900" lvl="1" indent="-342900" algn="just">
              <a:lnSpc>
                <a:spcPct val="90000"/>
              </a:lnSpc>
              <a:buFont typeface="Arial" pitchFamily="34" charset="0"/>
              <a:buChar char="•"/>
            </a:pPr>
            <a:r>
              <a:rPr lang="es-ES" sz="3000" b="1" dirty="0" smtClean="0"/>
              <a:t>Cuando no hay un plan</a:t>
            </a:r>
            <a:r>
              <a:rPr lang="es-ES" sz="3000" dirty="0" smtClean="0"/>
              <a:t>, la pareja discute por lo económico, </a:t>
            </a:r>
            <a:r>
              <a:rPr lang="es-ES" sz="3000" dirty="0" smtClean="0">
                <a:solidFill>
                  <a:srgbClr val="FF0000"/>
                </a:solidFill>
              </a:rPr>
              <a:t>no sabe a donde se va el dinero</a:t>
            </a:r>
            <a:r>
              <a:rPr lang="es-ES" sz="3000" dirty="0" smtClean="0"/>
              <a:t>, </a:t>
            </a:r>
            <a:r>
              <a:rPr lang="es-ES" sz="3000" dirty="0" smtClean="0">
                <a:solidFill>
                  <a:srgbClr val="7030A0"/>
                </a:solidFill>
              </a:rPr>
              <a:t>no tienen nada ahorrado,</a:t>
            </a:r>
            <a:r>
              <a:rPr lang="es-ES" sz="3000" dirty="0" smtClean="0"/>
              <a:t> </a:t>
            </a:r>
            <a:r>
              <a:rPr lang="es-ES" sz="3000" dirty="0" smtClean="0">
                <a:solidFill>
                  <a:srgbClr val="0000FF"/>
                </a:solidFill>
              </a:rPr>
              <a:t>no hay un buen seguro médico y no existe seguro de vida</a:t>
            </a:r>
            <a:r>
              <a:rPr lang="es-ES" sz="3000" dirty="0" smtClean="0"/>
              <a:t> ,  </a:t>
            </a:r>
            <a:r>
              <a:rPr lang="es-ES" sz="3000" b="1" dirty="0" smtClean="0">
                <a:solidFill>
                  <a:srgbClr val="00CC00"/>
                </a:solidFill>
              </a:rPr>
              <a:t>no tienen idea de cuanto </a:t>
            </a:r>
            <a:r>
              <a:rPr lang="es-ES" sz="3000" b="1" dirty="0">
                <a:solidFill>
                  <a:srgbClr val="00CC00"/>
                </a:solidFill>
              </a:rPr>
              <a:t>se tiene y cuanto se  </a:t>
            </a:r>
            <a:r>
              <a:rPr lang="es-ES" sz="3000" b="1" dirty="0" smtClean="0">
                <a:solidFill>
                  <a:srgbClr val="00CC00"/>
                </a:solidFill>
              </a:rPr>
              <a:t>debe</a:t>
            </a:r>
            <a:r>
              <a:rPr lang="es-ES" sz="3000" dirty="0" smtClean="0"/>
              <a:t>, </a:t>
            </a:r>
            <a:r>
              <a:rPr lang="es-ES" sz="3000" b="1" dirty="0" smtClean="0">
                <a:solidFill>
                  <a:schemeClr val="accent1">
                    <a:lumMod val="75000"/>
                  </a:schemeClr>
                </a:solidFill>
              </a:rPr>
              <a:t>no </a:t>
            </a:r>
            <a:r>
              <a:rPr lang="es-ES" sz="3000" b="1" dirty="0">
                <a:solidFill>
                  <a:schemeClr val="accent1">
                    <a:lumMod val="75000"/>
                  </a:schemeClr>
                </a:solidFill>
              </a:rPr>
              <a:t>se le devuelve a Dios su parte </a:t>
            </a:r>
            <a:r>
              <a:rPr lang="es-ES" sz="3000" dirty="0" smtClean="0"/>
              <a:t>, o peor, </a:t>
            </a:r>
            <a:r>
              <a:rPr lang="es-ES" sz="3000" b="1" dirty="0" smtClean="0">
                <a:solidFill>
                  <a:schemeClr val="accent2">
                    <a:lumMod val="75000"/>
                  </a:schemeClr>
                </a:solidFill>
              </a:rPr>
              <a:t>la </a:t>
            </a:r>
            <a:r>
              <a:rPr lang="es-ES" sz="3000" b="1" dirty="0">
                <a:solidFill>
                  <a:schemeClr val="accent2">
                    <a:lumMod val="75000"/>
                  </a:schemeClr>
                </a:solidFill>
              </a:rPr>
              <a:t>búsqueda del dinero nos lleva a serles infieles a Dios</a:t>
            </a:r>
            <a:r>
              <a:rPr lang="es-ES" sz="3000" dirty="0"/>
              <a:t>. </a:t>
            </a:r>
            <a:r>
              <a:rPr lang="es-ES" sz="3000" dirty="0" smtClean="0"/>
              <a:t>y </a:t>
            </a:r>
            <a:r>
              <a:rPr lang="es-ES" sz="3000" dirty="0">
                <a:solidFill>
                  <a:srgbClr val="FF00FF"/>
                </a:solidFill>
              </a:rPr>
              <a:t>el valor de nuestras posesiones disminuye a pesar de la inflación. </a:t>
            </a:r>
            <a:endParaRPr lang="es-DO" sz="3000" dirty="0">
              <a:solidFill>
                <a:srgbClr val="FF00FF"/>
              </a:solidFill>
            </a:endParaRPr>
          </a:p>
          <a:p>
            <a:pPr algn="just">
              <a:lnSpc>
                <a:spcPct val="90000"/>
              </a:lnSpc>
            </a:pPr>
            <a:endParaRPr lang="es-ES" sz="3000" u="sng" dirty="0"/>
          </a:p>
          <a:p>
            <a:endParaRPr lang="es-DO" dirty="0"/>
          </a:p>
        </p:txBody>
      </p:sp>
    </p:spTree>
    <p:extLst>
      <p:ext uri="{BB962C8B-B14F-4D97-AF65-F5344CB8AC3E}">
        <p14:creationId xmlns:p14="http://schemas.microsoft.com/office/powerpoint/2010/main" val="114496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z="4000" dirty="0" smtClean="0"/>
              <a:t>HAGA SU PLAN</a:t>
            </a:r>
            <a:r>
              <a:rPr lang="es-ES" sz="4000" dirty="0" smtClean="0"/>
              <a:t>.</a:t>
            </a:r>
            <a:endParaRPr lang="es-ES" sz="4000" dirty="0" smtClean="0"/>
          </a:p>
        </p:txBody>
      </p:sp>
      <p:sp>
        <p:nvSpPr>
          <p:cNvPr id="31747" name="Rectangle 3"/>
          <p:cNvSpPr>
            <a:spLocks noGrp="1" noChangeArrowheads="1"/>
          </p:cNvSpPr>
          <p:nvPr>
            <p:ph type="body" idx="1"/>
          </p:nvPr>
        </p:nvSpPr>
        <p:spPr/>
        <p:txBody>
          <a:bodyPr/>
          <a:lstStyle/>
          <a:p>
            <a:pPr algn="just" eaLnBrk="1" hangingPunct="1">
              <a:lnSpc>
                <a:spcPct val="90000"/>
              </a:lnSpc>
            </a:pPr>
            <a:r>
              <a:rPr lang="es-ES" dirty="0" smtClean="0"/>
              <a:t>Comience haciendo un estado de situación familiar. (Ver ejemplo 1) Para saber lo que tiene</a:t>
            </a:r>
          </a:p>
          <a:p>
            <a:pPr algn="just" eaLnBrk="1" hangingPunct="1">
              <a:lnSpc>
                <a:spcPct val="90000"/>
              </a:lnSpc>
            </a:pPr>
            <a:r>
              <a:rPr lang="es-ES" dirty="0" smtClean="0"/>
              <a:t>Luego hay que hacer un estado de ingresos y  gastos del mes. (ejemplo 2</a:t>
            </a:r>
            <a:r>
              <a:rPr lang="es-ES" dirty="0" smtClean="0"/>
              <a:t>). </a:t>
            </a:r>
            <a:r>
              <a:rPr lang="es-ES" dirty="0" smtClean="0"/>
              <a:t>Lleve por un mes una lista de todos sus gastos e ingresos.</a:t>
            </a:r>
            <a:endParaRPr lang="es-ES" dirty="0" smtClean="0"/>
          </a:p>
          <a:p>
            <a:pPr algn="just" eaLnBrk="1" hangingPunct="1">
              <a:lnSpc>
                <a:spcPct val="90000"/>
              </a:lnSpc>
            </a:pPr>
            <a:r>
              <a:rPr lang="es-ES" dirty="0" smtClean="0"/>
              <a:t>Finalmente, prepare </a:t>
            </a:r>
            <a:r>
              <a:rPr lang="es-ES" dirty="0" smtClean="0">
                <a:solidFill>
                  <a:srgbClr val="FF0000"/>
                </a:solidFill>
              </a:rPr>
              <a:t>un plan financiero </a:t>
            </a:r>
            <a:r>
              <a:rPr lang="es-ES" dirty="0" smtClean="0"/>
              <a:t>o presupuesto familiar, al cual todos los miembros de la familia deberán </a:t>
            </a:r>
            <a:r>
              <a:rPr lang="es-ES" dirty="0" smtClean="0"/>
              <a:t>acogerse.</a:t>
            </a:r>
            <a:endParaRPr lang="es-ES" dirty="0" smtClean="0"/>
          </a:p>
          <a:p>
            <a:pPr algn="just" eaLnBrk="1" hangingPunct="1">
              <a:lnSpc>
                <a:spcPct val="90000"/>
              </a:lnSpc>
              <a:buFontTx/>
              <a:buNone/>
            </a:pPr>
            <a:endParaRPr lang="es-ES" dirty="0" smtClean="0"/>
          </a:p>
          <a:p>
            <a:pPr eaLnBrk="1" hangingPunct="1">
              <a:lnSpc>
                <a:spcPct val="90000"/>
              </a:lnSpc>
            </a:pPr>
            <a:endParaRPr lang="es-ES" dirty="0" smtClean="0"/>
          </a:p>
          <a:p>
            <a:pPr algn="ctr" eaLnBrk="1" hangingPunct="1">
              <a:lnSpc>
                <a:spcPct val="90000"/>
              </a:lnSpc>
            </a:pPr>
            <a:endParaRPr lang="es-ES" dirty="0" smtClean="0"/>
          </a:p>
        </p:txBody>
      </p:sp>
    </p:spTree>
    <p:extLst>
      <p:ext uri="{BB962C8B-B14F-4D97-AF65-F5344CB8AC3E}">
        <p14:creationId xmlns:p14="http://schemas.microsoft.com/office/powerpoint/2010/main" val="85442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7" dur="5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22"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472" name="Group 464"/>
          <p:cNvGraphicFramePr>
            <a:graphicFrameLocks noGrp="1"/>
          </p:cNvGraphicFramePr>
          <p:nvPr/>
        </p:nvGraphicFramePr>
        <p:xfrm>
          <a:off x="2051050" y="73025"/>
          <a:ext cx="5040313" cy="6736080"/>
        </p:xfrm>
        <a:graphic>
          <a:graphicData uri="http://schemas.openxmlformats.org/drawingml/2006/table">
            <a:tbl>
              <a:tblPr/>
              <a:tblGrid>
                <a:gridCol w="2695575"/>
                <a:gridCol w="1349375"/>
                <a:gridCol w="995363"/>
              </a:tblGrid>
              <a:tr h="246063">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Familia:</a:t>
                      </a:r>
                      <a:endParaRPr kumimoji="0" lang="es-ES" sz="1800" b="0" i="0" u="none" strike="noStrike" cap="none" normalizeH="0" baseline="0" dirty="0" smtClean="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r>
              <a:tr h="247650">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charset="0"/>
                          <a:cs typeface="Arial" charset="0"/>
                        </a:rPr>
                        <a:t>Estado de situación</a:t>
                      </a:r>
                      <a:endParaRPr kumimoji="0" lang="es-ES" sz="1800" b="0" i="0" u="none" strike="noStrike" cap="none" normalizeH="0" baseline="0" smtClean="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r>
              <a:tr h="246063">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cs typeface="Arial" charset="0"/>
                        </a:rPr>
                        <a:t>Al Día _____ de Diciembre del 2008</a:t>
                      </a:r>
                      <a:endParaRPr kumimoji="0" lang="es-ES" sz="1800" b="0" i="0" u="none" strike="noStrike" cap="none" normalizeH="0" baseline="0" dirty="0" smtClean="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sng" strike="noStrike" cap="none" normalizeH="0" baseline="0" smtClean="0">
                          <a:ln>
                            <a:noFill/>
                          </a:ln>
                          <a:solidFill>
                            <a:schemeClr val="tx1"/>
                          </a:solidFill>
                          <a:effectLst/>
                          <a:latin typeface="Tahoma" pitchFamily="34" charset="0"/>
                          <a:cs typeface="Tahoma" pitchFamily="34"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ahoma" pitchFamily="34" charset="0"/>
                          <a:cs typeface="Tahoma" pitchFamily="34" charset="0"/>
                        </a:rPr>
                        <a:t>Activos corrientes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Dinero (Banco, Caja, etc)</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Cuentas por cobrar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Prendas y/o artículos de valor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Inventario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Tahoma" pitchFamily="34" charset="0"/>
                          <a:cs typeface="Tahoma" pitchFamily="34" charset="0"/>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ahoma" pitchFamily="34" charset="0"/>
                          <a:cs typeface="Tahoma" pitchFamily="34" charset="0"/>
                        </a:rPr>
                        <a:t>Activos fijos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Casa, villa o finca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Carro, camioneta, camión o jeepeta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Mobiliario de hogar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Otros activos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Tahoma" pitchFamily="34" charset="0"/>
                          <a:cs typeface="Tahoma" pitchFamily="34" charset="0"/>
                        </a:rPr>
                        <a:t>Pasivos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Cuentas por pagar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Préstamos por pagar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Tarjetas de crédito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Hipoteca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Capital (Activos-Pasivos)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Tahoma" pitchFamily="34" charset="0"/>
                          <a:cs typeface="Tahoma" pitchFamily="34"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09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472"/>
                                        </p:tgtEl>
                                        <p:attrNameLst>
                                          <p:attrName>style.visibility</p:attrName>
                                        </p:attrNameLst>
                                      </p:cBhvr>
                                      <p:to>
                                        <p:strVal val="visible"/>
                                      </p:to>
                                    </p:set>
                                    <p:animEffect transition="in" filter="fade">
                                      <p:cBhvr>
                                        <p:cTn id="7" dur="1000"/>
                                        <p:tgtEl>
                                          <p:spTgt spid="43472"/>
                                        </p:tgtEl>
                                      </p:cBhvr>
                                    </p:animEffect>
                                    <p:anim calcmode="lin" valueType="num">
                                      <p:cBhvr>
                                        <p:cTn id="8" dur="1000" fill="hold"/>
                                        <p:tgtEl>
                                          <p:spTgt spid="43472"/>
                                        </p:tgtEl>
                                        <p:attrNameLst>
                                          <p:attrName>ppt_x</p:attrName>
                                        </p:attrNameLst>
                                      </p:cBhvr>
                                      <p:tavLst>
                                        <p:tav tm="0">
                                          <p:val>
                                            <p:strVal val="#ppt_x"/>
                                          </p:val>
                                        </p:tav>
                                        <p:tav tm="100000">
                                          <p:val>
                                            <p:strVal val="#ppt_x"/>
                                          </p:val>
                                        </p:tav>
                                      </p:tavLst>
                                    </p:anim>
                                    <p:anim calcmode="lin" valueType="num">
                                      <p:cBhvr>
                                        <p:cTn id="9" dur="1000" fill="hold"/>
                                        <p:tgtEl>
                                          <p:spTgt spid="434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310" name="Group 894"/>
          <p:cNvGraphicFramePr>
            <a:graphicFrameLocks noGrp="1"/>
          </p:cNvGraphicFramePr>
          <p:nvPr>
            <p:extLst>
              <p:ext uri="{D42A27DB-BD31-4B8C-83A1-F6EECF244321}">
                <p14:modId xmlns:p14="http://schemas.microsoft.com/office/powerpoint/2010/main" val="3934703845"/>
              </p:ext>
            </p:extLst>
          </p:nvPr>
        </p:nvGraphicFramePr>
        <p:xfrm>
          <a:off x="1259632" y="332656"/>
          <a:ext cx="6336581" cy="6117158"/>
        </p:xfrm>
        <a:graphic>
          <a:graphicData uri="http://schemas.openxmlformats.org/drawingml/2006/table">
            <a:tbl>
              <a:tblPr/>
              <a:tblGrid>
                <a:gridCol w="4122218"/>
                <a:gridCol w="1691005"/>
                <a:gridCol w="523358"/>
              </a:tblGrid>
              <a:tr h="161925">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Familia</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s-ES"/>
                    </a:p>
                  </a:txBody>
                  <a:tcPr/>
                </a:tc>
                <a:tc hMerge="1">
                  <a:txBody>
                    <a:bodyPr/>
                    <a:lstStyle/>
                    <a:p>
                      <a:endParaRPr lang="es-ES"/>
                    </a:p>
                  </a:txBody>
                  <a:tcPr/>
                </a:tc>
              </a:tr>
              <a:tr h="161925">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Estado de ingresos y gastos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s-ES"/>
                    </a:p>
                  </a:txBody>
                  <a:tcPr/>
                </a:tc>
                <a:tc hMerge="1">
                  <a:txBody>
                    <a:bodyPr/>
                    <a:lstStyle/>
                    <a:p>
                      <a:endParaRPr lang="es-ES"/>
                    </a:p>
                  </a:txBody>
                  <a:tcPr/>
                </a:tc>
              </a:tr>
              <a:tr h="171450">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al mes de Noviembre 2008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Ingresos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sng" strike="noStrike" cap="none" normalizeH="0" baseline="0" smtClean="0">
                          <a:ln>
                            <a:noFill/>
                          </a:ln>
                          <a:solidFill>
                            <a:schemeClr val="tx1"/>
                          </a:solidFill>
                          <a:effectLst/>
                          <a:latin typeface="Arial" charset="0"/>
                          <a:cs typeface="Arial" charset="0"/>
                        </a:rPr>
                        <a:t>Montos</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sng" strike="noStrike" cap="none" normalizeH="0" baseline="0" smtClean="0">
                          <a:ln>
                            <a:noFill/>
                          </a:ln>
                          <a:solidFill>
                            <a:schemeClr val="tx1"/>
                          </a:solidFill>
                          <a:effectLst/>
                          <a:latin typeface="Arial" charset="0"/>
                          <a:cs typeface="Arial" charset="0"/>
                        </a:rPr>
                        <a:t>%</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Salarios del Marido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Salarios de la mujer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Negocio familiar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Otros ingresos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0000"/>
                          </a:solidFill>
                          <a:effectLst/>
                          <a:latin typeface="Arial" charset="0"/>
                          <a:cs typeface="Arial"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Gastos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Alimentación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Salud</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Educación</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Prestamos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Tarjetas de crédito (financiamiento y moras)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Casa, luz, teléfonos, cable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Vestimenta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Diversión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Transportación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Servicio en la casa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Mantenimiento de la casa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Otros gastos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0000"/>
                          </a:solidFill>
                          <a:effectLst/>
                          <a:latin typeface="Arial" charset="0"/>
                          <a:cs typeface="Arial"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cs typeface="Arial" charset="0"/>
                        </a:rPr>
                        <a:t>Diferencia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596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310"/>
                                        </p:tgtEl>
                                        <p:attrNameLst>
                                          <p:attrName>style.visibility</p:attrName>
                                        </p:attrNameLst>
                                      </p:cBhvr>
                                      <p:to>
                                        <p:strVal val="visible"/>
                                      </p:to>
                                    </p:set>
                                    <p:animEffect transition="in" filter="fade">
                                      <p:cBhvr>
                                        <p:cTn id="7" dur="1000"/>
                                        <p:tgtEl>
                                          <p:spTgt spid="61310"/>
                                        </p:tgtEl>
                                      </p:cBhvr>
                                    </p:animEffect>
                                    <p:anim calcmode="lin" valueType="num">
                                      <p:cBhvr>
                                        <p:cTn id="8" dur="1000" fill="hold"/>
                                        <p:tgtEl>
                                          <p:spTgt spid="61310"/>
                                        </p:tgtEl>
                                        <p:attrNameLst>
                                          <p:attrName>ppt_x</p:attrName>
                                        </p:attrNameLst>
                                      </p:cBhvr>
                                      <p:tavLst>
                                        <p:tav tm="0">
                                          <p:val>
                                            <p:strVal val="#ppt_x"/>
                                          </p:val>
                                        </p:tav>
                                        <p:tav tm="100000">
                                          <p:val>
                                            <p:strVal val="#ppt_x"/>
                                          </p:val>
                                        </p:tav>
                                      </p:tavLst>
                                    </p:anim>
                                    <p:anim calcmode="lin" valueType="num">
                                      <p:cBhvr>
                                        <p:cTn id="9" dur="1000" fill="hold"/>
                                        <p:tgtEl>
                                          <p:spTgt spid="613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81342391"/>
              </p:ext>
            </p:extLst>
          </p:nvPr>
        </p:nvGraphicFramePr>
        <p:xfrm>
          <a:off x="467544" y="332651"/>
          <a:ext cx="7848872" cy="6120684"/>
        </p:xfrm>
        <a:graphic>
          <a:graphicData uri="http://schemas.openxmlformats.org/drawingml/2006/table">
            <a:tbl>
              <a:tblPr/>
              <a:tblGrid>
                <a:gridCol w="4539835"/>
                <a:gridCol w="3309037"/>
              </a:tblGrid>
              <a:tr h="219300">
                <a:tc gridSpan="2">
                  <a:txBody>
                    <a:bodyPr/>
                    <a:lstStyle/>
                    <a:p>
                      <a:pPr algn="ctr" fontAlgn="b"/>
                      <a:r>
                        <a:rPr lang="es-DO" sz="900" b="0" i="0" u="none" strike="noStrike" dirty="0">
                          <a:solidFill>
                            <a:srgbClr val="000000"/>
                          </a:solidFill>
                          <a:effectLst/>
                          <a:latin typeface="Calibri"/>
                        </a:rPr>
                        <a:t>FAMILIA PANIAGUA Y BERIUETE</a:t>
                      </a:r>
                    </a:p>
                  </a:txBody>
                  <a:tcPr marL="8117" marR="8117" marT="8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DO"/>
                    </a:p>
                  </a:txBody>
                  <a:tcPr/>
                </a:tc>
              </a:tr>
              <a:tr h="219300">
                <a:tc gridSpan="2">
                  <a:txBody>
                    <a:bodyPr/>
                    <a:lstStyle/>
                    <a:p>
                      <a:pPr algn="ctr" fontAlgn="b"/>
                      <a:r>
                        <a:rPr lang="es-DO" sz="900" b="0" i="0" u="none" strike="noStrike">
                          <a:solidFill>
                            <a:srgbClr val="000000"/>
                          </a:solidFill>
                          <a:effectLst/>
                          <a:latin typeface="Calibri"/>
                        </a:rPr>
                        <a:t>PRESUPUESTO 2018</a:t>
                      </a:r>
                    </a:p>
                  </a:txBody>
                  <a:tcPr marL="8117" marR="8117" marT="8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DO"/>
                    </a:p>
                  </a:txBody>
                  <a:tcPr/>
                </a:tc>
              </a:tr>
              <a:tr h="230265">
                <a:tc gridSpan="2">
                  <a:txBody>
                    <a:bodyPr/>
                    <a:lstStyle/>
                    <a:p>
                      <a:pPr algn="ctr" fontAlgn="b"/>
                      <a:r>
                        <a:rPr lang="es-DO" sz="900" b="0" i="0" u="none" strike="noStrike">
                          <a:solidFill>
                            <a:srgbClr val="000000"/>
                          </a:solidFill>
                          <a:effectLst/>
                          <a:latin typeface="Calibri"/>
                        </a:rPr>
                        <a:t> </a:t>
                      </a:r>
                    </a:p>
                  </a:txBody>
                  <a:tcPr marL="8117" marR="8117" marT="8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DO"/>
                    </a:p>
                  </a:txBody>
                  <a:tcPr/>
                </a:tc>
              </a:tr>
              <a:tr h="230265">
                <a:tc>
                  <a:txBody>
                    <a:bodyPr/>
                    <a:lstStyle/>
                    <a:p>
                      <a:pPr algn="l" fontAlgn="b"/>
                      <a:r>
                        <a:rPr lang="es-DO" sz="900" b="1" i="0" u="sng" strike="noStrike">
                          <a:solidFill>
                            <a:srgbClr val="000000"/>
                          </a:solidFill>
                          <a:effectLst/>
                          <a:latin typeface="Calibri"/>
                        </a:rPr>
                        <a:t>INGRESOS</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s-DO" sz="900" b="1" i="0" u="sng" strike="noStrike">
                          <a:solidFill>
                            <a:srgbClr val="000000"/>
                          </a:solidFill>
                          <a:effectLst/>
                          <a:latin typeface="Calibri"/>
                        </a:rPr>
                        <a:t>MONTOS</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SALARIO 1</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25,000.00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SALARIO 2</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18,000.00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NEGOCIO</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12,000.00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1" i="0" u="none" strike="noStrike">
                          <a:solidFill>
                            <a:srgbClr val="16365C"/>
                          </a:solidFill>
                          <a:effectLst/>
                          <a:latin typeface="Calibri"/>
                        </a:rPr>
                        <a:t>TOTAL</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55,000.00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66FF66"/>
                    </a:solidFill>
                  </a:tcPr>
                </a:tc>
              </a:tr>
              <a:tr h="241231">
                <a:tc>
                  <a:txBody>
                    <a:bodyPr/>
                    <a:lstStyle/>
                    <a:p>
                      <a:pPr algn="l" fontAlgn="b"/>
                      <a:r>
                        <a:rPr lang="es-DO" sz="900" b="1" i="0" u="sng" strike="noStrike">
                          <a:solidFill>
                            <a:srgbClr val="000000"/>
                          </a:solidFill>
                          <a:effectLst/>
                          <a:latin typeface="Calibri"/>
                        </a:rPr>
                        <a:t>GASTOS</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s-DO" sz="900" b="0" i="0" u="none" strike="noStrike">
                          <a:solidFill>
                            <a:srgbClr val="000000"/>
                          </a:solidFill>
                          <a:effectLst/>
                          <a:latin typeface="Calibri"/>
                        </a:rPr>
                        <a:t> </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ALIMENTACIÓN</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15,000.00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SALUD</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3,000.00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EDUCACION</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6,000.00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PRESTAMO</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8,000.00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96934">
                <a:tc>
                  <a:txBody>
                    <a:bodyPr/>
                    <a:lstStyle/>
                    <a:p>
                      <a:pPr algn="l" fontAlgn="b"/>
                      <a:r>
                        <a:rPr lang="es-DO" sz="900" b="0" i="0" u="none" strike="noStrike" dirty="0">
                          <a:solidFill>
                            <a:srgbClr val="000000"/>
                          </a:solidFill>
                          <a:effectLst/>
                          <a:latin typeface="Calibri"/>
                        </a:rPr>
                        <a:t>INTERES DE TARJETA</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                                   1,500.00 </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TRANSPORTE</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2,500.00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SEGURO MEDICO</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800.00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SEGURO DE VIDA</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250.00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SERVICIOS (TELEFONOS, CABLE, LUZ)</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3,200.00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VESTIMENTA</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3,000.00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SALON Y BARBERIA</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2,000.00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OFRENDAS Y AYUDAS</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3,000.00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1" i="0" u="none" strike="noStrike">
                          <a:solidFill>
                            <a:srgbClr val="000000"/>
                          </a:solidFill>
                          <a:effectLst/>
                          <a:latin typeface="Calibri"/>
                        </a:rPr>
                        <a:t>AHORRO PARA FINES DE INVERSION</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3,000.00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0" i="0" u="none" strike="noStrike">
                          <a:solidFill>
                            <a:srgbClr val="000000"/>
                          </a:solidFill>
                          <a:effectLst/>
                          <a:latin typeface="Calibri"/>
                        </a:rPr>
                        <a:t>DIVERSIÓN Y ESPARCIMIENTO</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2,000.00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231">
                <a:tc>
                  <a:txBody>
                    <a:bodyPr/>
                    <a:lstStyle/>
                    <a:p>
                      <a:pPr algn="l" fontAlgn="b"/>
                      <a:r>
                        <a:rPr lang="es-DO" sz="900" b="1" i="0" u="none" strike="noStrike">
                          <a:solidFill>
                            <a:srgbClr val="16365C"/>
                          </a:solidFill>
                          <a:effectLst/>
                          <a:latin typeface="Calibri"/>
                        </a:rPr>
                        <a:t>TOTAL</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0" i="0" u="none" strike="noStrike">
                          <a:solidFill>
                            <a:srgbClr val="000000"/>
                          </a:solidFill>
                          <a:effectLst/>
                          <a:latin typeface="Calibri"/>
                        </a:rPr>
                        <a:t>53,250.00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66FF66"/>
                    </a:solidFill>
                  </a:tcPr>
                </a:tc>
              </a:tr>
              <a:tr h="241231">
                <a:tc>
                  <a:txBody>
                    <a:bodyPr/>
                    <a:lstStyle/>
                    <a:p>
                      <a:pPr algn="l" fontAlgn="b"/>
                      <a:r>
                        <a:rPr lang="es-DO" sz="900" b="0" i="0" u="none" strike="noStrike" dirty="0">
                          <a:solidFill>
                            <a:srgbClr val="000000"/>
                          </a:solidFill>
                          <a:effectLst/>
                          <a:latin typeface="Calibri"/>
                        </a:rPr>
                        <a:t>DIFERENCIA</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DO" sz="900" b="1" i="0" u="none" strike="noStrike" dirty="0">
                          <a:solidFill>
                            <a:srgbClr val="FF0000"/>
                          </a:solidFill>
                          <a:effectLst/>
                          <a:latin typeface="Calibri"/>
                        </a:rPr>
                        <a:t>1,750.00</a:t>
                      </a:r>
                    </a:p>
                  </a:txBody>
                  <a:tcPr marL="8117" marR="8117" marT="8117"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9365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64882" y="1982625"/>
            <a:ext cx="6912768"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TE MANTENDRAS CRECIENDO SIEMPRE</a:t>
            </a: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1085032" y="692696"/>
            <a:ext cx="66724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a:t>
            </a: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9</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165831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DO" dirty="0" smtClean="0"/>
              <a:t>NO ES LA META, SINO EL CAMINO</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a:t>Vivirás el matrimonio no como una meta, sino como un camino. Si lo consideras una meta es como decir </a:t>
            </a:r>
            <a:r>
              <a:rPr lang="es-DO" b="1" dirty="0"/>
              <a:t>“ya llegué”, </a:t>
            </a:r>
            <a:r>
              <a:rPr lang="es-DO" dirty="0"/>
              <a:t>entonces ya todo terminó, </a:t>
            </a:r>
            <a:r>
              <a:rPr lang="es-DO" dirty="0" smtClean="0"/>
              <a:t>pones tu mente en parqueo y luego caes en la rutina y el aburrimiento.</a:t>
            </a:r>
          </a:p>
          <a:p>
            <a:pPr algn="just"/>
            <a:r>
              <a:rPr lang="es-DO" dirty="0" smtClean="0"/>
              <a:t>Esto afecta todo aspecto de la vida del matrimonio, incluso hasta lo sexual.</a:t>
            </a:r>
          </a:p>
          <a:p>
            <a:pPr algn="just"/>
            <a:r>
              <a:rPr lang="es-DO" dirty="0" smtClean="0"/>
              <a:t>El agua estancada produce mal olor, mosquitos y hasta ranas. Así el ser humano que se estancan adquiere muchas mañas y alimañas.</a:t>
            </a:r>
            <a:endParaRPr lang="es-DO" dirty="0"/>
          </a:p>
        </p:txBody>
      </p:sp>
    </p:spTree>
    <p:extLst>
      <p:ext uri="{BB962C8B-B14F-4D97-AF65-F5344CB8AC3E}">
        <p14:creationId xmlns:p14="http://schemas.microsoft.com/office/powerpoint/2010/main" val="324705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6044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84" cy="6858000"/>
          </a:xfrm>
          <a:prstGeom prst="rect">
            <a:avLst/>
          </a:prstGeom>
        </p:spPr>
      </p:pic>
      <p:sp>
        <p:nvSpPr>
          <p:cNvPr id="2" name="1 Título"/>
          <p:cNvSpPr>
            <a:spLocks noGrp="1"/>
          </p:cNvSpPr>
          <p:nvPr>
            <p:ph type="title"/>
          </p:nvPr>
        </p:nvSpPr>
        <p:spPr/>
        <p:txBody>
          <a:bodyPr/>
          <a:lstStyle/>
          <a:p>
            <a:r>
              <a:rPr lang="es-DO" dirty="0" smtClean="0"/>
              <a:t>MIRA HACIA ADELANTE</a:t>
            </a:r>
            <a:endParaRPr lang="es-DO" dirty="0"/>
          </a:p>
        </p:txBody>
      </p:sp>
      <p:sp>
        <p:nvSpPr>
          <p:cNvPr id="3" name="2 Marcador de contenido"/>
          <p:cNvSpPr>
            <a:spLocks noGrp="1"/>
          </p:cNvSpPr>
          <p:nvPr>
            <p:ph idx="1"/>
          </p:nvPr>
        </p:nvSpPr>
        <p:spPr/>
        <p:txBody>
          <a:bodyPr>
            <a:normAutofit fontScale="92500"/>
          </a:bodyPr>
          <a:lstStyle/>
          <a:p>
            <a:pPr algn="just"/>
            <a:r>
              <a:rPr lang="es-DO" dirty="0"/>
              <a:t>Los casado deben tener siempre un </a:t>
            </a:r>
            <a:r>
              <a:rPr lang="es-DO" dirty="0" smtClean="0"/>
              <a:t>proyecto por realizar, </a:t>
            </a:r>
            <a:r>
              <a:rPr lang="es-DO" dirty="0"/>
              <a:t>una </a:t>
            </a:r>
            <a:r>
              <a:rPr lang="es-DO" dirty="0" smtClean="0"/>
              <a:t>aspiración, un viaje, un curso por hacer, algo </a:t>
            </a:r>
            <a:r>
              <a:rPr lang="es-DO" dirty="0"/>
              <a:t>que los motive a crecer y mirar siempre hacia adelante.</a:t>
            </a:r>
          </a:p>
          <a:p>
            <a:pPr algn="just"/>
            <a:r>
              <a:rPr lang="es-DO" dirty="0" smtClean="0"/>
              <a:t>Comiencen a leer un buen libro que les renueve el entendimiento y los despierte del sueño.</a:t>
            </a:r>
          </a:p>
          <a:p>
            <a:pPr algn="just"/>
            <a:r>
              <a:rPr lang="es-DO" dirty="0" smtClean="0"/>
              <a:t>Propónganse llevar un estudio Bíblico a alguien que ustedes saben que les gustaría recibirlo.</a:t>
            </a:r>
          </a:p>
          <a:p>
            <a:pPr algn="just"/>
            <a:r>
              <a:rPr lang="es-DO" dirty="0" smtClean="0"/>
              <a:t>La clave está en procurar agradar al otro.</a:t>
            </a:r>
            <a:endParaRPr lang="es-DO" dirty="0"/>
          </a:p>
        </p:txBody>
      </p:sp>
    </p:spTree>
    <p:extLst>
      <p:ext uri="{BB962C8B-B14F-4D97-AF65-F5344CB8AC3E}">
        <p14:creationId xmlns:p14="http://schemas.microsoft.com/office/powerpoint/2010/main" val="47577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455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r>
              <a:rPr lang="es-DO" dirty="0" smtClean="0">
                <a:solidFill>
                  <a:srgbClr val="FFFF00"/>
                </a:solidFill>
              </a:rPr>
              <a:t>SOLO SE NECESITA UN POCO DE ESFUERZO</a:t>
            </a:r>
            <a:endParaRPr lang="es-DO" dirty="0">
              <a:solidFill>
                <a:srgbClr val="FFFF00"/>
              </a:solidFill>
            </a:endParaRPr>
          </a:p>
        </p:txBody>
      </p:sp>
      <p:sp>
        <p:nvSpPr>
          <p:cNvPr id="3" name="2 Marcador de contenido"/>
          <p:cNvSpPr>
            <a:spLocks noGrp="1"/>
          </p:cNvSpPr>
          <p:nvPr>
            <p:ph idx="1"/>
          </p:nvPr>
        </p:nvSpPr>
        <p:spPr/>
        <p:txBody>
          <a:bodyPr>
            <a:normAutofit fontScale="92500" lnSpcReduction="10000"/>
          </a:bodyPr>
          <a:lstStyle/>
          <a:p>
            <a:r>
              <a:rPr lang="es-DO" dirty="0" smtClean="0"/>
              <a:t>1. Construyan y vuelen un chichigua.</a:t>
            </a:r>
          </a:p>
          <a:p>
            <a:r>
              <a:rPr lang="es-DO" dirty="0" smtClean="0"/>
              <a:t>2. Vayan a la playa con un cardero de espaguetis con pan.</a:t>
            </a:r>
          </a:p>
          <a:p>
            <a:r>
              <a:rPr lang="es-DO" dirty="0" smtClean="0"/>
              <a:t>3. Cambien el orden de los muebles y de la cama.</a:t>
            </a:r>
          </a:p>
          <a:p>
            <a:r>
              <a:rPr lang="es-DO" dirty="0" smtClean="0"/>
              <a:t>4. Pinten y redecoren un espacio de la casa.</a:t>
            </a:r>
          </a:p>
          <a:p>
            <a:r>
              <a:rPr lang="es-DO" dirty="0" smtClean="0"/>
              <a:t>5. Vayan a un lugar que nunca hayan ido</a:t>
            </a:r>
          </a:p>
          <a:p>
            <a:r>
              <a:rPr lang="es-DO" dirty="0" smtClean="0"/>
              <a:t>6. Compren unos tarros y siembren algunas plantas.</a:t>
            </a:r>
          </a:p>
          <a:p>
            <a:r>
              <a:rPr lang="es-DO" dirty="0" smtClean="0"/>
              <a:t>7. Hagan un picnic en un parque.</a:t>
            </a:r>
            <a:endParaRPr lang="es-DO" dirty="0"/>
          </a:p>
          <a:p>
            <a:endParaRPr lang="es-DO" dirty="0" smtClean="0"/>
          </a:p>
          <a:p>
            <a:endParaRPr lang="es-DO" dirty="0" smtClean="0"/>
          </a:p>
          <a:p>
            <a:endParaRPr lang="es-DO" dirty="0"/>
          </a:p>
        </p:txBody>
      </p:sp>
    </p:spTree>
    <p:extLst>
      <p:ext uri="{BB962C8B-B14F-4D97-AF65-F5344CB8AC3E}">
        <p14:creationId xmlns:p14="http://schemas.microsoft.com/office/powerpoint/2010/main" val="1670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64882" y="1982625"/>
            <a:ext cx="6912768"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rPr>
              <a:t>NO DEJARÁS QUE EL SOL SE PONGA SOBRE TU ENOJO</a:t>
            </a:r>
            <a:endParaRPr lang="es-ES" sz="5400" b="1" cap="all" dirty="0">
              <a:ln/>
              <a:solidFill>
                <a:srgbClr val="F07F09"/>
              </a:solidFill>
              <a:effectLst>
                <a:outerShdw blurRad="50800" dist="38100" dir="5400000" algn="t" rotWithShape="0">
                  <a:prstClr val="black">
                    <a:alpha val="40000"/>
                  </a:prstClr>
                </a:outerShdw>
                <a:reflection blurRad="10000" stA="55000" endPos="48000" dist="500" dir="5400000" sy="-100000" algn="bl" rotWithShape="0"/>
              </a:effectLst>
            </a:endParaRPr>
          </a:p>
        </p:txBody>
      </p:sp>
      <p:sp>
        <p:nvSpPr>
          <p:cNvPr id="5" name="4 Rectángulo"/>
          <p:cNvSpPr/>
          <p:nvPr/>
        </p:nvSpPr>
        <p:spPr>
          <a:xfrm>
            <a:off x="906297" y="692696"/>
            <a:ext cx="70299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MANDAMIENTO No. </a:t>
            </a:r>
            <a:r>
              <a:rPr lang="es-ES" sz="5400" b="1" spc="50" dirty="0" smtClean="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rPr>
              <a:t>10</a:t>
            </a:r>
            <a:endParaRPr lang="es-ES" sz="5400" b="1" spc="50" dirty="0">
              <a:ln w="11430"/>
              <a:gradFill>
                <a:gsLst>
                  <a:gs pos="25000">
                    <a:srgbClr val="9F2936">
                      <a:satMod val="155000"/>
                    </a:srgbClr>
                  </a:gs>
                  <a:gs pos="100000">
                    <a:srgbClr val="9F2936">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973388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310"/>
            <a:ext cx="9116919" cy="6837689"/>
          </a:xfrm>
          <a:prstGeom prst="rect">
            <a:avLst/>
          </a:prstGeom>
        </p:spPr>
      </p:pic>
      <p:sp>
        <p:nvSpPr>
          <p:cNvPr id="2" name="1 Título"/>
          <p:cNvSpPr>
            <a:spLocks noGrp="1"/>
          </p:cNvSpPr>
          <p:nvPr>
            <p:ph type="title"/>
          </p:nvPr>
        </p:nvSpPr>
        <p:spPr/>
        <p:txBody>
          <a:bodyPr/>
          <a:lstStyle/>
          <a:p>
            <a:r>
              <a:rPr lang="es-DO" dirty="0" smtClean="0"/>
              <a:t>TEXTO PARA RECORDAR</a:t>
            </a:r>
            <a:endParaRPr lang="es-DO" dirty="0"/>
          </a:p>
        </p:txBody>
      </p:sp>
      <p:sp>
        <p:nvSpPr>
          <p:cNvPr id="3" name="2 Marcador de contenido"/>
          <p:cNvSpPr>
            <a:spLocks noGrp="1"/>
          </p:cNvSpPr>
          <p:nvPr>
            <p:ph idx="1"/>
          </p:nvPr>
        </p:nvSpPr>
        <p:spPr/>
        <p:txBody>
          <a:bodyPr>
            <a:normAutofit fontScale="92500"/>
          </a:bodyPr>
          <a:lstStyle/>
          <a:p>
            <a:pPr algn="just"/>
            <a:r>
              <a:rPr lang="es-VE" dirty="0"/>
              <a:t>Efesios 4:26,27 dice: </a:t>
            </a:r>
            <a:r>
              <a:rPr lang="es-ES" dirty="0"/>
              <a:t>“</a:t>
            </a:r>
            <a:r>
              <a:rPr lang="es-ES" b="1" dirty="0"/>
              <a:t>No permitan que la ira los haga cometer pecados; </a:t>
            </a:r>
            <a:r>
              <a:rPr lang="es-ES" b="1" dirty="0">
                <a:solidFill>
                  <a:srgbClr val="FF0000"/>
                </a:solidFill>
              </a:rPr>
              <a:t>que la noche no los sorprenda enojados</a:t>
            </a:r>
            <a:r>
              <a:rPr lang="es-ES" b="1" dirty="0"/>
              <a:t>. No les den ninguna oportunidad (lugar) al diablo para que los derrote</a:t>
            </a:r>
            <a:r>
              <a:rPr lang="es-ES" dirty="0"/>
              <a:t>” (Versión La palabra de Dios para todos).</a:t>
            </a:r>
          </a:p>
          <a:p>
            <a:pPr algn="just"/>
            <a:r>
              <a:rPr lang="en-US" dirty="0"/>
              <a:t>La </a:t>
            </a:r>
            <a:r>
              <a:rPr lang="en-US" dirty="0" err="1"/>
              <a:t>costumbre</a:t>
            </a:r>
            <a:r>
              <a:rPr lang="en-US" dirty="0"/>
              <a:t> de </a:t>
            </a:r>
            <a:r>
              <a:rPr lang="en-US" dirty="0" err="1"/>
              <a:t>acostarnos</a:t>
            </a:r>
            <a:r>
              <a:rPr lang="en-US" dirty="0"/>
              <a:t> sin </a:t>
            </a:r>
            <a:r>
              <a:rPr lang="en-US" dirty="0" err="1"/>
              <a:t>tratar</a:t>
            </a:r>
            <a:r>
              <a:rPr lang="en-US" dirty="0"/>
              <a:t> los </a:t>
            </a:r>
            <a:r>
              <a:rPr lang="en-US" dirty="0" err="1"/>
              <a:t>disgustos</a:t>
            </a:r>
            <a:r>
              <a:rPr lang="en-US" dirty="0"/>
              <a:t> del </a:t>
            </a:r>
            <a:r>
              <a:rPr lang="en-US" dirty="0" err="1"/>
              <a:t>día</a:t>
            </a:r>
            <a:r>
              <a:rPr lang="en-US" dirty="0"/>
              <a:t> </a:t>
            </a:r>
            <a:r>
              <a:rPr lang="en-US" dirty="0" err="1"/>
              <a:t>es</a:t>
            </a:r>
            <a:r>
              <a:rPr lang="en-US" dirty="0"/>
              <a:t> fatal </a:t>
            </a:r>
            <a:r>
              <a:rPr lang="en-US" dirty="0" err="1"/>
              <a:t>para</a:t>
            </a:r>
            <a:r>
              <a:rPr lang="en-US" dirty="0"/>
              <a:t> </a:t>
            </a:r>
            <a:r>
              <a:rPr lang="en-US" dirty="0" err="1"/>
              <a:t>nuestro</a:t>
            </a:r>
            <a:r>
              <a:rPr lang="en-US" dirty="0"/>
              <a:t> </a:t>
            </a:r>
            <a:r>
              <a:rPr lang="en-US" dirty="0" err="1"/>
              <a:t>matrimonio</a:t>
            </a:r>
            <a:r>
              <a:rPr lang="en-US" dirty="0"/>
              <a:t>. </a:t>
            </a:r>
            <a:r>
              <a:rPr lang="en-US" dirty="0" err="1"/>
              <a:t>Abre</a:t>
            </a:r>
            <a:r>
              <a:rPr lang="en-US" dirty="0"/>
              <a:t> </a:t>
            </a:r>
            <a:r>
              <a:rPr lang="en-US" dirty="0" err="1"/>
              <a:t>las</a:t>
            </a:r>
            <a:r>
              <a:rPr lang="en-US" dirty="0"/>
              <a:t> </a:t>
            </a:r>
            <a:r>
              <a:rPr lang="en-US" dirty="0" err="1"/>
              <a:t>puertas</a:t>
            </a:r>
            <a:r>
              <a:rPr lang="en-US" dirty="0"/>
              <a:t> al </a:t>
            </a:r>
            <a:r>
              <a:rPr lang="en-US" dirty="0" err="1"/>
              <a:t>resentimiento</a:t>
            </a:r>
            <a:r>
              <a:rPr lang="en-US" dirty="0"/>
              <a:t> y la </a:t>
            </a:r>
            <a:r>
              <a:rPr lang="en-US" dirty="0" err="1" smtClean="0"/>
              <a:t>amargura</a:t>
            </a:r>
            <a:r>
              <a:rPr lang="en-US" dirty="0" smtClean="0"/>
              <a:t>, </a:t>
            </a:r>
            <a:r>
              <a:rPr lang="en-US" dirty="0" err="1" smtClean="0"/>
              <a:t>abre</a:t>
            </a:r>
            <a:r>
              <a:rPr lang="en-US" dirty="0" smtClean="0"/>
              <a:t> la </a:t>
            </a:r>
            <a:r>
              <a:rPr lang="en-US" dirty="0" err="1" smtClean="0"/>
              <a:t>puerta</a:t>
            </a:r>
            <a:r>
              <a:rPr lang="en-US" dirty="0" smtClean="0"/>
              <a:t> al Diablo.</a:t>
            </a:r>
            <a:endParaRPr lang="en-US" dirty="0"/>
          </a:p>
          <a:p>
            <a:endParaRPr lang="es-DO" dirty="0"/>
          </a:p>
        </p:txBody>
      </p:sp>
    </p:spTree>
    <p:extLst>
      <p:ext uri="{BB962C8B-B14F-4D97-AF65-F5344CB8AC3E}">
        <p14:creationId xmlns:p14="http://schemas.microsoft.com/office/powerpoint/2010/main" val="7047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PARA CONFIRMACIÓN</a:t>
            </a:r>
            <a:endParaRPr lang="en-US" dirty="0"/>
          </a:p>
        </p:txBody>
      </p:sp>
      <p:sp>
        <p:nvSpPr>
          <p:cNvPr id="3" name="Content Placeholder 2"/>
          <p:cNvSpPr>
            <a:spLocks noGrp="1"/>
          </p:cNvSpPr>
          <p:nvPr>
            <p:ph idx="1"/>
          </p:nvPr>
        </p:nvSpPr>
        <p:spPr/>
        <p:txBody>
          <a:bodyPr rtlCol="0">
            <a:normAutofit fontScale="92500" lnSpcReduction="10000"/>
          </a:bodyPr>
          <a:lstStyle/>
          <a:p>
            <a:pPr algn="just" eaLnBrk="1" fontAlgn="auto" hangingPunct="1">
              <a:spcAft>
                <a:spcPts val="0"/>
              </a:spcAft>
              <a:buFont typeface="Arial" pitchFamily="34" charset="0"/>
              <a:buChar char="•"/>
              <a:defRPr/>
            </a:pPr>
            <a:r>
              <a:rPr lang="es-DO" dirty="0"/>
              <a:t>Repito lo que la Biblia dice</a:t>
            </a:r>
            <a:r>
              <a:rPr lang="es-DO" b="1" dirty="0"/>
              <a:t>: </a:t>
            </a:r>
            <a:r>
              <a:rPr lang="es-DO" b="1" i="1" dirty="0"/>
              <a:t>Enójense, pero sin pecar; que el enojo no les dure hasta la puesta del sol, .</a:t>
            </a:r>
            <a:r>
              <a:rPr lang="es-DO" b="1" i="1" u="sng" dirty="0"/>
              <a:t>pues de otra manera se daría lugar al demonio</a:t>
            </a:r>
            <a:r>
              <a:rPr lang="es-DO" dirty="0"/>
              <a:t>.” (Efesios 4:26,27). </a:t>
            </a:r>
            <a:r>
              <a:rPr lang="es-DO" b="1" dirty="0">
                <a:solidFill>
                  <a:srgbClr val="FF0000"/>
                </a:solidFill>
              </a:rPr>
              <a:t>Usted se acuesta enojado, pero amanece resentido y posteriormente amargado</a:t>
            </a:r>
            <a:r>
              <a:rPr lang="es-DO" dirty="0"/>
              <a:t>. </a:t>
            </a:r>
            <a:endParaRPr lang="es-DO" dirty="0" smtClean="0"/>
          </a:p>
          <a:p>
            <a:pPr algn="just" eaLnBrk="1" fontAlgn="auto" hangingPunct="1">
              <a:spcAft>
                <a:spcPts val="0"/>
              </a:spcAft>
              <a:buFont typeface="Arial" pitchFamily="34" charset="0"/>
              <a:buChar char="•"/>
              <a:defRPr/>
            </a:pPr>
            <a:r>
              <a:rPr lang="es-DO" dirty="0" smtClean="0"/>
              <a:t>Luego </a:t>
            </a:r>
            <a:r>
              <a:rPr lang="es-DO" dirty="0"/>
              <a:t>tratar de vivir con ese resentimiento le deprimirá y agotará por completo en términos emocionales y </a:t>
            </a:r>
            <a:r>
              <a:rPr lang="es-DO" dirty="0" smtClean="0"/>
              <a:t>espirituales.</a:t>
            </a:r>
          </a:p>
          <a:p>
            <a:pPr algn="just" eaLnBrk="1" fontAlgn="auto" hangingPunct="1">
              <a:spcAft>
                <a:spcPts val="0"/>
              </a:spcAft>
              <a:buFont typeface="Arial" pitchFamily="34" charset="0"/>
              <a:buChar char="•"/>
              <a:defRPr/>
            </a:pPr>
            <a:r>
              <a:rPr lang="es-DO" dirty="0" smtClean="0"/>
              <a:t>No dejará al Espíritu Santo obrar en tu vida.</a:t>
            </a:r>
            <a:endParaRPr lang="en-US" dirty="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9479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eaLnBrk="1" hangingPunct="1"/>
            <a:r>
              <a:rPr lang="es-ES" smtClean="0"/>
              <a:t>Conclusiones</a:t>
            </a:r>
          </a:p>
        </p:txBody>
      </p:sp>
      <p:sp>
        <p:nvSpPr>
          <p:cNvPr id="69635" name="Rectangle 3"/>
          <p:cNvSpPr>
            <a:spLocks noGrp="1" noChangeArrowheads="1"/>
          </p:cNvSpPr>
          <p:nvPr>
            <p:ph type="body" idx="1"/>
          </p:nvPr>
        </p:nvSpPr>
        <p:spPr/>
        <p:txBody>
          <a:bodyPr/>
          <a:lstStyle/>
          <a:p>
            <a:pPr algn="just" eaLnBrk="1" hangingPunct="1">
              <a:lnSpc>
                <a:spcPct val="90000"/>
              </a:lnSpc>
            </a:pPr>
            <a:r>
              <a:rPr lang="es-ES" smtClean="0"/>
              <a:t>Dios creó al hombre y la mujer para que vivieran una relación tan unida que es conocido como </a:t>
            </a:r>
            <a:r>
              <a:rPr lang="es-ES" smtClean="0">
                <a:solidFill>
                  <a:srgbClr val="FF0000"/>
                </a:solidFill>
              </a:rPr>
              <a:t>UNA SOLA CARNE</a:t>
            </a:r>
            <a:r>
              <a:rPr lang="es-ES" smtClean="0"/>
              <a:t>.</a:t>
            </a:r>
          </a:p>
          <a:p>
            <a:pPr algn="just" eaLnBrk="1" hangingPunct="1">
              <a:lnSpc>
                <a:spcPct val="90000"/>
              </a:lnSpc>
            </a:pPr>
            <a:r>
              <a:rPr lang="es-ES" smtClean="0"/>
              <a:t>Es la relación matrimonial la única comparada con la de Cristo y su iglesia </a:t>
            </a:r>
            <a:r>
              <a:rPr lang="es-ES" smtClean="0">
                <a:solidFill>
                  <a:schemeClr val="hlink"/>
                </a:solidFill>
              </a:rPr>
              <a:t>(Efesios 5:23-27).</a:t>
            </a:r>
          </a:p>
          <a:p>
            <a:pPr algn="just" eaLnBrk="1" hangingPunct="1">
              <a:lnSpc>
                <a:spcPct val="90000"/>
              </a:lnSpc>
            </a:pPr>
            <a:r>
              <a:rPr lang="es-ES" smtClean="0"/>
              <a:t>El enemigo sabe que si puede separar a los esposos logrará dañar la felicidad de ambos y también a la iglesia y la sociedad</a:t>
            </a:r>
          </a:p>
        </p:txBody>
      </p:sp>
    </p:spTree>
    <p:extLst>
      <p:ext uri="{BB962C8B-B14F-4D97-AF65-F5344CB8AC3E}">
        <p14:creationId xmlns:p14="http://schemas.microsoft.com/office/powerpoint/2010/main" val="56771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12" dur="500"/>
                                        <p:tgtEl>
                                          <p:spTgt spid="69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Effect transition="in" filter="blinds(horizontal)">
                                      <p:cBhvr>
                                        <p:cTn id="17" dur="500"/>
                                        <p:tgtEl>
                                          <p:spTgt spid="696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22"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hangingPunct="1"/>
            <a:r>
              <a:rPr lang="es-DO" smtClean="0">
                <a:solidFill>
                  <a:srgbClr val="FF0000"/>
                </a:solidFill>
              </a:rPr>
              <a:t>RECOMENDACIONES</a:t>
            </a:r>
            <a:endParaRPr lang="es-ES" smtClean="0">
              <a:solidFill>
                <a:srgbClr val="FF0000"/>
              </a:solidFill>
            </a:endParaRPr>
          </a:p>
        </p:txBody>
      </p:sp>
      <p:sp>
        <p:nvSpPr>
          <p:cNvPr id="3" name="2 Marcador de contenido"/>
          <p:cNvSpPr>
            <a:spLocks noGrp="1"/>
          </p:cNvSpPr>
          <p:nvPr>
            <p:ph idx="1"/>
          </p:nvPr>
        </p:nvSpPr>
        <p:spPr>
          <a:xfrm>
            <a:off x="395536" y="1340768"/>
            <a:ext cx="7834064" cy="4752528"/>
          </a:xfrm>
        </p:spPr>
        <p:txBody>
          <a:bodyPr/>
          <a:lstStyle/>
          <a:p>
            <a:pPr algn="just" eaLnBrk="1" hangingPunct="1"/>
            <a:r>
              <a:rPr lang="es-DO" dirty="0" smtClean="0"/>
              <a:t>No se concentre en el problema, sino en el que se lo va a solucionar. ¡No lo olvide!</a:t>
            </a:r>
          </a:p>
          <a:p>
            <a:pPr algn="just" eaLnBrk="1" hangingPunct="1"/>
            <a:r>
              <a:rPr lang="es-DO" dirty="0" smtClean="0">
                <a:solidFill>
                  <a:srgbClr val="FF0000"/>
                </a:solidFill>
              </a:rPr>
              <a:t>Haga usted lo que es posible, y déjele a Dios lo que es imposible (Lucas 18:27).</a:t>
            </a:r>
          </a:p>
          <a:p>
            <a:pPr algn="just" eaLnBrk="1" hangingPunct="1"/>
            <a:r>
              <a:rPr lang="es-DO" dirty="0" smtClean="0"/>
              <a:t>Fíate del Señor de todo tu corazón Y no te apoyes en tu propia prudencia</a:t>
            </a:r>
            <a:r>
              <a:rPr lang="es-DO" dirty="0" smtClean="0"/>
              <a:t>. Reconócelo </a:t>
            </a:r>
            <a:r>
              <a:rPr lang="es-DO" dirty="0" smtClean="0"/>
              <a:t>en todos tus caminos, Y él enderezará tus veredas. (Prov. 3:5,6)</a:t>
            </a:r>
          </a:p>
          <a:p>
            <a:pPr eaLnBrk="1" hangingPunct="1"/>
            <a:endParaRPr lang="es-ES" dirty="0" smtClean="0"/>
          </a:p>
        </p:txBody>
      </p:sp>
    </p:spTree>
    <p:extLst>
      <p:ext uri="{BB962C8B-B14F-4D97-AF65-F5344CB8AC3E}">
        <p14:creationId xmlns:p14="http://schemas.microsoft.com/office/powerpoint/2010/main" val="26562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05038"/>
            <a:ext cx="80645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3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04813"/>
            <a:ext cx="34575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4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04813"/>
            <a:ext cx="14668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5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63" y="271463"/>
            <a:ext cx="18097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6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5805488"/>
            <a:ext cx="16859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243670"/>
      </p:ext>
    </p:extLst>
  </p:cSld>
  <p:clrMapOvr>
    <a:masterClrMapping/>
  </p:clrMapOvr>
  <p:transition>
    <p:split orient="vert"/>
    <p:sndAc>
      <p:stSnd>
        <p:snd r:embed="rId2" name="chimes.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9036496" cy="6624736"/>
          </a:xfrm>
          <a:prstGeom prst="rect">
            <a:avLst/>
          </a:prstGeo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2" y="1124744"/>
            <a:ext cx="1997968" cy="1845370"/>
          </a:xfrm>
          <a:prstGeom prst="rect">
            <a:avLst/>
          </a:prstGeom>
        </p:spPr>
      </p:pic>
      <p:sp>
        <p:nvSpPr>
          <p:cNvPr id="11" name="10 Rectángulo"/>
          <p:cNvSpPr/>
          <p:nvPr/>
        </p:nvSpPr>
        <p:spPr>
          <a:xfrm>
            <a:off x="307275" y="355303"/>
            <a:ext cx="85294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WWW.IGLESIASDECRISTOSPM.COM</a:t>
            </a:r>
            <a:endParaRPr lang="es-E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4853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9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636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Acuarela">
  <a:themeElements>
    <a:clrScheme name="Acuarel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Acuare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Acuarel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Acuarela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Acuarela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Acuarela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Acuarela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Acuarela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Acuarela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Acuarela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Acuarela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cuarela">
  <a:themeElements>
    <a:clrScheme name="Acuarel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Acuare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Acuarel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Acuarela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Acuarela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Acuarela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Acuarela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Acuarela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Acuarela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Acuarela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Acuarela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cuarela">
  <a:themeElements>
    <a:clrScheme name="Acuarel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Acuare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Acuarel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Acuarela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Acuarela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Acuarela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Acuarela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Acuarela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Acuarela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Acuarela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Acuarela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769</TotalTime>
  <Words>3149</Words>
  <Application>Microsoft Office PowerPoint</Application>
  <PresentationFormat>Presentación en pantalla (4:3)</PresentationFormat>
  <Paragraphs>369</Paragraphs>
  <Slides>79</Slides>
  <Notes>2</Notes>
  <HiddenSlides>0</HiddenSlides>
  <MMClips>0</MMClips>
  <ScaleCrop>false</ScaleCrop>
  <HeadingPairs>
    <vt:vector size="4" baseType="variant">
      <vt:variant>
        <vt:lpstr>Tema</vt:lpstr>
      </vt:variant>
      <vt:variant>
        <vt:i4>15</vt:i4>
      </vt:variant>
      <vt:variant>
        <vt:lpstr>Títulos de diapositiva</vt:lpstr>
      </vt:variant>
      <vt:variant>
        <vt:i4>79</vt:i4>
      </vt:variant>
    </vt:vector>
  </HeadingPairs>
  <TitlesOfParts>
    <vt:vector size="94" baseType="lpstr">
      <vt:lpstr>Tema de Office</vt:lpstr>
      <vt:lpstr>4_Tema de Office</vt:lpstr>
      <vt:lpstr>Acuarela</vt:lpstr>
      <vt:lpstr>1_Tema de Office</vt:lpstr>
      <vt:lpstr>1_Acuarela</vt:lpstr>
      <vt:lpstr>2_Tema de Office</vt:lpstr>
      <vt:lpstr>3_Tema de Office</vt:lpstr>
      <vt:lpstr>5_Tema de Office</vt:lpstr>
      <vt:lpstr>Diseño predeterminado</vt:lpstr>
      <vt:lpstr>6_Tema de Office</vt:lpstr>
      <vt:lpstr>1_Diseño predeterminado</vt:lpstr>
      <vt:lpstr>2_Acuarela</vt:lpstr>
      <vt:lpstr>Office Theme</vt:lpstr>
      <vt:lpstr>7_Tema de Office</vt:lpstr>
      <vt:lpstr>8_Tema de Office</vt:lpstr>
      <vt:lpstr>Presentación de PowerPoint</vt:lpstr>
      <vt:lpstr>¿QUÉ ES UN MANDAMIENTO?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TENDRAN A CRISTO COMO EL CENTRO DE SUS VIDAS</vt:lpstr>
      <vt:lpstr>Presentación de PowerPoint</vt:lpstr>
      <vt:lpstr>Presentación de PowerPoint</vt:lpstr>
      <vt:lpstr>Presentación de PowerPoint</vt:lpstr>
      <vt:lpstr>Presentación de PowerPoint</vt:lpstr>
      <vt:lpstr>Presentación de PowerPoint</vt:lpstr>
      <vt:lpstr>EL AMOR AGAPE: AMOR DE DIOS</vt:lpstr>
      <vt:lpstr>Presentación de PowerPoint</vt:lpstr>
      <vt:lpstr>1 CORINTIOS 13:4-8ª (NTV)</vt:lpstr>
      <vt:lpstr>Presentación de PowerPoint</vt:lpstr>
      <vt:lpstr>Presentación de PowerPoint</vt:lpstr>
      <vt:lpstr>EPITHUMIA</vt:lpstr>
      <vt:lpstr>Presentación de PowerPoint</vt:lpstr>
      <vt:lpstr>Presentación de PowerPoint</vt:lpstr>
      <vt:lpstr>AMOR STORGE</vt:lpstr>
      <vt:lpstr>Presentación de PowerPoint</vt:lpstr>
      <vt:lpstr>PHILEO : AMOR DE AMISTAD</vt:lpstr>
      <vt:lpstr>Presentación de PowerPoint</vt:lpstr>
      <vt:lpstr>LO QUIERO TODO</vt:lpstr>
      <vt:lpstr>Presentación de PowerPoint</vt:lpstr>
      <vt:lpstr>Presentación de PowerPoint</vt:lpstr>
      <vt:lpstr>NO TENDRAS OTROS AMORES FUERA DE MI</vt:lpstr>
      <vt:lpstr>CONSECUENCIAS DE LA INFIDELIDAD</vt:lpstr>
      <vt:lpstr>Presentación de PowerPoint</vt:lpstr>
      <vt:lpstr>HUIRAS DE LA TENTACION SEXUAL</vt:lpstr>
      <vt:lpstr>Presentación de PowerPoint</vt:lpstr>
      <vt:lpstr>ADVERTENCIA CONTRA EL ADULTERIO</vt:lpstr>
      <vt:lpstr>PROVERBIOS 5:18-20</vt:lpstr>
      <vt:lpstr>Presentación de PowerPoint</vt:lpstr>
      <vt:lpstr>ACUERDATE DE TU CONYUGE PARA AGRADARLE</vt:lpstr>
      <vt:lpstr>Presentación de PowerPoint</vt:lpstr>
      <vt:lpstr>Presentación de PowerPoint</vt:lpstr>
      <vt:lpstr>RESALTARÁS LAS VIRTUDES </vt:lpstr>
      <vt:lpstr>CANTAR DE LOS CANTARES 1:5-6</vt:lpstr>
      <vt:lpstr>CANTAR DE LOS CANTARES 4:1-3</vt:lpstr>
      <vt:lpstr>CANTAR DE LOS CANTARES 4:5-7</vt:lpstr>
      <vt:lpstr>Presentación de PowerPoint</vt:lpstr>
      <vt:lpstr>Presentación de PowerPoint</vt:lpstr>
      <vt:lpstr>Presentación de PowerPoint</vt:lpstr>
      <vt:lpstr>UNA SOLUCION DE FONDO</vt:lpstr>
      <vt:lpstr>Presentación de PowerPoint</vt:lpstr>
      <vt:lpstr>LA COMUNICACIÓN DEBE SER POSITIVA</vt:lpstr>
      <vt:lpstr>ALGUNOS CONSEJOS</vt:lpstr>
      <vt:lpstr>Y RECUERDE…</vt:lpstr>
      <vt:lpstr>AH!  Y NO OLVIDE</vt:lpstr>
      <vt:lpstr>Presentación de PowerPoint</vt:lpstr>
      <vt:lpstr>CUIDADITO COMPAI </vt:lpstr>
      <vt:lpstr>EL COMBO COMPLETO</vt:lpstr>
      <vt:lpstr>Presentación de PowerPoint</vt:lpstr>
      <vt:lpstr>CORTARÁS EL CORDÓN UMBILICAL</vt:lpstr>
      <vt:lpstr>SEA EL ABOGADO DE SU CÓNYUGE</vt:lpstr>
      <vt:lpstr>TAMPOCO LE DES PRIMACIA A LOS HIJOS SOBRE TU ESPOSA (O)</vt:lpstr>
      <vt:lpstr>Presentación de PowerPoint</vt:lpstr>
      <vt:lpstr>NO SUELE DARSELE IMPORTANCIA</vt:lpstr>
      <vt:lpstr>HAGA SU PLAN.</vt:lpstr>
      <vt:lpstr>Presentación de PowerPoint</vt:lpstr>
      <vt:lpstr>Presentación de PowerPoint</vt:lpstr>
      <vt:lpstr>Presentación de PowerPoint</vt:lpstr>
      <vt:lpstr>Presentación de PowerPoint</vt:lpstr>
      <vt:lpstr>NO ES LA META, SINO EL CAMINO</vt:lpstr>
      <vt:lpstr>MIRA HACIA ADELANTE</vt:lpstr>
      <vt:lpstr>Presentación de PowerPoint</vt:lpstr>
      <vt:lpstr>SOLO SE NECESITA UN POCO DE ESFUERZO</vt:lpstr>
      <vt:lpstr>Presentación de PowerPoint</vt:lpstr>
      <vt:lpstr>TEXTO PARA RECORDAR</vt:lpstr>
      <vt:lpstr>PARA CONFIRMACIÓN</vt:lpstr>
      <vt:lpstr>Conclusiones</vt:lpstr>
      <vt:lpstr>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54</cp:revision>
  <dcterms:created xsi:type="dcterms:W3CDTF">2018-09-27T21:23:52Z</dcterms:created>
  <dcterms:modified xsi:type="dcterms:W3CDTF">2018-09-29T22:26:35Z</dcterms:modified>
</cp:coreProperties>
</file>