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media/image1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5" r:id="rId2"/>
    <p:sldMasterId id="2147483747" r:id="rId3"/>
    <p:sldMasterId id="2147483759" r:id="rId4"/>
  </p:sldMasterIdLst>
  <p:sldIdLst>
    <p:sldId id="256" r:id="rId5"/>
    <p:sldId id="257" r:id="rId6"/>
    <p:sldId id="260" r:id="rId7"/>
    <p:sldId id="262" r:id="rId8"/>
    <p:sldId id="261" r:id="rId9"/>
    <p:sldId id="263" r:id="rId10"/>
    <p:sldId id="292" r:id="rId11"/>
    <p:sldId id="259" r:id="rId12"/>
    <p:sldId id="264" r:id="rId13"/>
    <p:sldId id="294" r:id="rId14"/>
    <p:sldId id="293" r:id="rId15"/>
    <p:sldId id="268" r:id="rId16"/>
    <p:sldId id="265" r:id="rId17"/>
    <p:sldId id="266" r:id="rId18"/>
    <p:sldId id="299" r:id="rId19"/>
    <p:sldId id="297" r:id="rId20"/>
    <p:sldId id="267" r:id="rId21"/>
    <p:sldId id="296" r:id="rId22"/>
    <p:sldId id="269" r:id="rId23"/>
    <p:sldId id="300" r:id="rId24"/>
    <p:sldId id="298" r:id="rId25"/>
    <p:sldId id="272" r:id="rId26"/>
    <p:sldId id="286" r:id="rId27"/>
    <p:sldId id="287" r:id="rId28"/>
    <p:sldId id="285" r:id="rId29"/>
    <p:sldId id="288" r:id="rId30"/>
    <p:sldId id="274" r:id="rId31"/>
    <p:sldId id="289" r:id="rId32"/>
    <p:sldId id="275" r:id="rId33"/>
    <p:sldId id="276" r:id="rId34"/>
    <p:sldId id="301" r:id="rId35"/>
    <p:sldId id="279" r:id="rId36"/>
    <p:sldId id="281" r:id="rId37"/>
    <p:sldId id="282" r:id="rId38"/>
    <p:sldId id="277" r:id="rId39"/>
    <p:sldId id="283" r:id="rId40"/>
    <p:sldId id="302" r:id="rId41"/>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72B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4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1C3A492C-BB45-4480-B081-46C3E67BB456}" type="datetimeFigureOut">
              <a:rPr lang="es-DO" smtClean="0"/>
              <a:t>18/7/2018</a:t>
            </a:fld>
            <a:endParaRPr lang="es-DO"/>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DO"/>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0F204E0-CA41-46E7-B50A-7A7A51E4D26C}" type="slidenum">
              <a:rPr lang="es-DO" smtClean="0"/>
              <a:t>‹#›</a:t>
            </a:fld>
            <a:endParaRPr lang="es-D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1C3A492C-BB45-4480-B081-46C3E67BB456}" type="datetimeFigureOut">
              <a:rPr lang="es-DO" smtClean="0"/>
              <a:t>18/7/2018</a:t>
            </a:fld>
            <a:endParaRPr lang="es-DO"/>
          </a:p>
        </p:txBody>
      </p:sp>
      <p:sp>
        <p:nvSpPr>
          <p:cNvPr id="5" name="4 Marcador de pie de página"/>
          <p:cNvSpPr>
            <a:spLocks noGrp="1"/>
          </p:cNvSpPr>
          <p:nvPr>
            <p:ph type="ftr" sz="quarter" idx="11"/>
          </p:nvPr>
        </p:nvSpPr>
        <p:spPr>
          <a:xfrm>
            <a:off x="457200" y="6480969"/>
            <a:ext cx="4260056" cy="300831"/>
          </a:xfrm>
        </p:spPr>
        <p:txBody>
          <a:bodyPr/>
          <a:lstStyle/>
          <a:p>
            <a:endParaRPr lang="es-DO"/>
          </a:p>
        </p:txBody>
      </p:sp>
      <p:sp>
        <p:nvSpPr>
          <p:cNvPr id="6" name="5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1C3A492C-BB45-4480-B081-46C3E67BB456}" type="datetimeFigureOut">
              <a:rPr lang="es-DO" smtClean="0"/>
              <a:t>18/7/2018</a:t>
            </a:fld>
            <a:endParaRPr lang="es-DO"/>
          </a:p>
        </p:txBody>
      </p:sp>
      <p:sp>
        <p:nvSpPr>
          <p:cNvPr id="5" name="4 Marcador de pie de página"/>
          <p:cNvSpPr>
            <a:spLocks noGrp="1"/>
          </p:cNvSpPr>
          <p:nvPr>
            <p:ph type="ftr" sz="quarter" idx="11"/>
          </p:nvPr>
        </p:nvSpPr>
        <p:spPr>
          <a:xfrm>
            <a:off x="2619376" y="6480969"/>
            <a:ext cx="4260056" cy="300831"/>
          </a:xfrm>
        </p:spPr>
        <p:txBody>
          <a:bodyPr/>
          <a:lstStyle/>
          <a:p>
            <a:endParaRPr lang="es-DO"/>
          </a:p>
        </p:txBody>
      </p:sp>
      <p:sp>
        <p:nvSpPr>
          <p:cNvPr id="6" name="5 Marcador de número de diapositiva"/>
          <p:cNvSpPr>
            <a:spLocks noGrp="1"/>
          </p:cNvSpPr>
          <p:nvPr>
            <p:ph type="sldNum" sz="quarter" idx="12"/>
          </p:nvPr>
        </p:nvSpPr>
        <p:spPr>
          <a:xfrm>
            <a:off x="8451056" y="809624"/>
            <a:ext cx="502920" cy="300831"/>
          </a:xfrm>
        </p:spPr>
        <p:txBody>
          <a:bodyPr/>
          <a:lstStyle/>
          <a:p>
            <a:fld id="{E0F204E0-CA41-46E7-B50A-7A7A51E4D26C}" type="slidenum">
              <a:rPr lang="es-DO" smtClean="0"/>
              <a:t>‹#›</a:t>
            </a:fld>
            <a:endParaRPr lang="es-DO"/>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1C3A492C-BB45-4480-B081-46C3E67BB456}" type="datetimeFigureOut">
              <a:rPr lang="es-DO" smtClean="0"/>
              <a:t>18/7/2018</a:t>
            </a:fld>
            <a:endParaRPr lang="es-DO"/>
          </a:p>
        </p:txBody>
      </p:sp>
      <p:sp>
        <p:nvSpPr>
          <p:cNvPr id="6" name="5 Marcador de pie de página"/>
          <p:cNvSpPr>
            <a:spLocks noGrp="1"/>
          </p:cNvSpPr>
          <p:nvPr>
            <p:ph type="ftr" sz="quarter" idx="11"/>
          </p:nvPr>
        </p:nvSpPr>
        <p:spPr>
          <a:xfrm>
            <a:off x="457200" y="6480969"/>
            <a:ext cx="4260056" cy="301752"/>
          </a:xfrm>
        </p:spPr>
        <p:txBody>
          <a:bodyPr/>
          <a:lstStyle/>
          <a:p>
            <a:endParaRPr lang="es-DO"/>
          </a:p>
        </p:txBody>
      </p:sp>
      <p:sp>
        <p:nvSpPr>
          <p:cNvPr id="7" name="6 Marcador de número de diapositiva"/>
          <p:cNvSpPr>
            <a:spLocks noGrp="1"/>
          </p:cNvSpPr>
          <p:nvPr>
            <p:ph type="sldNum" sz="quarter" idx="12"/>
          </p:nvPr>
        </p:nvSpPr>
        <p:spPr>
          <a:xfrm>
            <a:off x="7589520" y="6480969"/>
            <a:ext cx="502920" cy="301752"/>
          </a:xfrm>
        </p:spPr>
        <p:txBody>
          <a:bodyPr/>
          <a:lstStyle/>
          <a:p>
            <a:fld id="{E0F204E0-CA41-46E7-B50A-7A7A51E4D26C}" type="slidenum">
              <a:rPr lang="es-DO" smtClean="0"/>
              <a:t>‹#›</a:t>
            </a:fld>
            <a:endParaRPr lang="es-D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1C3A492C-BB45-4480-B081-46C3E67BB456}" type="datetimeFigureOut">
              <a:rPr lang="es-DO" smtClean="0"/>
              <a:t>18/7/2018</a:t>
            </a:fld>
            <a:endParaRPr lang="es-DO"/>
          </a:p>
        </p:txBody>
      </p:sp>
      <p:sp>
        <p:nvSpPr>
          <p:cNvPr id="8" name="7 Marcador de pie de página"/>
          <p:cNvSpPr>
            <a:spLocks noGrp="1"/>
          </p:cNvSpPr>
          <p:nvPr>
            <p:ph type="ftr" sz="quarter" idx="11"/>
          </p:nvPr>
        </p:nvSpPr>
        <p:spPr>
          <a:xfrm>
            <a:off x="457200" y="6480969"/>
            <a:ext cx="4261104" cy="301752"/>
          </a:xfrm>
        </p:spPr>
        <p:txBody>
          <a:bodyPr/>
          <a:lstStyle/>
          <a:p>
            <a:endParaRPr lang="es-DO"/>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E0F204E0-CA41-46E7-B50A-7A7A51E4D26C}" type="slidenum">
              <a:rPr lang="es-DO" smtClean="0"/>
              <a:t>‹#›</a:t>
            </a:fld>
            <a:endParaRPr lang="es-DO"/>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1C3A492C-BB45-4480-B081-46C3E67BB456}" type="datetimeFigureOut">
              <a:rPr lang="es-DO" smtClean="0"/>
              <a:t>18/7/2018</a:t>
            </a:fld>
            <a:endParaRPr lang="es-DO"/>
          </a:p>
        </p:txBody>
      </p:sp>
      <p:sp>
        <p:nvSpPr>
          <p:cNvPr id="3" name="2 Marcador de pie de página"/>
          <p:cNvSpPr>
            <a:spLocks noGrp="1"/>
          </p:cNvSpPr>
          <p:nvPr>
            <p:ph type="ftr" sz="quarter" idx="11"/>
          </p:nvPr>
        </p:nvSpPr>
        <p:spPr>
          <a:xfrm>
            <a:off x="457200" y="6481890"/>
            <a:ext cx="4260056" cy="300831"/>
          </a:xfrm>
        </p:spPr>
        <p:txBody>
          <a:bodyPr/>
          <a:lstStyle/>
          <a:p>
            <a:endParaRPr lang="es-DO"/>
          </a:p>
        </p:txBody>
      </p:sp>
      <p:sp>
        <p:nvSpPr>
          <p:cNvPr id="4" name="3 Marcador de número de diapositiva"/>
          <p:cNvSpPr>
            <a:spLocks noGrp="1"/>
          </p:cNvSpPr>
          <p:nvPr>
            <p:ph type="sldNum" sz="quarter" idx="12"/>
          </p:nvPr>
        </p:nvSpPr>
        <p:spPr>
          <a:xfrm>
            <a:off x="7589520" y="6480969"/>
            <a:ext cx="502920" cy="301752"/>
          </a:xfrm>
        </p:spPr>
        <p:txBody>
          <a:bodyPr/>
          <a:lstStyle/>
          <a:p>
            <a:fld id="{E0F204E0-CA41-46E7-B50A-7A7A51E4D26C}" type="slidenum">
              <a:rPr lang="es-DO" smtClean="0"/>
              <a:t>‹#›</a:t>
            </a:fld>
            <a:endParaRPr lang="es-DO"/>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1C3A492C-BB45-4480-B081-46C3E67BB456}" type="datetimeFigureOut">
              <a:rPr lang="es-DO" smtClean="0"/>
              <a:t>18/7/2018</a:t>
            </a:fld>
            <a:endParaRPr lang="es-DO"/>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DO"/>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E0F204E0-CA41-46E7-B50A-7A7A51E4D26C}" type="slidenum">
              <a:rPr lang="es-DO" smtClean="0"/>
              <a:t>‹#›</a:t>
            </a:fld>
            <a:endParaRPr lang="es-DO"/>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1C3A492C-BB45-4480-B081-46C3E67BB456}" type="datetimeFigureOut">
              <a:rPr lang="es-DO" smtClean="0"/>
              <a:t>18/7/2018</a:t>
            </a:fld>
            <a:endParaRPr lang="es-DO"/>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DO"/>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E0F204E0-CA41-46E7-B50A-7A7A51E4D26C}" type="slidenum">
              <a:rPr lang="es-DO" smtClean="0"/>
              <a:t>‹#›</a:t>
            </a:fld>
            <a:endParaRPr lang="es-DO"/>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C3A492C-BB45-4480-B081-46C3E67BB456}" type="datetimeFigureOut">
              <a:rPr lang="es-DO" smtClean="0"/>
              <a:t>18/7/2018</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E0F204E0-CA41-46E7-B50A-7A7A51E4D26C}" type="slidenum">
              <a:rPr lang="es-DO" smtClean="0"/>
              <a:t>‹#›</a:t>
            </a:fld>
            <a:endParaRPr lang="es-DO"/>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C3A492C-BB45-4480-B081-46C3E67BB456}" type="datetimeFigureOut">
              <a:rPr lang="es-DO" smtClean="0"/>
              <a:t>18/7/2018</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3A492C-BB45-4480-B081-46C3E67BB456}" type="datetimeFigureOut">
              <a:rPr lang="es-DO" smtClean="0"/>
              <a:t>18/7/2018</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E0F204E0-CA41-46E7-B50A-7A7A51E4D26C}" type="slidenum">
              <a:rPr lang="es-DO" smtClean="0"/>
              <a:t>‹#›</a:t>
            </a:fld>
            <a:endParaRPr lang="es-DO"/>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1C3A492C-BB45-4480-B081-46C3E67BB456}" type="datetimeFigureOut">
              <a:rPr lang="es-DO" smtClean="0"/>
              <a:t>18/7/2018</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1C3A492C-BB45-4480-B081-46C3E67BB456}" type="datetimeFigureOut">
              <a:rPr lang="es-DO" smtClean="0"/>
              <a:t>18/7/2018</a:t>
            </a:fld>
            <a:endParaRPr lang="es-DO"/>
          </a:p>
        </p:txBody>
      </p:sp>
      <p:sp>
        <p:nvSpPr>
          <p:cNvPr id="8" name="Footer Placeholder 7"/>
          <p:cNvSpPr>
            <a:spLocks noGrp="1"/>
          </p:cNvSpPr>
          <p:nvPr>
            <p:ph type="ftr" sz="quarter" idx="11"/>
          </p:nvPr>
        </p:nvSpPr>
        <p:spPr/>
        <p:txBody>
          <a:bodyPr/>
          <a:lstStyle/>
          <a:p>
            <a:endParaRPr lang="es-DO"/>
          </a:p>
        </p:txBody>
      </p:sp>
      <p:sp>
        <p:nvSpPr>
          <p:cNvPr id="9" name="Slide Number Placeholder 8"/>
          <p:cNvSpPr>
            <a:spLocks noGrp="1"/>
          </p:cNvSpPr>
          <p:nvPr>
            <p:ph type="sldNum" sz="quarter" idx="12"/>
          </p:nvPr>
        </p:nvSpPr>
        <p:spPr/>
        <p:txBody>
          <a:bodyPr/>
          <a:lstStyle/>
          <a:p>
            <a:fld id="{E0F204E0-CA41-46E7-B50A-7A7A51E4D26C}" type="slidenum">
              <a:rPr lang="es-DO" smtClean="0"/>
              <a:t>‹#›</a:t>
            </a:fld>
            <a:endParaRPr lang="es-DO"/>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C3A492C-BB45-4480-B081-46C3E67BB456}" type="datetimeFigureOut">
              <a:rPr lang="es-DO" smtClean="0"/>
              <a:t>18/7/2018</a:t>
            </a:fld>
            <a:endParaRPr lang="es-DO"/>
          </a:p>
        </p:txBody>
      </p:sp>
      <p:sp>
        <p:nvSpPr>
          <p:cNvPr id="4" name="Footer Placeholder 3"/>
          <p:cNvSpPr>
            <a:spLocks noGrp="1"/>
          </p:cNvSpPr>
          <p:nvPr>
            <p:ph type="ftr" sz="quarter" idx="11"/>
          </p:nvPr>
        </p:nvSpPr>
        <p:spPr/>
        <p:txBody>
          <a:bodyPr/>
          <a:lstStyle/>
          <a:p>
            <a:endParaRPr lang="es-DO"/>
          </a:p>
        </p:txBody>
      </p:sp>
      <p:sp>
        <p:nvSpPr>
          <p:cNvPr id="5" name="Slide Number Placeholder 4"/>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A492C-BB45-4480-B081-46C3E67BB456}" type="datetimeFigureOut">
              <a:rPr lang="es-DO" smtClean="0"/>
              <a:t>18/7/2018</a:t>
            </a:fld>
            <a:endParaRPr lang="es-DO"/>
          </a:p>
        </p:txBody>
      </p:sp>
      <p:sp>
        <p:nvSpPr>
          <p:cNvPr id="3" name="Footer Placeholder 2"/>
          <p:cNvSpPr>
            <a:spLocks noGrp="1"/>
          </p:cNvSpPr>
          <p:nvPr>
            <p:ph type="ftr" sz="quarter" idx="11"/>
          </p:nvPr>
        </p:nvSpPr>
        <p:spPr/>
        <p:txBody>
          <a:bodyPr/>
          <a:lstStyle/>
          <a:p>
            <a:endParaRPr lang="es-DO"/>
          </a:p>
        </p:txBody>
      </p:sp>
      <p:sp>
        <p:nvSpPr>
          <p:cNvPr id="4" name="Slide Number Placeholder 3"/>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3A492C-BB45-4480-B081-46C3E67BB456}" type="datetimeFigureOut">
              <a:rPr lang="es-DO" smtClean="0"/>
              <a:t>18/7/2018</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E0F204E0-CA41-46E7-B50A-7A7A51E4D26C}" type="slidenum">
              <a:rPr lang="es-DO" smtClean="0"/>
              <a:t>‹#›</a:t>
            </a:fld>
            <a:endParaRPr lang="es-DO"/>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3A492C-BB45-4480-B081-46C3E67BB456}" type="datetimeFigureOut">
              <a:rPr lang="es-DO" smtClean="0"/>
              <a:t>18/7/2018</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C3A492C-BB45-4480-B081-46C3E67BB456}" type="datetimeFigureOut">
              <a:rPr lang="es-DO" smtClean="0"/>
              <a:t>18/7/2018</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C3A492C-BB45-4480-B081-46C3E67BB456}" type="datetimeFigureOut">
              <a:rPr lang="es-DO" smtClean="0"/>
              <a:t>18/7/2018</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1C3A492C-BB45-4480-B081-46C3E67BB456}" type="datetimeFigureOut">
              <a:rPr lang="es-DO" smtClean="0"/>
              <a:t>18/7/2018</a:t>
            </a:fld>
            <a:endParaRPr lang="es-DO"/>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DO"/>
          </a:p>
        </p:txBody>
      </p:sp>
      <p:sp>
        <p:nvSpPr>
          <p:cNvPr id="7" name="6 Marcador de número de diapositiva"/>
          <p:cNvSpPr>
            <a:spLocks noGrp="1"/>
          </p:cNvSpPr>
          <p:nvPr>
            <p:ph type="sldNum" sz="quarter" idx="12"/>
          </p:nvPr>
        </p:nvSpPr>
        <p:spPr>
          <a:xfrm>
            <a:off x="8339328" y="1170432"/>
            <a:ext cx="733864" cy="201168"/>
          </a:xfrm>
        </p:spPr>
        <p:txBody>
          <a:bodyPr/>
          <a:lstStyle/>
          <a:p>
            <a:fld id="{E0F204E0-CA41-46E7-B50A-7A7A51E4D26C}" type="slidenum">
              <a:rPr lang="es-DO" smtClean="0"/>
              <a:t>‹#›</a:t>
            </a:fld>
            <a:endParaRPr lang="es-DO"/>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5" name="4 Marcador de pie de página"/>
          <p:cNvSpPr>
            <a:spLocks noGrp="1"/>
          </p:cNvSpPr>
          <p:nvPr>
            <p:ph type="ftr" sz="quarter" idx="11"/>
          </p:nvPr>
        </p:nvSpPr>
        <p:spPr>
          <a:xfrm>
            <a:off x="2640597" y="6377459"/>
            <a:ext cx="3836404" cy="365125"/>
          </a:xfrm>
        </p:spPr>
        <p:txBody>
          <a:bodyPr/>
          <a:lstStyle/>
          <a:p>
            <a:endParaRPr lang="es-DO"/>
          </a:p>
        </p:txBody>
      </p:sp>
      <p:sp>
        <p:nvSpPr>
          <p:cNvPr id="6" name="5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C3A492C-BB45-4480-B081-46C3E67BB456}" type="datetimeFigureOut">
              <a:rPr lang="es-DO" smtClean="0"/>
              <a:t>18/7/2018</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E0F204E0-CA41-46E7-B50A-7A7A51E4D26C}" type="slidenum">
              <a:rPr lang="es-DO" smtClean="0"/>
              <a:t>‹#›</a:t>
            </a:fld>
            <a:endParaRPr lang="es-D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A492C-BB45-4480-B081-46C3E67BB456}" type="datetimeFigureOut">
              <a:rPr lang="es-DO" smtClean="0"/>
              <a:t>18/7/2018</a:t>
            </a:fld>
            <a:endParaRPr lang="es-D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204E0-CA41-46E7-B50A-7A7A51E4D26C}" type="slidenum">
              <a:rPr lang="es-DO" smtClean="0"/>
              <a:t>‹#›</a:t>
            </a:fld>
            <a:endParaRPr lang="es-D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C3A492C-BB45-4480-B081-46C3E67BB456}" type="datetimeFigureOut">
              <a:rPr lang="es-DO" smtClean="0"/>
              <a:t>18/7/2018</a:t>
            </a:fld>
            <a:endParaRPr lang="es-DO"/>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DO"/>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0F204E0-CA41-46E7-B50A-7A7A51E4D26C}" type="slidenum">
              <a:rPr lang="es-DO" smtClean="0"/>
              <a:t>‹#›</a:t>
            </a:fld>
            <a:endParaRPr lang="es-DO"/>
          </a:p>
        </p:txBody>
      </p:sp>
    </p:spTree>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C3A492C-BB45-4480-B081-46C3E67BB456}" type="datetimeFigureOut">
              <a:rPr lang="es-DO" smtClean="0"/>
              <a:t>18/7/2018</a:t>
            </a:fld>
            <a:endParaRPr lang="es-DO"/>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DO"/>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0F204E0-CA41-46E7-B50A-7A7A51E4D26C}" type="slidenum">
              <a:rPr lang="es-DO" smtClean="0"/>
              <a:t>‹#›</a:t>
            </a:fld>
            <a:endParaRPr lang="es-DO"/>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C3A492C-BB45-4480-B081-46C3E67BB456}" type="datetimeFigureOut">
              <a:rPr lang="es-DO" smtClean="0"/>
              <a:t>18/7/2018</a:t>
            </a:fld>
            <a:endParaRPr lang="es-DO"/>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DO"/>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0F204E0-CA41-46E7-B50A-7A7A51E4D26C}" type="slidenum">
              <a:rPr lang="es-DO" smtClean="0"/>
              <a:t>‹#›</a:t>
            </a:fld>
            <a:endParaRPr lang="es-DO"/>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58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476672"/>
            <a:ext cx="8496944" cy="1296144"/>
          </a:xfrm>
        </p:spPr>
        <p:txBody>
          <a:bodyPr>
            <a:normAutofit fontScale="90000"/>
          </a:bodyPr>
          <a:lstStyle/>
          <a:p>
            <a:r>
              <a:rPr lang="es-DO" dirty="0" smtClean="0">
                <a:solidFill>
                  <a:srgbClr val="C00000"/>
                </a:solidFill>
              </a:rPr>
              <a:t>J</a:t>
            </a:r>
            <a:r>
              <a:rPr lang="es-DO" dirty="0" smtClean="0">
                <a:solidFill>
                  <a:srgbClr val="00B050"/>
                </a:solidFill>
              </a:rPr>
              <a:t>E</a:t>
            </a:r>
            <a:r>
              <a:rPr lang="es-DO" b="1" dirty="0" smtClean="0">
                <a:solidFill>
                  <a:schemeClr val="accent1">
                    <a:lumMod val="60000"/>
                    <a:lumOff val="40000"/>
                  </a:schemeClr>
                </a:solidFill>
              </a:rPr>
              <a:t>S</a:t>
            </a:r>
            <a:r>
              <a:rPr lang="es-DO" dirty="0" smtClean="0">
                <a:solidFill>
                  <a:srgbClr val="FFC000"/>
                </a:solidFill>
              </a:rPr>
              <a:t>U</a:t>
            </a:r>
            <a:r>
              <a:rPr lang="es-DO" dirty="0" smtClean="0">
                <a:solidFill>
                  <a:srgbClr val="C00000"/>
                </a:solidFill>
              </a:rPr>
              <a:t>C</a:t>
            </a:r>
            <a:r>
              <a:rPr lang="es-DO" dirty="0" smtClean="0"/>
              <a:t>R</a:t>
            </a:r>
            <a:r>
              <a:rPr lang="es-DO" b="1" dirty="0" smtClean="0">
                <a:solidFill>
                  <a:srgbClr val="7030A0"/>
                </a:solidFill>
              </a:rPr>
              <a:t>I</a:t>
            </a:r>
            <a:r>
              <a:rPr lang="es-DO" b="1" dirty="0" smtClean="0">
                <a:solidFill>
                  <a:schemeClr val="accent6">
                    <a:lumMod val="75000"/>
                  </a:schemeClr>
                </a:solidFill>
              </a:rPr>
              <a:t>S</a:t>
            </a:r>
            <a:r>
              <a:rPr lang="es-DO" b="1" dirty="0" smtClean="0">
                <a:solidFill>
                  <a:schemeClr val="bg2">
                    <a:lumMod val="50000"/>
                  </a:schemeClr>
                </a:solidFill>
              </a:rPr>
              <a:t>T</a:t>
            </a:r>
            <a:r>
              <a:rPr lang="es-DO" b="1" dirty="0" smtClean="0">
                <a:solidFill>
                  <a:srgbClr val="CCCC00"/>
                </a:solidFill>
              </a:rPr>
              <a:t>O</a:t>
            </a:r>
            <a:r>
              <a:rPr lang="es-DO" dirty="0" smtClean="0">
                <a:solidFill>
                  <a:srgbClr val="C00000"/>
                </a:solidFill>
              </a:rPr>
              <a:t>: </a:t>
            </a:r>
            <a:r>
              <a:rPr lang="es-DO" b="1" dirty="0" smtClean="0"/>
              <a:t>EL</a:t>
            </a:r>
            <a:r>
              <a:rPr lang="es-DO" b="1" dirty="0" smtClean="0">
                <a:solidFill>
                  <a:srgbClr val="C00000"/>
                </a:solidFill>
              </a:rPr>
              <a:t> UNICO </a:t>
            </a:r>
            <a:r>
              <a:rPr lang="es-DO" b="1" dirty="0" smtClean="0">
                <a:solidFill>
                  <a:srgbClr val="0070C0"/>
                </a:solidFill>
              </a:rPr>
              <a:t>CAMINO</a:t>
            </a:r>
            <a:endParaRPr lang="es-DO" b="1" dirty="0">
              <a:solidFill>
                <a:srgbClr val="0070C0"/>
              </a:solidFill>
            </a:endParaRPr>
          </a:p>
        </p:txBody>
      </p:sp>
      <p:sp>
        <p:nvSpPr>
          <p:cNvPr id="3" name="2 Subtítulo"/>
          <p:cNvSpPr>
            <a:spLocks noGrp="1"/>
          </p:cNvSpPr>
          <p:nvPr>
            <p:ph type="subTitle" idx="1"/>
          </p:nvPr>
        </p:nvSpPr>
        <p:spPr/>
        <p:txBody>
          <a:bodyPr/>
          <a:lstStyle/>
          <a:p>
            <a:endParaRPr lang="es-DO"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98" y="1772816"/>
            <a:ext cx="7999350" cy="468052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FLAGELADO ANTES DE CRUCIFICARLE</a:t>
            </a:r>
            <a:endParaRPr lang="en-US" dirty="0"/>
          </a:p>
        </p:txBody>
      </p:sp>
      <p:sp>
        <p:nvSpPr>
          <p:cNvPr id="3" name="Marcador de contenido 2"/>
          <p:cNvSpPr>
            <a:spLocks noGrp="1"/>
          </p:cNvSpPr>
          <p:nvPr>
            <p:ph idx="1"/>
          </p:nvPr>
        </p:nvSpPr>
        <p:spPr>
          <a:xfrm>
            <a:off x="457200" y="1340768"/>
            <a:ext cx="8229600" cy="4968552"/>
          </a:xfrm>
        </p:spPr>
        <p:txBody>
          <a:bodyPr>
            <a:normAutofit/>
          </a:bodyPr>
          <a:lstStyle/>
          <a:p>
            <a:pPr marL="342900" lvl="1" indent="-342900" algn="just">
              <a:buFont typeface="Arial" pitchFamily="34" charset="0"/>
              <a:buChar char="•"/>
            </a:pPr>
            <a:r>
              <a:rPr lang="es-DO" dirty="0" smtClean="0"/>
              <a:t>“</a:t>
            </a:r>
            <a:r>
              <a:rPr lang="es-ES" b="1" dirty="0">
                <a:solidFill>
                  <a:schemeClr val="accent1">
                    <a:lumMod val="60000"/>
                    <a:lumOff val="40000"/>
                  </a:schemeClr>
                </a:solidFill>
              </a:rPr>
              <a:t>Pilato tomó entonces a Jesús y mandó que </a:t>
            </a:r>
            <a:r>
              <a:rPr lang="es-ES" b="1" dirty="0">
                <a:solidFill>
                  <a:srgbClr val="FFC000"/>
                </a:solidFill>
              </a:rPr>
              <a:t>lo azotaran</a:t>
            </a:r>
            <a:r>
              <a:rPr lang="es-ES" b="1" dirty="0">
                <a:solidFill>
                  <a:schemeClr val="accent1">
                    <a:lumMod val="60000"/>
                    <a:lumOff val="40000"/>
                  </a:schemeClr>
                </a:solidFill>
              </a:rPr>
              <a:t>. </a:t>
            </a:r>
            <a:r>
              <a:rPr lang="es-ES" b="1" baseline="30000" dirty="0">
                <a:solidFill>
                  <a:schemeClr val="accent1">
                    <a:lumMod val="60000"/>
                    <a:lumOff val="40000"/>
                  </a:schemeClr>
                </a:solidFill>
              </a:rPr>
              <a:t> </a:t>
            </a:r>
            <a:r>
              <a:rPr lang="es-ES" b="1" dirty="0">
                <a:solidFill>
                  <a:schemeClr val="accent1">
                    <a:lumMod val="60000"/>
                    <a:lumOff val="40000"/>
                  </a:schemeClr>
                </a:solidFill>
              </a:rPr>
              <a:t>Los soldados, que habían tejido </a:t>
            </a:r>
            <a:r>
              <a:rPr lang="es-ES" b="1" dirty="0">
                <a:solidFill>
                  <a:srgbClr val="FFC000"/>
                </a:solidFill>
              </a:rPr>
              <a:t>una corona de espinas, se la pusieron a Jesús en la cabeza</a:t>
            </a:r>
            <a:r>
              <a:rPr lang="es-ES" b="1" dirty="0">
                <a:solidFill>
                  <a:schemeClr val="accent1">
                    <a:lumMod val="60000"/>
                    <a:lumOff val="40000"/>
                  </a:schemeClr>
                </a:solidFill>
              </a:rPr>
              <a:t> y lo vistieron con un manto de color </a:t>
            </a:r>
            <a:r>
              <a:rPr lang="es-ES" b="1" dirty="0" smtClean="0">
                <a:solidFill>
                  <a:schemeClr val="accent1">
                    <a:lumMod val="60000"/>
                    <a:lumOff val="40000"/>
                  </a:schemeClr>
                </a:solidFill>
              </a:rPr>
              <a:t>púrpura</a:t>
            </a:r>
            <a:r>
              <a:rPr lang="es-ES" dirty="0" smtClean="0"/>
              <a:t>”.</a:t>
            </a:r>
            <a:r>
              <a:rPr lang="es-DO" dirty="0" smtClean="0"/>
              <a:t> </a:t>
            </a:r>
            <a:r>
              <a:rPr lang="es-DO" dirty="0"/>
              <a:t>(Juan </a:t>
            </a:r>
            <a:r>
              <a:rPr lang="es-DO" dirty="0" smtClean="0"/>
              <a:t>19:1-2). </a:t>
            </a:r>
            <a:endParaRPr lang="es-DO" dirty="0"/>
          </a:p>
          <a:p>
            <a:pPr marL="342900" lvl="1" indent="-342900" algn="just">
              <a:buFont typeface="Arial" pitchFamily="34" charset="0"/>
              <a:buChar char="•"/>
            </a:pPr>
            <a:r>
              <a:rPr lang="es-DO" dirty="0" smtClean="0"/>
              <a:t>Al ser azotados </a:t>
            </a:r>
            <a:r>
              <a:rPr lang="es-DO" dirty="0"/>
              <a:t>muchos presos morían, porque eran unos azotes de tres cuerdas, con pedazos de metal o huesos incrustados  en las puntas de las cuerdas.</a:t>
            </a:r>
          </a:p>
          <a:p>
            <a:pPr marL="342900" lvl="1" indent="-342900" algn="just">
              <a:buFont typeface="Arial" pitchFamily="34" charset="0"/>
              <a:buChar char="•"/>
            </a:pPr>
            <a:r>
              <a:rPr lang="es-DO" dirty="0" smtClean="0"/>
              <a:t>Un </a:t>
            </a:r>
            <a:r>
              <a:rPr lang="es-DO" dirty="0"/>
              <a:t>verdugo daba 39 de estos azotes en la espalda desnuda del reo. Esto le hicieron a Cristo.</a:t>
            </a:r>
          </a:p>
          <a:p>
            <a:endParaRPr lang="en-US" dirty="0"/>
          </a:p>
        </p:txBody>
      </p:sp>
    </p:spTree>
    <p:extLst>
      <p:ext uri="{BB962C8B-B14F-4D97-AF65-F5344CB8AC3E}">
        <p14:creationId xmlns:p14="http://schemas.microsoft.com/office/powerpoint/2010/main" val="10950379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274" y="0"/>
            <a:ext cx="8928991" cy="1508760"/>
          </a:xfrm>
        </p:spPr>
        <p:txBody>
          <a:bodyPr/>
          <a:lstStyle/>
          <a:p>
            <a:pPr algn="ctr"/>
            <a:r>
              <a:rPr lang="es-ES" dirty="0" smtClean="0">
                <a:solidFill>
                  <a:schemeClr val="accent1">
                    <a:lumMod val="60000"/>
                    <a:lumOff val="40000"/>
                  </a:schemeClr>
                </a:solidFill>
              </a:rPr>
              <a:t>LATIGO O FLAGELO ROMANO</a:t>
            </a:r>
            <a:endParaRPr lang="en-US" dirty="0">
              <a:solidFill>
                <a:schemeClr val="accent1">
                  <a:lumMod val="60000"/>
                  <a:lumOff val="40000"/>
                </a:schemeClr>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92936"/>
            <a:ext cx="9036496" cy="5065063"/>
          </a:xfrm>
          <a:prstGeom prst="rect">
            <a:avLst/>
          </a:prstGeom>
          <a:ln>
            <a:noFill/>
          </a:ln>
          <a:effectLst>
            <a:softEdge rad="112500"/>
          </a:effectLst>
        </p:spPr>
      </p:pic>
    </p:spTree>
    <p:extLst>
      <p:ext uri="{BB962C8B-B14F-4D97-AF65-F5344CB8AC3E}">
        <p14:creationId xmlns:p14="http://schemas.microsoft.com/office/powerpoint/2010/main" val="14299830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835980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DO"/>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3524" y="404664"/>
            <a:ext cx="4602931" cy="5832648"/>
          </a:xfrm>
        </p:spPr>
      </p:pic>
      <p:sp>
        <p:nvSpPr>
          <p:cNvPr id="5" name="4 Marcador de texto"/>
          <p:cNvSpPr>
            <a:spLocks noGrp="1"/>
          </p:cNvSpPr>
          <p:nvPr>
            <p:ph type="body" sz="half" idx="2"/>
          </p:nvPr>
        </p:nvSpPr>
        <p:spPr>
          <a:xfrm>
            <a:off x="179512" y="620688"/>
            <a:ext cx="3744416" cy="5976664"/>
          </a:xfrm>
        </p:spPr>
        <p:txBody>
          <a:bodyPr>
            <a:noAutofit/>
          </a:bodyPr>
          <a:lstStyle/>
          <a:p>
            <a:pPr marL="342900" lvl="1" indent="-342900" algn="just">
              <a:buFont typeface="Arial" pitchFamily="34" charset="0"/>
              <a:buChar char="•"/>
            </a:pPr>
            <a:r>
              <a:rPr lang="es-DO" sz="3200" dirty="0"/>
              <a:t>Además le pusieron una corona hecha en base a espinas la cual causaba un intenso dolor en la frente del reo y le provocaba </a:t>
            </a:r>
            <a:r>
              <a:rPr lang="es-DO" sz="3200" dirty="0" smtClean="0"/>
              <a:t>infecciones </a:t>
            </a:r>
            <a:r>
              <a:rPr lang="es-DO" sz="3200" dirty="0"/>
              <a:t>purulentas.</a:t>
            </a:r>
          </a:p>
          <a:p>
            <a:pPr algn="just"/>
            <a:endParaRPr lang="es-DO" sz="3000" dirty="0"/>
          </a:p>
          <a:p>
            <a:pPr algn="just"/>
            <a:endParaRPr lang="es-DO" sz="3000" dirty="0"/>
          </a:p>
        </p:txBody>
      </p:sp>
    </p:spTree>
    <p:extLst>
      <p:ext uri="{BB962C8B-B14F-4D97-AF65-F5344CB8AC3E}">
        <p14:creationId xmlns:p14="http://schemas.microsoft.com/office/powerpoint/2010/main" val="30911709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4294967295"/>
          </p:nvPr>
        </p:nvSpPr>
        <p:spPr>
          <a:xfrm>
            <a:off x="467544" y="476672"/>
            <a:ext cx="8064896" cy="6048672"/>
          </a:xfrm>
        </p:spPr>
        <p:style>
          <a:lnRef idx="1">
            <a:schemeClr val="accent2"/>
          </a:lnRef>
          <a:fillRef idx="3">
            <a:schemeClr val="accent2"/>
          </a:fillRef>
          <a:effectRef idx="2">
            <a:schemeClr val="accent2"/>
          </a:effectRef>
          <a:fontRef idx="minor">
            <a:schemeClr val="lt1"/>
          </a:fontRef>
        </p:style>
        <p:txBody>
          <a:bodyPr>
            <a:normAutofit/>
          </a:bodyPr>
          <a:lstStyle/>
          <a:p>
            <a:pPr marL="457200" lvl="1" indent="0" algn="just">
              <a:buNone/>
            </a:pPr>
            <a:r>
              <a:rPr lang="es-DO" dirty="0"/>
              <a:t>Finalmente le obligaron a cargar una cruz hasta el lugar de la crucifixión. </a:t>
            </a:r>
            <a:endParaRPr lang="es-DO" dirty="0" smtClean="0"/>
          </a:p>
          <a:p>
            <a:pPr marL="457200" lvl="1" indent="0" algn="just">
              <a:buNone/>
            </a:pPr>
            <a:r>
              <a:rPr lang="es-DO" dirty="0" smtClean="0"/>
              <a:t>Jesús </a:t>
            </a:r>
            <a:r>
              <a:rPr lang="es-DO" dirty="0"/>
              <a:t>estaba tan débil por los azotes que no pudo cargar la cruz (Mateo 27:32). </a:t>
            </a:r>
            <a:endParaRPr lang="es-DO" dirty="0" smtClean="0"/>
          </a:p>
          <a:p>
            <a:pPr marL="457200" lvl="1" indent="0" algn="just">
              <a:buNone/>
            </a:pPr>
            <a:r>
              <a:rPr lang="es-DO" dirty="0" smtClean="0"/>
              <a:t>La </a:t>
            </a:r>
            <a:r>
              <a:rPr lang="es-DO" dirty="0"/>
              <a:t>cruz era un instrumento cruel de tortura. Los romanos no lo aplicaban a sus ciudadanos, sino a </a:t>
            </a:r>
            <a:r>
              <a:rPr lang="es-DO" dirty="0" smtClean="0"/>
              <a:t>ciudadanos de </a:t>
            </a:r>
            <a:r>
              <a:rPr lang="es-DO" dirty="0"/>
              <a:t>otras </a:t>
            </a:r>
            <a:r>
              <a:rPr lang="es-DO" dirty="0" smtClean="0"/>
              <a:t>naciones conquistadas por ellos, </a:t>
            </a:r>
            <a:r>
              <a:rPr lang="es-DO" dirty="0"/>
              <a:t>para mantenerlos sujetos</a:t>
            </a:r>
            <a:r>
              <a:rPr lang="es-DO" dirty="0" smtClean="0"/>
              <a:t>.</a:t>
            </a:r>
          </a:p>
          <a:p>
            <a:pPr marL="457200" lvl="1" indent="0" algn="just">
              <a:buNone/>
            </a:pPr>
            <a:r>
              <a:rPr lang="es-DO" dirty="0" smtClean="0"/>
              <a:t> </a:t>
            </a:r>
            <a:r>
              <a:rPr lang="es-DO" dirty="0"/>
              <a:t>Los médicos dicen que además de los horribles dolores y calambres, los clavos producían una fuerte infección e inflamación de los tejidos del crucificado. Esto iba acompañado de intensa sed por la deshidratación. </a:t>
            </a:r>
            <a:endParaRPr lang="es-DO" dirty="0">
              <a:effectLst>
                <a:outerShdw blurRad="50800" dist="38100" algn="tr" rotWithShape="0">
                  <a:prstClr val="black">
                    <a:alpha val="40000"/>
                  </a:prstClr>
                </a:outerShdw>
              </a:effectLst>
            </a:endParaRPr>
          </a:p>
        </p:txBody>
      </p:sp>
    </p:spTree>
    <p:extLst>
      <p:ext uri="{BB962C8B-B14F-4D97-AF65-F5344CB8AC3E}">
        <p14:creationId xmlns:p14="http://schemas.microsoft.com/office/powerpoint/2010/main" val="6199358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down)">
                                      <p:cBhvr>
                                        <p:cTn id="13" dur="500"/>
                                        <p:tgtEl>
                                          <p:spTgt spid="6">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down)">
                                      <p:cBhvr>
                                        <p:cTn id="16" dur="500"/>
                                        <p:tgtEl>
                                          <p:spTgt spid="6">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down)">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8784976" cy="666944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847339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62414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39552" y="620688"/>
            <a:ext cx="8064896" cy="5976664"/>
          </a:xfrm>
        </p:spPr>
        <p:style>
          <a:lnRef idx="1">
            <a:schemeClr val="dk1"/>
          </a:lnRef>
          <a:fillRef idx="2">
            <a:schemeClr val="dk1"/>
          </a:fillRef>
          <a:effectRef idx="1">
            <a:schemeClr val="dk1"/>
          </a:effectRef>
          <a:fontRef idx="minor">
            <a:schemeClr val="dk1"/>
          </a:fontRef>
        </p:style>
        <p:txBody>
          <a:bodyPr>
            <a:normAutofit/>
          </a:bodyPr>
          <a:lstStyle/>
          <a:p>
            <a:pPr marL="342900" lvl="1" indent="-342900" algn="just">
              <a:buFont typeface="Arial" pitchFamily="34" charset="0"/>
              <a:buChar char="•"/>
            </a:pPr>
            <a:r>
              <a:rPr lang="es-DO" sz="3000" b="1" dirty="0">
                <a:solidFill>
                  <a:schemeClr val="accent6">
                    <a:lumMod val="75000"/>
                  </a:schemeClr>
                </a:solidFill>
              </a:rPr>
              <a:t>Además los músculos de las manos y de los pies se desgarraban poco a poco por la fuerza que ejercía el peso del cuerpo que descansaba en los clavos. El reo tenía dificultad para respirar, porque la presión de la sangre era afectada por los fuertes dolores. </a:t>
            </a:r>
            <a:endParaRPr lang="es-DO" sz="3000" b="1" dirty="0" smtClean="0">
              <a:solidFill>
                <a:schemeClr val="accent6">
                  <a:lumMod val="75000"/>
                </a:schemeClr>
              </a:solidFill>
            </a:endParaRPr>
          </a:p>
          <a:p>
            <a:pPr marL="342900" lvl="1" indent="-342900" algn="just">
              <a:buFont typeface="Arial" pitchFamily="34" charset="0"/>
              <a:buChar char="•"/>
            </a:pPr>
            <a:r>
              <a:rPr lang="es-DO" sz="3000" b="1" dirty="0" smtClean="0">
                <a:solidFill>
                  <a:schemeClr val="accent6">
                    <a:lumMod val="75000"/>
                  </a:schemeClr>
                </a:solidFill>
              </a:rPr>
              <a:t>También sufría </a:t>
            </a:r>
            <a:r>
              <a:rPr lang="es-DO" sz="3000" b="1" dirty="0">
                <a:solidFill>
                  <a:schemeClr val="accent6">
                    <a:lumMod val="75000"/>
                  </a:schemeClr>
                </a:solidFill>
              </a:rPr>
              <a:t>fiebres, convulsiones, mareos, alucinaciones  y desmayos. Si a esto le sumamos las burlas del pueblo que fue a verlo, podemos tener un cuadro más o menos fiel del dolor físico que pasó Jesús. </a:t>
            </a:r>
          </a:p>
          <a:p>
            <a:pPr algn="just"/>
            <a:endParaRPr lang="es-DO" b="1" dirty="0">
              <a:solidFill>
                <a:schemeClr val="accent6">
                  <a:lumMod val="75000"/>
                </a:schemeClr>
              </a:solidFill>
            </a:endParaRPr>
          </a:p>
        </p:txBody>
      </p:sp>
    </p:spTree>
    <p:extLst>
      <p:ext uri="{BB962C8B-B14F-4D97-AF65-F5344CB8AC3E}">
        <p14:creationId xmlns:p14="http://schemas.microsoft.com/office/powerpoint/2010/main" val="1460572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12048791"/>
      </p:ext>
    </p:extLst>
  </p:cSld>
  <p:clrMapOvr>
    <a:masterClrMapping/>
  </p:clrMapOvr>
  <mc:AlternateContent xmlns:mc="http://schemas.openxmlformats.org/markup-compatibility/2006" xmlns:p14="http://schemas.microsoft.com/office/powerpoint/2010/main">
    <mc:Choice Requires="p14">
      <p:transition spd="slow" p14:dur="17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0"/>
                                        <p:tgtEl>
                                          <p:spTgt spid="2"/>
                                        </p:tgtEl>
                                      </p:cBhvr>
                                    </p:animEffect>
                                    <p:anim calcmode="lin" valueType="num">
                                      <p:cBhvr>
                                        <p:cTn id="8" dur="4000" fill="hold"/>
                                        <p:tgtEl>
                                          <p:spTgt spid="2"/>
                                        </p:tgtEl>
                                        <p:attrNameLst>
                                          <p:attrName>ppt_x</p:attrName>
                                        </p:attrNameLst>
                                      </p:cBhvr>
                                      <p:tavLst>
                                        <p:tav tm="0">
                                          <p:val>
                                            <p:strVal val="#ppt_x"/>
                                          </p:val>
                                        </p:tav>
                                        <p:tav tm="100000">
                                          <p:val>
                                            <p:strVal val="#ppt_x"/>
                                          </p:val>
                                        </p:tav>
                                      </p:tavLst>
                                    </p:anim>
                                    <p:anim calcmode="lin" valueType="num">
                                      <p:cBhvr>
                                        <p:cTn id="9" dur="4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40000"/>
                <a:satMod val="350000"/>
              </a:schemeClr>
            </a:gs>
            <a:gs pos="77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DO" dirty="0" smtClean="0"/>
              <a:t> LA MUESTRA DE AMOR DEL PADRE</a:t>
            </a:r>
            <a:endParaRPr lang="es-DO" dirty="0"/>
          </a:p>
        </p:txBody>
      </p:sp>
      <p:sp>
        <p:nvSpPr>
          <p:cNvPr id="3" name="2 Marcador de contenido"/>
          <p:cNvSpPr>
            <a:spLocks noGrp="1"/>
          </p:cNvSpPr>
          <p:nvPr>
            <p:ph idx="1"/>
          </p:nvPr>
        </p:nvSpPr>
        <p:spPr>
          <a:xfrm>
            <a:off x="457200" y="1772816"/>
            <a:ext cx="8229600" cy="4752528"/>
          </a:xfrm>
        </p:spPr>
        <p:txBody>
          <a:bodyPr>
            <a:normAutofit/>
          </a:bodyPr>
          <a:lstStyle/>
          <a:p>
            <a:pPr marL="342900" lvl="1" indent="-342900" algn="just">
              <a:buFont typeface="Arial" pitchFamily="34" charset="0"/>
              <a:buChar char="•"/>
            </a:pPr>
            <a:r>
              <a:rPr lang="es-DO" b="1" i="1" dirty="0" smtClean="0"/>
              <a:t>“</a:t>
            </a:r>
            <a:r>
              <a:rPr lang="es-DO" b="1" i="1" dirty="0"/>
              <a:t>Porque de tal manera amó Dios al mundo, que ha dado a su Hijo unigénito, para que todo aquel que en él cree, no se pierda, mas tenga vida eterna.” (Juan 3:16).</a:t>
            </a:r>
            <a:r>
              <a:rPr lang="es-DO" dirty="0"/>
              <a:t> </a:t>
            </a:r>
            <a:endParaRPr lang="es-DO" dirty="0" smtClean="0"/>
          </a:p>
          <a:p>
            <a:pPr marL="342900" lvl="1" indent="-342900" algn="just">
              <a:buFont typeface="Arial" pitchFamily="34" charset="0"/>
              <a:buChar char="•"/>
            </a:pPr>
            <a:r>
              <a:rPr lang="es-DO" dirty="0" smtClean="0"/>
              <a:t>El </a:t>
            </a:r>
            <a:r>
              <a:rPr lang="es-DO" dirty="0"/>
              <a:t>amor de Dios hacia nosotros lo lleva a sacrificar lo más preciosos que tenía, que es su único Hijo. </a:t>
            </a:r>
            <a:endParaRPr lang="es-DO" dirty="0" smtClean="0"/>
          </a:p>
          <a:p>
            <a:pPr marL="342900" lvl="1" indent="-342900" algn="just">
              <a:buFont typeface="Arial" pitchFamily="34" charset="0"/>
              <a:buChar char="•"/>
            </a:pPr>
            <a:r>
              <a:rPr lang="es-DO" dirty="0" smtClean="0"/>
              <a:t>Para </a:t>
            </a:r>
            <a:r>
              <a:rPr lang="es-DO" dirty="0"/>
              <a:t>Dios el alma de una sola persona vale más que todo lo que hay en la tierra (Mateo 16:26,27). El </a:t>
            </a:r>
            <a:r>
              <a:rPr lang="es-DO" dirty="0" smtClean="0"/>
              <a:t> </a:t>
            </a:r>
            <a:r>
              <a:rPr lang="es-DO" dirty="0"/>
              <a:t>no puede permitir que </a:t>
            </a:r>
            <a:r>
              <a:rPr lang="es-DO" dirty="0" smtClean="0"/>
              <a:t>te </a:t>
            </a:r>
            <a:r>
              <a:rPr lang="es-DO" dirty="0"/>
              <a:t>pierdas sin hacer su mejor esfuerzo, porque </a:t>
            </a:r>
            <a:r>
              <a:rPr lang="es-DO" dirty="0">
                <a:solidFill>
                  <a:srgbClr val="FF0000"/>
                </a:solidFill>
              </a:rPr>
              <a:t>para Él vales muchísimo</a:t>
            </a:r>
            <a:r>
              <a:rPr lang="es-DO" dirty="0"/>
              <a:t>. </a:t>
            </a:r>
          </a:p>
          <a:p>
            <a:endParaRPr lang="es-DO" dirty="0"/>
          </a:p>
        </p:txBody>
      </p:sp>
    </p:spTree>
    <p:extLst>
      <p:ext uri="{BB962C8B-B14F-4D97-AF65-F5344CB8AC3E}">
        <p14:creationId xmlns:p14="http://schemas.microsoft.com/office/powerpoint/2010/main" val="39050807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2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par>
                                <p:cTn id="13" presetID="22" presetClass="entr" presetSubtype="1" fill="hold" grpId="0" nodeType="withEffect">
                                  <p:stCondLst>
                                    <p:cond delay="0"/>
                                  </p:stCondLst>
                                  <p:iterate type="wd">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par>
                                <p:cTn id="16" presetID="22" presetClass="entr" presetSubtype="1" fill="hold" grpId="0" nodeType="withEffect">
                                  <p:stCondLst>
                                    <p:cond delay="0"/>
                                  </p:stCondLst>
                                  <p:iterate type="wd">
                                    <p:tmPct val="1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INTRODUCCION</a:t>
            </a:r>
            <a:endParaRPr lang="es-DO" dirty="0"/>
          </a:p>
        </p:txBody>
      </p:sp>
      <p:sp>
        <p:nvSpPr>
          <p:cNvPr id="3" name="2 Marcador de contenido"/>
          <p:cNvSpPr>
            <a:spLocks noGrp="1"/>
          </p:cNvSpPr>
          <p:nvPr>
            <p:ph idx="1"/>
          </p:nvPr>
        </p:nvSpPr>
        <p:spPr/>
        <p:txBody>
          <a:bodyPr>
            <a:normAutofit fontScale="92500" lnSpcReduction="10000"/>
          </a:bodyPr>
          <a:lstStyle/>
          <a:p>
            <a:pPr algn="just"/>
            <a:r>
              <a:rPr lang="es-DO" dirty="0"/>
              <a:t>En nuestro camino hacia la salvación hemos recibido el mapa que nos marca la </a:t>
            </a:r>
            <a:r>
              <a:rPr lang="es-DO" dirty="0" smtClean="0"/>
              <a:t>ruta; </a:t>
            </a:r>
            <a:r>
              <a:rPr lang="es-DO" dirty="0" smtClean="0">
                <a:solidFill>
                  <a:srgbClr val="FF0000"/>
                </a:solidFill>
              </a:rPr>
              <a:t>que es la Biblia</a:t>
            </a:r>
            <a:r>
              <a:rPr lang="es-DO" dirty="0" smtClean="0"/>
              <a:t>.</a:t>
            </a:r>
          </a:p>
          <a:p>
            <a:pPr algn="just"/>
            <a:r>
              <a:rPr lang="es-DO" dirty="0" smtClean="0"/>
              <a:t>Pero </a:t>
            </a:r>
            <a:r>
              <a:rPr lang="es-DO" dirty="0"/>
              <a:t>al emprender el viaje nos hemos encontrado con un enorme obstáculo que  por nosotros mismos somos incapaces de </a:t>
            </a:r>
            <a:r>
              <a:rPr lang="es-DO" dirty="0" smtClean="0"/>
              <a:t> quitar. Ese </a:t>
            </a:r>
            <a:r>
              <a:rPr lang="es-DO" dirty="0"/>
              <a:t>obstáculo es </a:t>
            </a:r>
            <a:r>
              <a:rPr lang="es-DO" dirty="0">
                <a:solidFill>
                  <a:srgbClr val="FF0000"/>
                </a:solidFill>
              </a:rPr>
              <a:t>el pecado</a:t>
            </a:r>
            <a:r>
              <a:rPr lang="es-DO" dirty="0"/>
              <a:t>. </a:t>
            </a:r>
            <a:endParaRPr lang="es-DO" dirty="0" smtClean="0"/>
          </a:p>
          <a:p>
            <a:pPr algn="just"/>
            <a:r>
              <a:rPr lang="es-DO" dirty="0" smtClean="0"/>
              <a:t>Para </a:t>
            </a:r>
            <a:r>
              <a:rPr lang="es-DO" dirty="0"/>
              <a:t>poder vencerlo sólo hay uno que reúne </a:t>
            </a:r>
            <a:r>
              <a:rPr lang="es-DO" b="1" dirty="0" smtClean="0">
                <a:solidFill>
                  <a:schemeClr val="bg2">
                    <a:lumMod val="50000"/>
                  </a:schemeClr>
                </a:solidFill>
              </a:rPr>
              <a:t>las virtudes</a:t>
            </a:r>
            <a:r>
              <a:rPr lang="es-DO" dirty="0" smtClean="0"/>
              <a:t>, </a:t>
            </a:r>
            <a:r>
              <a:rPr lang="es-DO" b="1" dirty="0">
                <a:solidFill>
                  <a:srgbClr val="7030A0"/>
                </a:solidFill>
              </a:rPr>
              <a:t>el deseo </a:t>
            </a:r>
            <a:r>
              <a:rPr lang="es-DO" b="1" dirty="0">
                <a:solidFill>
                  <a:schemeClr val="tx2">
                    <a:lumMod val="60000"/>
                    <a:lumOff val="40000"/>
                  </a:schemeClr>
                </a:solidFill>
              </a:rPr>
              <a:t>y </a:t>
            </a:r>
            <a:r>
              <a:rPr lang="es-DO" b="1" dirty="0" smtClean="0">
                <a:solidFill>
                  <a:schemeClr val="tx2">
                    <a:lumMod val="60000"/>
                    <a:lumOff val="40000"/>
                  </a:schemeClr>
                </a:solidFill>
              </a:rPr>
              <a:t>las fuerzas </a:t>
            </a:r>
            <a:r>
              <a:rPr lang="es-DO" b="1" dirty="0">
                <a:solidFill>
                  <a:schemeClr val="tx2">
                    <a:lumMod val="60000"/>
                    <a:lumOff val="40000"/>
                  </a:schemeClr>
                </a:solidFill>
              </a:rPr>
              <a:t>para </a:t>
            </a:r>
            <a:r>
              <a:rPr lang="es-DO" b="1" dirty="0" smtClean="0">
                <a:solidFill>
                  <a:schemeClr val="tx2">
                    <a:lumMod val="60000"/>
                    <a:lumOff val="40000"/>
                  </a:schemeClr>
                </a:solidFill>
              </a:rPr>
              <a:t>ayudarnos</a:t>
            </a:r>
            <a:r>
              <a:rPr lang="es-DO" dirty="0" smtClean="0"/>
              <a:t>:  </a:t>
            </a:r>
            <a:r>
              <a:rPr lang="es-DO" dirty="0"/>
              <a:t>Ese </a:t>
            </a:r>
            <a:r>
              <a:rPr lang="es-DO" dirty="0" smtClean="0"/>
              <a:t>es </a:t>
            </a:r>
            <a:r>
              <a:rPr lang="es-DO" b="1" dirty="0">
                <a:solidFill>
                  <a:srgbClr val="FF0000"/>
                </a:solidFill>
              </a:rPr>
              <a:t>nuestro Señor Jesucristo</a:t>
            </a:r>
            <a:r>
              <a:rPr lang="es-DO" dirty="0"/>
              <a:t>.</a:t>
            </a:r>
            <a:endParaRPr lang="es-DO" dirty="0">
              <a:effectLst>
                <a:outerShdw blurRad="50800" dist="38100" algn="tr" rotWithShape="0">
                  <a:prstClr val="black">
                    <a:alpha val="40000"/>
                  </a:prstClr>
                </a:outerShdw>
              </a:effectLst>
            </a:endParaRPr>
          </a:p>
          <a:p>
            <a:endParaRPr lang="es-DO" dirty="0">
              <a:effectLst>
                <a:outerShdw blurRad="50800" dist="38100" algn="tr" rotWithShape="0">
                  <a:prstClr val="black">
                    <a:alpha val="40000"/>
                  </a:prstClr>
                </a:outerShdw>
              </a:effectLst>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iterate type="wd">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928992"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12920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solidFill>
                  <a:srgbClr val="FF0000"/>
                </a:solidFill>
              </a:rPr>
              <a:t>DE</a:t>
            </a:r>
            <a:r>
              <a:rPr lang="es-DO" dirty="0" smtClean="0"/>
              <a:t> </a:t>
            </a:r>
            <a:r>
              <a:rPr lang="es-DO" dirty="0" smtClean="0">
                <a:solidFill>
                  <a:srgbClr val="00B050"/>
                </a:solidFill>
              </a:rPr>
              <a:t>VERDAD</a:t>
            </a:r>
            <a:r>
              <a:rPr lang="es-DO" dirty="0" smtClean="0"/>
              <a:t> DESEAS </a:t>
            </a:r>
            <a:r>
              <a:rPr lang="es-DO" dirty="0" smtClean="0">
                <a:solidFill>
                  <a:schemeClr val="tx2"/>
                </a:solidFill>
              </a:rPr>
              <a:t>SALVARTE</a:t>
            </a:r>
            <a:r>
              <a:rPr lang="es-DO" dirty="0" smtClean="0"/>
              <a:t>?</a:t>
            </a:r>
            <a:endParaRPr lang="es-DO" dirty="0"/>
          </a:p>
        </p:txBody>
      </p:sp>
      <p:sp>
        <p:nvSpPr>
          <p:cNvPr id="3" name="2 Marcador de contenido"/>
          <p:cNvSpPr>
            <a:spLocks noGrp="1"/>
          </p:cNvSpPr>
          <p:nvPr>
            <p:ph idx="1"/>
          </p:nvPr>
        </p:nvSpPr>
        <p:spPr/>
        <p:txBody>
          <a:bodyPr>
            <a:normAutofit fontScale="92500"/>
          </a:bodyPr>
          <a:lstStyle/>
          <a:p>
            <a:r>
              <a:rPr lang="es-DO" b="1" dirty="0" smtClean="0">
                <a:solidFill>
                  <a:srgbClr val="7030A0"/>
                </a:solidFill>
              </a:rPr>
              <a:t>Tu única </a:t>
            </a:r>
            <a:r>
              <a:rPr lang="es-DO" dirty="0" smtClean="0"/>
              <a:t>posibilidad de salvación es Jesucristo.</a:t>
            </a:r>
          </a:p>
          <a:p>
            <a:r>
              <a:rPr lang="es-DO" dirty="0" smtClean="0"/>
              <a:t>Tu dinero no te puede salvar</a:t>
            </a:r>
          </a:p>
          <a:p>
            <a:r>
              <a:rPr lang="es-DO" dirty="0" smtClean="0"/>
              <a:t>Tus buenas obras no te pueden salvar.</a:t>
            </a:r>
          </a:p>
          <a:p>
            <a:r>
              <a:rPr lang="es-DO" dirty="0" smtClean="0"/>
              <a:t>Las oraciones de tus seres queridos no te pueden salvar.</a:t>
            </a:r>
          </a:p>
          <a:p>
            <a:r>
              <a:rPr lang="es-DO" dirty="0" smtClean="0"/>
              <a:t>Las teorías filosóficas no te pueden salvar</a:t>
            </a:r>
          </a:p>
          <a:p>
            <a:r>
              <a:rPr lang="es-DO" dirty="0" smtClean="0"/>
              <a:t>La ciencia no te puede salvar.</a:t>
            </a:r>
          </a:p>
          <a:p>
            <a:r>
              <a:rPr lang="es-DO" dirty="0" smtClean="0"/>
              <a:t>Tener y practicar una religión no te puede salvar.</a:t>
            </a:r>
          </a:p>
          <a:p>
            <a:endParaRPr lang="es-DO" dirty="0"/>
          </a:p>
        </p:txBody>
      </p:sp>
    </p:spTree>
    <p:extLst>
      <p:ext uri="{BB962C8B-B14F-4D97-AF65-F5344CB8AC3E}">
        <p14:creationId xmlns:p14="http://schemas.microsoft.com/office/powerpoint/2010/main" val="1249081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40000"/>
                                  </p:iterate>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NO HAY OTRO</a:t>
            </a:r>
            <a:endParaRPr lang="es-DO" dirty="0"/>
          </a:p>
        </p:txBody>
      </p:sp>
      <p:sp>
        <p:nvSpPr>
          <p:cNvPr id="3" name="2 Marcador de contenido"/>
          <p:cNvSpPr>
            <a:spLocks noGrp="1"/>
          </p:cNvSpPr>
          <p:nvPr>
            <p:ph idx="1"/>
          </p:nvPr>
        </p:nvSpPr>
        <p:spPr>
          <a:xfrm>
            <a:off x="457200" y="1600200"/>
            <a:ext cx="8229600" cy="4853136"/>
          </a:xfrm>
        </p:spPr>
        <p:txBody>
          <a:bodyPr>
            <a:normAutofit/>
          </a:bodyPr>
          <a:lstStyle/>
          <a:p>
            <a:pPr marL="342900" lvl="1" indent="-342900" algn="just">
              <a:buFont typeface="Arial" pitchFamily="34" charset="0"/>
              <a:buChar char="•"/>
            </a:pPr>
            <a:r>
              <a:rPr lang="es-DO" dirty="0"/>
              <a:t>Jesús mismo dijo: </a:t>
            </a:r>
            <a:r>
              <a:rPr lang="es-DO" b="1" i="1" dirty="0"/>
              <a:t>Yo soy el camino, </a:t>
            </a:r>
            <a:r>
              <a:rPr lang="es-DO" b="1" i="1" dirty="0">
                <a:solidFill>
                  <a:srgbClr val="0070C0"/>
                </a:solidFill>
              </a:rPr>
              <a:t>y la verdad</a:t>
            </a:r>
            <a:r>
              <a:rPr lang="es-DO" b="1" i="1" dirty="0"/>
              <a:t>, y </a:t>
            </a:r>
            <a:r>
              <a:rPr lang="es-DO" b="1" i="1" dirty="0">
                <a:solidFill>
                  <a:srgbClr val="7030A0"/>
                </a:solidFill>
              </a:rPr>
              <a:t>la vida</a:t>
            </a:r>
            <a:r>
              <a:rPr lang="es-DO" b="1" i="1" dirty="0"/>
              <a:t>; nadie viene al Padre, sino no es por mí” (Juan 14:6).</a:t>
            </a:r>
            <a:r>
              <a:rPr lang="es-DO" dirty="0"/>
              <a:t> </a:t>
            </a:r>
            <a:endParaRPr lang="es-DO" dirty="0" smtClean="0"/>
          </a:p>
          <a:p>
            <a:pPr marL="342900" lvl="1" indent="-342900" algn="just">
              <a:buFont typeface="Arial" pitchFamily="34" charset="0"/>
              <a:buChar char="•"/>
            </a:pPr>
            <a:r>
              <a:rPr lang="es-DO" dirty="0" smtClean="0"/>
              <a:t>«</a:t>
            </a:r>
            <a:r>
              <a:rPr lang="es-DO" b="1" dirty="0" smtClean="0">
                <a:solidFill>
                  <a:srgbClr val="FFC000"/>
                </a:solidFill>
              </a:rPr>
              <a:t>Yo soy la luz del mundo</a:t>
            </a:r>
            <a:r>
              <a:rPr lang="es-DO" dirty="0" smtClean="0"/>
              <a:t>, el que me sigue no andará en tinieblas, sino que tendrá la luz de la vida» (Juan 8:12)</a:t>
            </a:r>
          </a:p>
          <a:p>
            <a:pPr marL="342900" lvl="1" indent="-342900" algn="just">
              <a:buFont typeface="Arial" pitchFamily="34" charset="0"/>
              <a:buChar char="•"/>
            </a:pPr>
            <a:r>
              <a:rPr lang="es-DO" i="1" dirty="0" smtClean="0"/>
              <a:t>«Jesús </a:t>
            </a:r>
            <a:r>
              <a:rPr lang="es-DO" i="1" dirty="0"/>
              <a:t>les dijo: </a:t>
            </a:r>
            <a:r>
              <a:rPr lang="es-DO" b="1" i="1" dirty="0">
                <a:solidFill>
                  <a:srgbClr val="C00000"/>
                </a:solidFill>
              </a:rPr>
              <a:t>Yo soy el pan de vida</a:t>
            </a:r>
            <a:r>
              <a:rPr lang="es-DO" i="1" dirty="0"/>
              <a:t>; el que a mí viene, nunca tendrá hambre; y el que en mí cree, no tendrá sed </a:t>
            </a:r>
            <a:r>
              <a:rPr lang="es-DO" i="1" dirty="0" smtClean="0"/>
              <a:t>jamás»</a:t>
            </a:r>
            <a:r>
              <a:rPr lang="es-DO" dirty="0"/>
              <a:t> (</a:t>
            </a:r>
            <a:r>
              <a:rPr lang="es-DO" b="1" dirty="0"/>
              <a:t>Juan 6:35</a:t>
            </a:r>
            <a:r>
              <a:rPr lang="es-DO" dirty="0"/>
              <a:t>).</a:t>
            </a:r>
            <a:endParaRPr lang="es-DO" dirty="0" smtClean="0"/>
          </a:p>
          <a:p>
            <a:endParaRPr lang="es-DO" dirty="0"/>
          </a:p>
        </p:txBody>
      </p:sp>
    </p:spTree>
    <p:extLst>
      <p:ext uri="{BB962C8B-B14F-4D97-AF65-F5344CB8AC3E}">
        <p14:creationId xmlns:p14="http://schemas.microsoft.com/office/powerpoint/2010/main" val="35210745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2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par>
                          <p:cTn id="12" fill="hold">
                            <p:stCondLst>
                              <p:cond delay="9900"/>
                            </p:stCondLst>
                            <p:childTnLst>
                              <p:par>
                                <p:cTn id="13" presetID="22" presetClass="entr" presetSubtype="4" fill="hold" grpId="0" nodeType="afterEffect">
                                  <p:stCondLst>
                                    <p:cond delay="0"/>
                                  </p:stCondLst>
                                  <p:iterate type="lt">
                                    <p:tmPct val="2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par>
                          <p:cTn id="16" fill="hold">
                            <p:stCondLst>
                              <p:cond delay="19200"/>
                            </p:stCondLst>
                            <p:childTnLst>
                              <p:par>
                                <p:cTn id="17" presetID="22" presetClass="entr" presetSubtype="4" fill="hold" grpId="0" nodeType="afterEffect">
                                  <p:stCondLst>
                                    <p:cond delay="0"/>
                                  </p:stCondLst>
                                  <p:iterate type="lt">
                                    <p:tmPct val="20000"/>
                                  </p:iterate>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743334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DO"/>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120046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12968" cy="648072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0539727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00150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640960" cy="1143000"/>
          </a:xfrm>
        </p:spPr>
        <p:style>
          <a:lnRef idx="2">
            <a:schemeClr val="accent4"/>
          </a:lnRef>
          <a:fillRef idx="1">
            <a:schemeClr val="lt1"/>
          </a:fillRef>
          <a:effectRef idx="0">
            <a:schemeClr val="accent4"/>
          </a:effectRef>
          <a:fontRef idx="minor">
            <a:schemeClr val="dk1"/>
          </a:fontRef>
        </p:style>
        <p:txBody>
          <a:bodyPr>
            <a:noAutofit/>
          </a:bodyPr>
          <a:lstStyle/>
          <a:p>
            <a:pPr lvl="0"/>
            <a:r>
              <a:rPr lang="es-DO" sz="3400" b="1" dirty="0" smtClean="0"/>
              <a:t/>
            </a:r>
            <a:br>
              <a:rPr lang="es-DO" sz="3400" b="1" dirty="0" smtClean="0"/>
            </a:br>
            <a:r>
              <a:rPr lang="es-DO" sz="3400" b="1" dirty="0" smtClean="0"/>
              <a:t>JESÚS </a:t>
            </a:r>
            <a:r>
              <a:rPr lang="es-DO" sz="3400" b="1" dirty="0"/>
              <a:t>ES DIOS HECHO HOMBRE </a:t>
            </a:r>
            <a:r>
              <a:rPr lang="es-DO" sz="3400" b="1" dirty="0" smtClean="0"/>
              <a:t/>
            </a:r>
            <a:br>
              <a:rPr lang="es-DO" sz="3400" b="1" dirty="0" smtClean="0"/>
            </a:br>
            <a:r>
              <a:rPr lang="es-DO" sz="3400" b="1" dirty="0" smtClean="0"/>
              <a:t>(</a:t>
            </a:r>
            <a:r>
              <a:rPr lang="es-DO" sz="3400" b="1" dirty="0"/>
              <a:t>MATEO 1:23).</a:t>
            </a:r>
            <a:r>
              <a:rPr lang="es-DO" sz="3400" dirty="0"/>
              <a:t/>
            </a:r>
            <a:br>
              <a:rPr lang="es-DO" sz="3400" dirty="0"/>
            </a:br>
            <a:endParaRPr lang="es-DO" sz="3400" dirty="0"/>
          </a:p>
        </p:txBody>
      </p:sp>
      <p:sp>
        <p:nvSpPr>
          <p:cNvPr id="3" name="2 Marcador de contenido"/>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92500"/>
          </a:bodyPr>
          <a:lstStyle/>
          <a:p>
            <a:pPr marL="342900" lvl="1" indent="-342900" algn="just">
              <a:buFont typeface="Arial" pitchFamily="34" charset="0"/>
              <a:buChar char="•"/>
            </a:pPr>
            <a:r>
              <a:rPr lang="es-DO" b="1" i="1" dirty="0"/>
              <a:t>“En el principio era el Verbo, y el Verbo era con Dios, y el VERBO ERA DIOS.” (Juan 1:1</a:t>
            </a:r>
            <a:r>
              <a:rPr lang="es-DO" b="1" i="1" dirty="0" smtClean="0"/>
              <a:t>).</a:t>
            </a:r>
          </a:p>
          <a:p>
            <a:pPr marL="342900" lvl="1" indent="-342900" algn="just">
              <a:buFont typeface="Arial" pitchFamily="34" charset="0"/>
              <a:buChar char="•"/>
            </a:pPr>
            <a:r>
              <a:rPr lang="es-DO" dirty="0" smtClean="0"/>
              <a:t> </a:t>
            </a:r>
            <a:r>
              <a:rPr lang="es-DO" dirty="0"/>
              <a:t>A muchos les resulta difícil entender esta gran verdad, pero la palabra enseña claramente que Jesús es Divino. </a:t>
            </a:r>
            <a:endParaRPr lang="es-DO" dirty="0" smtClean="0"/>
          </a:p>
          <a:p>
            <a:pPr marL="342900" lvl="1" indent="-342900" algn="just">
              <a:buFont typeface="Arial" pitchFamily="34" charset="0"/>
              <a:buChar char="•"/>
            </a:pPr>
            <a:r>
              <a:rPr lang="es-DO" dirty="0" smtClean="0"/>
              <a:t>Cuando </a:t>
            </a:r>
            <a:r>
              <a:rPr lang="es-DO" dirty="0"/>
              <a:t>el ángel anunció a José el nacimiento de Jesús, le dijo que su nombre se llamaría Emmanuel, que traducido es: </a:t>
            </a:r>
            <a:r>
              <a:rPr lang="es-DO" dirty="0">
                <a:solidFill>
                  <a:srgbClr val="FF0000"/>
                </a:solidFill>
              </a:rPr>
              <a:t>Dios con nosotros </a:t>
            </a:r>
            <a:r>
              <a:rPr lang="es-DO" dirty="0"/>
              <a:t>(Mateo </a:t>
            </a:r>
            <a:r>
              <a:rPr lang="es-DO" dirty="0" smtClean="0"/>
              <a:t>1:23).</a:t>
            </a:r>
          </a:p>
          <a:p>
            <a:pPr marL="342900" lvl="1" indent="-342900" algn="just">
              <a:buFont typeface="Arial" pitchFamily="34" charset="0"/>
              <a:buChar char="•"/>
            </a:pPr>
            <a:r>
              <a:rPr lang="es-DO" dirty="0" smtClean="0"/>
              <a:t>Colosenses 2:9 dice abiertamente…«</a:t>
            </a:r>
            <a:r>
              <a:rPr lang="es-DO" b="1" dirty="0" smtClean="0">
                <a:solidFill>
                  <a:schemeClr val="tx2">
                    <a:lumMod val="75000"/>
                  </a:schemeClr>
                </a:solidFill>
              </a:rPr>
              <a:t>Porque en Él habita corporalmente toda la plenitud de la Deidad</a:t>
            </a:r>
            <a:r>
              <a:rPr lang="es-DO" dirty="0" smtClean="0"/>
              <a:t>» (Colosenses 2:9)</a:t>
            </a:r>
            <a:endParaRPr lang="es-DO" dirty="0"/>
          </a:p>
        </p:txBody>
      </p:sp>
    </p:spTree>
    <p:extLst>
      <p:ext uri="{BB962C8B-B14F-4D97-AF65-F5344CB8AC3E}">
        <p14:creationId xmlns:p14="http://schemas.microsoft.com/office/powerpoint/2010/main" val="20894960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randombar(horizontal)">
                                      <p:cBhvr>
                                        <p:cTn id="12" dur="500"/>
                                        <p:tgtEl>
                                          <p:spTgt spid="3">
                                            <p:bg/>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9144000" cy="655272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892778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47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TIENE TODOS LOS ATRIBUTOS DIVINOS</a:t>
            </a:r>
            <a:br>
              <a:rPr lang="es-DO" dirty="0" smtClean="0"/>
            </a:br>
            <a:endParaRPr lang="es-DO" dirty="0"/>
          </a:p>
        </p:txBody>
      </p:sp>
      <p:sp>
        <p:nvSpPr>
          <p:cNvPr id="3" name="2 Marcador de contenido"/>
          <p:cNvSpPr>
            <a:spLocks noGrp="1"/>
          </p:cNvSpPr>
          <p:nvPr>
            <p:ph idx="1"/>
          </p:nvPr>
        </p:nvSpPr>
        <p:spPr>
          <a:xfrm>
            <a:off x="457200" y="1600200"/>
            <a:ext cx="8229600" cy="4709120"/>
          </a:xfrm>
        </p:spPr>
        <p:txBody>
          <a:bodyPr>
            <a:normAutofit fontScale="92500" lnSpcReduction="10000"/>
          </a:bodyPr>
          <a:lstStyle/>
          <a:p>
            <a:pPr marL="342900" lvl="1" indent="-342900" algn="just">
              <a:buFont typeface="Arial" pitchFamily="34" charset="0"/>
              <a:buChar char="•"/>
            </a:pPr>
            <a:r>
              <a:rPr lang="es-DO" dirty="0">
                <a:solidFill>
                  <a:srgbClr val="FF0000"/>
                </a:solidFill>
              </a:rPr>
              <a:t>Jesús tiene cosas que sólo el Dios verdadero puede tener</a:t>
            </a:r>
            <a:r>
              <a:rPr lang="es-DO" dirty="0" smtClean="0"/>
              <a:t>.</a:t>
            </a:r>
          </a:p>
          <a:p>
            <a:pPr marL="342900" lvl="1" indent="-342900" algn="just">
              <a:buFont typeface="Arial" pitchFamily="34" charset="0"/>
              <a:buChar char="•"/>
            </a:pPr>
            <a:r>
              <a:rPr lang="es-DO" u="sng" dirty="0" smtClean="0"/>
              <a:t>Él </a:t>
            </a:r>
            <a:r>
              <a:rPr lang="es-DO" u="sng" dirty="0"/>
              <a:t>tiene eternidad </a:t>
            </a:r>
            <a:r>
              <a:rPr lang="es-DO" dirty="0"/>
              <a:t>(Miqueas </a:t>
            </a:r>
            <a:r>
              <a:rPr lang="es-DO" dirty="0" smtClean="0"/>
              <a:t>5:2 … «</a:t>
            </a:r>
            <a:r>
              <a:rPr lang="es-DO" dirty="0" smtClean="0">
                <a:solidFill>
                  <a:srgbClr val="FFFF00"/>
                </a:solidFill>
              </a:rPr>
              <a:t>sus salidas son desde el principio, desde los días de la eternidad»</a:t>
            </a:r>
            <a:r>
              <a:rPr lang="es-DO" dirty="0" smtClean="0"/>
              <a:t>…); </a:t>
            </a:r>
          </a:p>
          <a:p>
            <a:pPr marL="342900" lvl="1" indent="-342900" algn="just">
              <a:buFont typeface="Arial" pitchFamily="34" charset="0"/>
              <a:buChar char="•"/>
            </a:pPr>
            <a:r>
              <a:rPr lang="es-DO" u="sng" dirty="0" smtClean="0"/>
              <a:t>Tiene Omnipotencia </a:t>
            </a:r>
            <a:r>
              <a:rPr lang="es-DO" dirty="0"/>
              <a:t>(Mateo </a:t>
            </a:r>
            <a:r>
              <a:rPr lang="es-DO" dirty="0" smtClean="0"/>
              <a:t>28:18 … «</a:t>
            </a:r>
            <a:r>
              <a:rPr lang="es-DO" dirty="0" smtClean="0">
                <a:solidFill>
                  <a:srgbClr val="FFFF00"/>
                </a:solidFill>
              </a:rPr>
              <a:t>Toda potestad me es dada en el cielo y en la tierra»</a:t>
            </a:r>
            <a:r>
              <a:rPr lang="es-DO" dirty="0" smtClean="0"/>
              <a:t>…);</a:t>
            </a:r>
          </a:p>
          <a:p>
            <a:pPr marL="342900" lvl="1" indent="-342900" algn="just">
              <a:buFont typeface="Arial" pitchFamily="34" charset="0"/>
              <a:buChar char="•"/>
            </a:pPr>
            <a:r>
              <a:rPr lang="es-DO" u="sng" dirty="0" smtClean="0"/>
              <a:t>Tiene capacidad </a:t>
            </a:r>
            <a:r>
              <a:rPr lang="es-DO" u="sng" dirty="0"/>
              <a:t>para perdonar pecados </a:t>
            </a:r>
            <a:r>
              <a:rPr lang="es-DO" dirty="0"/>
              <a:t>(Lucas </a:t>
            </a:r>
            <a:r>
              <a:rPr lang="es-DO" dirty="0" smtClean="0"/>
              <a:t>5:17-26… «</a:t>
            </a:r>
            <a:r>
              <a:rPr lang="es-DO" dirty="0" smtClean="0">
                <a:solidFill>
                  <a:srgbClr val="FFFF00"/>
                </a:solidFill>
              </a:rPr>
              <a:t>Hombre, tus pecados te son perdonados</a:t>
            </a:r>
            <a:r>
              <a:rPr lang="es-DO" dirty="0" smtClean="0"/>
              <a:t>).</a:t>
            </a:r>
          </a:p>
          <a:p>
            <a:pPr marL="342900" lvl="1" indent="-342900" algn="just">
              <a:buFont typeface="Arial" pitchFamily="34" charset="0"/>
              <a:buChar char="•"/>
            </a:pPr>
            <a:r>
              <a:rPr lang="es-DO" u="sng" dirty="0" smtClean="0"/>
              <a:t> </a:t>
            </a:r>
            <a:r>
              <a:rPr lang="es-DO" u="sng" dirty="0"/>
              <a:t>Dignidad para recibir adoración </a:t>
            </a:r>
            <a:r>
              <a:rPr lang="es-DO" dirty="0"/>
              <a:t>(Hebreos </a:t>
            </a:r>
            <a:r>
              <a:rPr lang="es-DO" dirty="0" smtClean="0"/>
              <a:t>1:6</a:t>
            </a:r>
            <a:r>
              <a:rPr lang="es-DO" dirty="0" smtClean="0">
                <a:solidFill>
                  <a:srgbClr val="FFFF00"/>
                </a:solidFill>
              </a:rPr>
              <a:t>… «Adórenle todos los ángeles de Dios»</a:t>
            </a:r>
            <a:r>
              <a:rPr lang="es-DO" dirty="0" smtClean="0">
                <a:solidFill>
                  <a:schemeClr val="accent1">
                    <a:lumMod val="60000"/>
                    <a:lumOff val="40000"/>
                  </a:schemeClr>
                </a:solidFill>
              </a:rPr>
              <a:t>…</a:t>
            </a:r>
            <a:r>
              <a:rPr lang="es-DO" dirty="0" smtClean="0"/>
              <a:t>).</a:t>
            </a:r>
          </a:p>
          <a:p>
            <a:pPr marL="342900" lvl="1" indent="-342900" algn="just">
              <a:buFont typeface="Arial" pitchFamily="34" charset="0"/>
              <a:buChar char="•"/>
            </a:pPr>
            <a:r>
              <a:rPr lang="es-DO" u="sng" dirty="0" smtClean="0"/>
              <a:t>Es inmutable</a:t>
            </a:r>
            <a:r>
              <a:rPr lang="es-DO" dirty="0" smtClean="0"/>
              <a:t> (no cambia) </a:t>
            </a:r>
            <a:r>
              <a:rPr lang="es-DO" dirty="0"/>
              <a:t>(Hebreos </a:t>
            </a:r>
            <a:r>
              <a:rPr lang="es-DO" dirty="0" smtClean="0">
                <a:solidFill>
                  <a:srgbClr val="FFFF00"/>
                </a:solidFill>
              </a:rPr>
              <a:t>13:8…Jesucristo es el mismo ayer y hoy y por los siglos).</a:t>
            </a:r>
            <a:endParaRPr lang="es-DO" dirty="0">
              <a:solidFill>
                <a:srgbClr val="FFFF00"/>
              </a:solidFill>
            </a:endParaRPr>
          </a:p>
          <a:p>
            <a:pPr algn="just"/>
            <a:endParaRPr lang="es-DO" dirty="0">
              <a:solidFill>
                <a:srgbClr val="FFFF00"/>
              </a:solidFill>
            </a:endParaRPr>
          </a:p>
        </p:txBody>
      </p:sp>
    </p:spTree>
    <p:extLst>
      <p:ext uri="{BB962C8B-B14F-4D97-AF65-F5344CB8AC3E}">
        <p14:creationId xmlns:p14="http://schemas.microsoft.com/office/powerpoint/2010/main" val="35208183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50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500"/>
                                  </p:stCondLst>
                                  <p:iterate type="wd">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500"/>
                                  </p:stCondLst>
                                  <p:iterate type="wd">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500"/>
                                  </p:stCondLst>
                                  <p:iterate type="wd">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500"/>
                                  </p:stCondLst>
                                  <p:iterate type="wd">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500"/>
                                  </p:stCondLst>
                                  <p:iterate type="wd">
                                    <p:tmPct val="10000"/>
                                  </p:iterate>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dvAuto="50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568952" cy="1066130"/>
          </a:xfrm>
        </p:spPr>
        <p:txBody>
          <a:bodyPr>
            <a:noAutofit/>
          </a:bodyPr>
          <a:lstStyle/>
          <a:p>
            <a:r>
              <a:rPr lang="es-DO" sz="3800" dirty="0" smtClean="0"/>
              <a:t>EL PECADO REQUIERE UN SACRIFICIO</a:t>
            </a:r>
            <a:endParaRPr lang="es-DO" sz="3800" dirty="0"/>
          </a:p>
        </p:txBody>
      </p:sp>
      <p:sp>
        <p:nvSpPr>
          <p:cNvPr id="3" name="2 Marcador de contenido"/>
          <p:cNvSpPr>
            <a:spLocks noGrp="1"/>
          </p:cNvSpPr>
          <p:nvPr>
            <p:ph idx="1"/>
          </p:nvPr>
        </p:nvSpPr>
        <p:spPr>
          <a:xfrm>
            <a:off x="457200" y="1772816"/>
            <a:ext cx="8229600" cy="4353347"/>
          </a:xfrm>
        </p:spPr>
        <p:txBody>
          <a:bodyPr>
            <a:normAutofit lnSpcReduction="10000"/>
          </a:bodyPr>
          <a:lstStyle/>
          <a:p>
            <a:pPr algn="just"/>
            <a:r>
              <a:rPr lang="es-DO" dirty="0" smtClean="0"/>
              <a:t>La Biblia enseña que cuando un Israelita pecaba debía presentar una ofrenda por su pecado.</a:t>
            </a:r>
          </a:p>
          <a:p>
            <a:pPr algn="just"/>
            <a:r>
              <a:rPr lang="es-DO" dirty="0" smtClean="0"/>
              <a:t>«Para </a:t>
            </a:r>
            <a:r>
              <a:rPr lang="es-DO" dirty="0"/>
              <a:t>que sea aceptado, </a:t>
            </a:r>
            <a:r>
              <a:rPr lang="es-DO" dirty="0" smtClean="0"/>
              <a:t>ofrecerán </a:t>
            </a:r>
            <a:r>
              <a:rPr lang="es-DO" b="1" dirty="0">
                <a:solidFill>
                  <a:srgbClr val="FF0000"/>
                </a:solidFill>
              </a:rPr>
              <a:t>macho sin defecto de</a:t>
            </a:r>
            <a:r>
              <a:rPr lang="es-DO" dirty="0"/>
              <a:t> entre el ganado vacuno, </a:t>
            </a:r>
            <a:r>
              <a:rPr lang="es-DO" b="1" dirty="0">
                <a:solidFill>
                  <a:srgbClr val="FF0000"/>
                </a:solidFill>
              </a:rPr>
              <a:t>de entre los corderos</a:t>
            </a:r>
            <a:r>
              <a:rPr lang="es-DO" dirty="0"/>
              <a:t>, o de entre las cabras. </a:t>
            </a:r>
            <a:r>
              <a:rPr lang="es-DO" b="1" dirty="0"/>
              <a:t>Ninguna cosa en que haya defecto </a:t>
            </a:r>
            <a:r>
              <a:rPr lang="es-DO" b="1" dirty="0" smtClean="0"/>
              <a:t>ofrecerán</a:t>
            </a:r>
            <a:r>
              <a:rPr lang="es-DO" dirty="0" smtClean="0"/>
              <a:t>, </a:t>
            </a:r>
            <a:r>
              <a:rPr lang="es-DO" dirty="0"/>
              <a:t>porque </a:t>
            </a:r>
            <a:r>
              <a:rPr lang="es-DO" b="1" dirty="0">
                <a:solidFill>
                  <a:srgbClr val="FF0000"/>
                </a:solidFill>
              </a:rPr>
              <a:t>no será acepto </a:t>
            </a:r>
            <a:r>
              <a:rPr lang="es-DO" dirty="0"/>
              <a:t>por vosotros</a:t>
            </a:r>
            <a:r>
              <a:rPr lang="es-DO" dirty="0" smtClean="0"/>
              <a:t>.” (Levítico 22:19-21).</a:t>
            </a:r>
          </a:p>
          <a:p>
            <a:endParaRPr lang="es-DO" dirty="0" smtClean="0"/>
          </a:p>
        </p:txBody>
      </p:sp>
    </p:spTree>
    <p:extLst>
      <p:ext uri="{BB962C8B-B14F-4D97-AF65-F5344CB8AC3E}">
        <p14:creationId xmlns:p14="http://schemas.microsoft.com/office/powerpoint/2010/main" val="2649581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EL MERECE TODA NUESTRA HONRA</a:t>
            </a:r>
            <a:endParaRPr lang="es-DO" dirty="0"/>
          </a:p>
        </p:txBody>
      </p:sp>
      <p:sp>
        <p:nvSpPr>
          <p:cNvPr id="3" name="2 Marcador de contenido"/>
          <p:cNvSpPr>
            <a:spLocks noGrp="1"/>
          </p:cNvSpPr>
          <p:nvPr>
            <p:ph idx="1"/>
          </p:nvPr>
        </p:nvSpPr>
        <p:spPr>
          <a:xfrm>
            <a:off x="457200" y="1600200"/>
            <a:ext cx="8229600" cy="4781128"/>
          </a:xfrm>
        </p:spPr>
        <p:txBody>
          <a:bodyPr>
            <a:normAutofit fontScale="92500" lnSpcReduction="20000"/>
          </a:bodyPr>
          <a:lstStyle/>
          <a:p>
            <a:pPr algn="just"/>
            <a:r>
              <a:rPr lang="es-DO" sz="3000" dirty="0"/>
              <a:t>Jesús merece la misma honra que el Padre </a:t>
            </a:r>
            <a:r>
              <a:rPr lang="es-DO" sz="3000" dirty="0" smtClean="0"/>
              <a:t>. «Porque </a:t>
            </a:r>
            <a:r>
              <a:rPr lang="es-DO" sz="3000" dirty="0"/>
              <a:t>el Padre a nadie juzga, sino que todo el juicio dio al Hijo</a:t>
            </a:r>
            <a:r>
              <a:rPr lang="es-DO" sz="3000" dirty="0" smtClean="0">
                <a:solidFill>
                  <a:srgbClr val="FF0000"/>
                </a:solidFill>
              </a:rPr>
              <a:t>, </a:t>
            </a:r>
            <a:r>
              <a:rPr lang="es-DO" sz="3000" b="1" baseline="30000" dirty="0">
                <a:solidFill>
                  <a:srgbClr val="FF0000"/>
                </a:solidFill>
              </a:rPr>
              <a:t> </a:t>
            </a:r>
            <a:r>
              <a:rPr lang="es-DO" sz="3000" dirty="0">
                <a:solidFill>
                  <a:srgbClr val="FF0000"/>
                </a:solidFill>
              </a:rPr>
              <a:t>para que todos honren al Hijo como honran al Padre.</a:t>
            </a:r>
            <a:r>
              <a:rPr lang="es-DO" sz="3000" dirty="0"/>
              <a:t> </a:t>
            </a:r>
            <a:r>
              <a:rPr lang="es-DO" sz="3000" dirty="0">
                <a:solidFill>
                  <a:srgbClr val="0070C0"/>
                </a:solidFill>
              </a:rPr>
              <a:t>El que no honra al Hijo, no honra al Padre que le envió</a:t>
            </a:r>
            <a:r>
              <a:rPr lang="es-DO" sz="3000" dirty="0" smtClean="0"/>
              <a:t>.» </a:t>
            </a:r>
            <a:r>
              <a:rPr lang="es-DO" sz="3000" dirty="0"/>
              <a:t>(Juan 5:18,23</a:t>
            </a:r>
            <a:r>
              <a:rPr lang="es-DO" sz="3000" dirty="0" smtClean="0"/>
              <a:t>).</a:t>
            </a:r>
          </a:p>
          <a:p>
            <a:pPr algn="just"/>
            <a:r>
              <a:rPr lang="es-DO" sz="3000" dirty="0" smtClean="0"/>
              <a:t>Es el fundamento de nuestra fe. «Porque nadie puede poner otro fundamento que el que esta puesto, el cual es Jesucristo» (1Corintios 3:11).</a:t>
            </a:r>
          </a:p>
          <a:p>
            <a:pPr marL="342900" lvl="1" indent="-342900" algn="just">
              <a:buFont typeface="Arial" pitchFamily="34" charset="0"/>
              <a:buChar char="•"/>
            </a:pPr>
            <a:r>
              <a:rPr lang="es-DO" sz="3000" dirty="0" smtClean="0"/>
              <a:t>«</a:t>
            </a:r>
            <a:r>
              <a:rPr lang="es-DO" sz="3200" dirty="0"/>
              <a:t>y él </a:t>
            </a:r>
            <a:r>
              <a:rPr lang="es-DO" sz="3200" dirty="0">
                <a:solidFill>
                  <a:schemeClr val="tx2">
                    <a:lumMod val="75000"/>
                  </a:schemeClr>
                </a:solidFill>
              </a:rPr>
              <a:t>es la cabeza del cuerpo que es la iglesia</a:t>
            </a:r>
            <a:r>
              <a:rPr lang="es-DO" sz="3200" dirty="0"/>
              <a:t>, él que es el principio, el primogénito de entre los muertos, para que en todo tenga la </a:t>
            </a:r>
            <a:r>
              <a:rPr lang="es-DO" sz="3200" dirty="0" smtClean="0"/>
              <a:t>preeminencia» (Colosenses 1:18)</a:t>
            </a:r>
            <a:endParaRPr lang="es-DO" sz="3000" dirty="0"/>
          </a:p>
          <a:p>
            <a:endParaRPr lang="es-DO" sz="3000" dirty="0"/>
          </a:p>
        </p:txBody>
      </p:sp>
    </p:spTree>
    <p:extLst>
      <p:ext uri="{BB962C8B-B14F-4D97-AF65-F5344CB8AC3E}">
        <p14:creationId xmlns:p14="http://schemas.microsoft.com/office/powerpoint/2010/main" val="32328406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100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100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par>
                          <p:cTn id="18" fill="hold">
                            <p:stCondLst>
                              <p:cond delay="7300"/>
                            </p:stCondLst>
                            <p:childTnLst>
                              <p:par>
                                <p:cTn id="19" presetID="16" presetClass="entr" presetSubtype="21" fill="hold" grpId="0" nodeType="after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8856984" cy="662473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2702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s-DO" dirty="0" smtClean="0"/>
              <a:t>SIGA A CRISTO ANTES QUE LAS TRADICIONES</a:t>
            </a:r>
            <a:endParaRPr lang="es-DO" dirty="0"/>
          </a:p>
        </p:txBody>
      </p:sp>
      <p:sp>
        <p:nvSpPr>
          <p:cNvPr id="3" name="2 Marcador de contenido"/>
          <p:cNvSpPr>
            <a:spLocks noGrp="1"/>
          </p:cNvSpPr>
          <p:nvPr>
            <p:ph idx="1"/>
          </p:nvPr>
        </p:nvSpPr>
        <p:spPr>
          <a:xfrm>
            <a:off x="457200" y="1484784"/>
            <a:ext cx="8229600" cy="4896544"/>
          </a:xfrm>
        </p:spPr>
        <p:style>
          <a:lnRef idx="2">
            <a:schemeClr val="accent6"/>
          </a:lnRef>
          <a:fillRef idx="1">
            <a:schemeClr val="lt1"/>
          </a:fillRef>
          <a:effectRef idx="0">
            <a:schemeClr val="accent6"/>
          </a:effectRef>
          <a:fontRef idx="minor">
            <a:schemeClr val="dk1"/>
          </a:fontRef>
        </p:style>
        <p:txBody>
          <a:bodyPr>
            <a:normAutofit/>
          </a:bodyPr>
          <a:lstStyle/>
          <a:p>
            <a:pPr marL="457200" lvl="1" indent="0" algn="just">
              <a:buNone/>
            </a:pPr>
            <a:r>
              <a:rPr lang="es-DO" sz="3200" dirty="0" smtClean="0"/>
              <a:t>Nunca permita que una tradición religiosa tenga para usted más valor que las palabras de Cristo. </a:t>
            </a:r>
          </a:p>
          <a:p>
            <a:pPr algn="just"/>
            <a:r>
              <a:rPr lang="es-DO" dirty="0" smtClean="0"/>
              <a:t> Jesús dijo: «</a:t>
            </a:r>
            <a:r>
              <a:rPr lang="es-DO" dirty="0"/>
              <a:t>Este pueblo de labios me honra;</a:t>
            </a:r>
            <a:br>
              <a:rPr lang="es-DO" dirty="0"/>
            </a:br>
            <a:r>
              <a:rPr lang="es-DO" dirty="0" smtClean="0"/>
              <a:t> Mas </a:t>
            </a:r>
            <a:r>
              <a:rPr lang="es-DO" dirty="0"/>
              <a:t>su corazón está lejos de mí</a:t>
            </a:r>
            <a:r>
              <a:rPr lang="es-DO" dirty="0" smtClean="0"/>
              <a:t>. </a:t>
            </a:r>
            <a:r>
              <a:rPr lang="es-DO" b="1" baseline="30000" dirty="0"/>
              <a:t> </a:t>
            </a:r>
            <a:r>
              <a:rPr lang="es-DO" b="1" dirty="0">
                <a:solidFill>
                  <a:srgbClr val="FF0000"/>
                </a:solidFill>
              </a:rPr>
              <a:t>Pues en </a:t>
            </a:r>
            <a:r>
              <a:rPr lang="es-DO" b="1" dirty="0" smtClean="0">
                <a:solidFill>
                  <a:srgbClr val="FF0000"/>
                </a:solidFill>
              </a:rPr>
              <a:t>        vano </a:t>
            </a:r>
            <a:r>
              <a:rPr lang="es-DO" b="1" dirty="0">
                <a:solidFill>
                  <a:srgbClr val="FF0000"/>
                </a:solidFill>
              </a:rPr>
              <a:t>me honran</a:t>
            </a:r>
            <a:r>
              <a:rPr lang="es-DO" b="1" dirty="0" smtClean="0">
                <a:solidFill>
                  <a:srgbClr val="FF0000"/>
                </a:solidFill>
              </a:rPr>
              <a:t>, Enseñando </a:t>
            </a:r>
            <a:r>
              <a:rPr lang="es-DO" b="1" dirty="0">
                <a:solidFill>
                  <a:srgbClr val="FF0000"/>
                </a:solidFill>
              </a:rPr>
              <a:t>como doctrinas, </a:t>
            </a:r>
            <a:r>
              <a:rPr lang="es-DO" b="1" dirty="0" smtClean="0">
                <a:solidFill>
                  <a:srgbClr val="FF0000"/>
                </a:solidFill>
              </a:rPr>
              <a:t> mandamientos </a:t>
            </a:r>
            <a:r>
              <a:rPr lang="es-DO" b="1" dirty="0">
                <a:solidFill>
                  <a:srgbClr val="FF0000"/>
                </a:solidFill>
              </a:rPr>
              <a:t>de </a:t>
            </a:r>
            <a:r>
              <a:rPr lang="es-DO" b="1" dirty="0" smtClean="0">
                <a:solidFill>
                  <a:srgbClr val="FF0000"/>
                </a:solidFill>
              </a:rPr>
              <a:t>hombres</a:t>
            </a:r>
            <a:r>
              <a:rPr lang="es-DO" dirty="0" smtClean="0"/>
              <a:t>» (Mateo 15:9).</a:t>
            </a:r>
          </a:p>
          <a:p>
            <a:pPr algn="just"/>
            <a:r>
              <a:rPr lang="es-DO" dirty="0" smtClean="0"/>
              <a:t>Que no le pase a usted. Piensen en el destino eterno de su alma.</a:t>
            </a:r>
            <a:endParaRPr lang="es-DO" dirty="0"/>
          </a:p>
          <a:p>
            <a:pPr marL="457200" lvl="1" indent="0" algn="just">
              <a:buNone/>
            </a:pPr>
            <a:endParaRPr lang="es-DO" sz="3200" dirty="0"/>
          </a:p>
        </p:txBody>
      </p:sp>
    </p:spTree>
    <p:extLst>
      <p:ext uri="{BB962C8B-B14F-4D97-AF65-F5344CB8AC3E}">
        <p14:creationId xmlns:p14="http://schemas.microsoft.com/office/powerpoint/2010/main" val="728344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s-DO" dirty="0" smtClean="0">
                <a:solidFill>
                  <a:srgbClr val="FF0000"/>
                </a:solidFill>
              </a:rPr>
              <a:t>CONCLUSIONES</a:t>
            </a:r>
            <a:endParaRPr lang="es-DO" dirty="0">
              <a:solidFill>
                <a:srgbClr val="FF0000"/>
              </a:solidFill>
            </a:endParaRPr>
          </a:p>
        </p:txBody>
      </p:sp>
      <p:sp>
        <p:nvSpPr>
          <p:cNvPr id="3" name="2 Marcador de contenido"/>
          <p:cNvSpPr>
            <a:spLocks noGrp="1"/>
          </p:cNvSpPr>
          <p:nvPr>
            <p:ph idx="1"/>
          </p:nvPr>
        </p:nvSpPr>
        <p:spPr>
          <a:xfrm>
            <a:off x="457200" y="1412776"/>
            <a:ext cx="8229600" cy="4968552"/>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lvl="0" algn="just"/>
            <a:r>
              <a:rPr lang="es-DO" dirty="0"/>
              <a:t>Jesús ha existido desde siempre como Dios al lado del Padre. En un esfuerzo porque nuestra alma no se pierda se hizo hombre para venir a la tierra, vivir como nosotros. Su deseo es que tu te salves (Lucas </a:t>
            </a:r>
            <a:r>
              <a:rPr lang="es-DO" dirty="0" smtClean="0"/>
              <a:t>19:10… «</a:t>
            </a:r>
            <a:r>
              <a:rPr lang="es-DO" dirty="0" smtClean="0">
                <a:solidFill>
                  <a:schemeClr val="tx2">
                    <a:lumMod val="75000"/>
                  </a:schemeClr>
                </a:solidFill>
              </a:rPr>
              <a:t>El hijo del hombre vino a buscar y salvar lo que se había perdido</a:t>
            </a:r>
            <a:r>
              <a:rPr lang="es-DO" dirty="0" smtClean="0"/>
              <a:t>»). </a:t>
            </a:r>
          </a:p>
          <a:p>
            <a:pPr lvl="0" algn="just"/>
            <a:r>
              <a:rPr lang="es-DO" dirty="0"/>
              <a:t>P</a:t>
            </a:r>
            <a:r>
              <a:rPr lang="es-DO" dirty="0" smtClean="0"/>
              <a:t>ara </a:t>
            </a:r>
            <a:r>
              <a:rPr lang="es-DO" dirty="0"/>
              <a:t>eso se encarnó (Mateo 1:21)  para eso vino (Mateo 20:28) vivió entre nosotros </a:t>
            </a:r>
            <a:r>
              <a:rPr lang="es-DO" dirty="0" smtClean="0"/>
              <a:t>(Juan 10:10</a:t>
            </a:r>
            <a:r>
              <a:rPr lang="es-DO" dirty="0"/>
              <a:t>) y murió. </a:t>
            </a:r>
            <a:endParaRPr lang="es-DO" dirty="0" smtClean="0"/>
          </a:p>
          <a:p>
            <a:pPr lvl="0" algn="just"/>
            <a:r>
              <a:rPr lang="es-DO" dirty="0" smtClean="0"/>
              <a:t>Pero </a:t>
            </a:r>
            <a:r>
              <a:rPr lang="es-DO" dirty="0"/>
              <a:t>al final la decisión es nuestra </a:t>
            </a:r>
            <a:r>
              <a:rPr lang="es-DO" dirty="0" smtClean="0"/>
              <a:t>si queremos </a:t>
            </a:r>
            <a:r>
              <a:rPr lang="es-DO" dirty="0"/>
              <a:t>corresponder a su amor  o si le vamos a rechazar</a:t>
            </a:r>
            <a:r>
              <a:rPr lang="es-DO" dirty="0" smtClean="0"/>
              <a:t>.</a:t>
            </a:r>
            <a:endParaRPr lang="es-DO" dirty="0"/>
          </a:p>
        </p:txBody>
      </p:sp>
    </p:spTree>
    <p:extLst>
      <p:ext uri="{BB962C8B-B14F-4D97-AF65-F5344CB8AC3E}">
        <p14:creationId xmlns:p14="http://schemas.microsoft.com/office/powerpoint/2010/main" val="523469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47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CONCLUSIONES</a:t>
            </a:r>
            <a:endParaRPr lang="es-DO" dirty="0"/>
          </a:p>
        </p:txBody>
      </p:sp>
      <p:sp>
        <p:nvSpPr>
          <p:cNvPr id="3" name="2 Marcador de contenido"/>
          <p:cNvSpPr>
            <a:spLocks noGrp="1"/>
          </p:cNvSpPr>
          <p:nvPr>
            <p:ph idx="1"/>
          </p:nvPr>
        </p:nvSpPr>
        <p:spPr>
          <a:xfrm>
            <a:off x="457200" y="1600200"/>
            <a:ext cx="8229600" cy="4781128"/>
          </a:xfrm>
        </p:spPr>
        <p:txBody>
          <a:bodyPr>
            <a:normAutofit fontScale="92500" lnSpcReduction="20000"/>
          </a:bodyPr>
          <a:lstStyle/>
          <a:p>
            <a:pPr lvl="0" algn="just"/>
            <a:r>
              <a:rPr lang="es-DO" b="1" i="1" dirty="0"/>
              <a:t>Miren que nadie les engañe por medio de filosofías y huecas sutilezas, según las tradiciones de los hombres, conforme a los rudimentos de este mundo, y no según Cristo. Porque en Él habita corporalmente  toda la plenitud de la Deidad, y </a:t>
            </a:r>
            <a:r>
              <a:rPr lang="es-DO" i="1" u="sng" dirty="0">
                <a:solidFill>
                  <a:schemeClr val="tx2">
                    <a:lumMod val="75000"/>
                  </a:schemeClr>
                </a:solidFill>
              </a:rPr>
              <a:t>USTEDES ESTAN COMPLETOS EN ÉL</a:t>
            </a:r>
            <a:r>
              <a:rPr lang="es-DO" b="1" i="1" u="sng" dirty="0"/>
              <a:t>,  </a:t>
            </a:r>
            <a:r>
              <a:rPr lang="es-DO" b="1" i="1" dirty="0"/>
              <a:t>que es la cabeza de todo principado y potestad. (Colosenses 2:8-10</a:t>
            </a:r>
            <a:r>
              <a:rPr lang="es-DO" b="1" i="1" dirty="0" smtClean="0"/>
              <a:t>).</a:t>
            </a:r>
          </a:p>
          <a:p>
            <a:pPr lvl="0" algn="just"/>
            <a:r>
              <a:rPr lang="es-DO" dirty="0" smtClean="0"/>
              <a:t> </a:t>
            </a:r>
            <a:r>
              <a:rPr lang="es-DO" dirty="0"/>
              <a:t>En Cristo estamos completos, no necesitamos otro mediador u otro salvador porque Él suple cabalmente todas nuestras necesidades físicas y espirituales.</a:t>
            </a:r>
          </a:p>
        </p:txBody>
      </p:sp>
    </p:spTree>
    <p:extLst>
      <p:ext uri="{BB962C8B-B14F-4D97-AF65-F5344CB8AC3E}">
        <p14:creationId xmlns:p14="http://schemas.microsoft.com/office/powerpoint/2010/main" val="3368860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76672"/>
            <a:ext cx="8424936" cy="936104"/>
          </a:xfrm>
        </p:spPr>
        <p:txBody>
          <a:bodyPr>
            <a:noAutofit/>
          </a:bodyPr>
          <a:lstStyle/>
          <a:p>
            <a:pPr lvl="0"/>
            <a:r>
              <a:rPr lang="es-DO" sz="3600" dirty="0" smtClean="0"/>
              <a:t>JESÙS TE ESTÀ LLAMANDO AHORA</a:t>
            </a:r>
            <a:r>
              <a:rPr lang="es-DO" sz="3600" dirty="0"/>
              <a:t/>
            </a:r>
            <a:br>
              <a:rPr lang="es-DO" sz="3600" dirty="0"/>
            </a:br>
            <a:endParaRPr lang="es-DO" sz="3600" dirty="0"/>
          </a:p>
        </p:txBody>
      </p:sp>
      <p:sp>
        <p:nvSpPr>
          <p:cNvPr id="3" name="2 Marcador de contenido"/>
          <p:cNvSpPr>
            <a:spLocks noGrp="1"/>
          </p:cNvSpPr>
          <p:nvPr>
            <p:ph idx="1"/>
          </p:nvPr>
        </p:nvSpPr>
        <p:spPr>
          <a:xfrm>
            <a:off x="457200" y="1600200"/>
            <a:ext cx="8291264" cy="4925144"/>
          </a:xfrm>
        </p:spPr>
        <p:txBody>
          <a:bodyPr>
            <a:normAutofit/>
          </a:bodyPr>
          <a:lstStyle/>
          <a:p>
            <a:pPr marL="0" indent="0">
              <a:buNone/>
            </a:pPr>
            <a:endParaRPr lang="es-DO" dirty="0">
              <a:effectLst>
                <a:outerShdw blurRad="50800" dist="38100" algn="tr" rotWithShape="0">
                  <a:prstClr val="black">
                    <a:alpha val="40000"/>
                  </a:prstClr>
                </a:outerShdw>
              </a:effectLst>
            </a:endParaRPr>
          </a:p>
          <a:p>
            <a:endParaRPr lang="es-DO" dirty="0">
              <a:effectLst>
                <a:outerShdw blurRad="50800" dist="38100" algn="tr" rotWithShape="0">
                  <a:prstClr val="black">
                    <a:alpha val="40000"/>
                  </a:prstClr>
                </a:outerShdw>
              </a:effectLst>
            </a:endParaRPr>
          </a:p>
          <a:p>
            <a:endParaRPr lang="es-DO"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84784"/>
            <a:ext cx="8928992" cy="525658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2992447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solidFill>
                  <a:srgbClr val="FF0000"/>
                </a:solidFill>
              </a:rPr>
              <a:t>CONCLUSIONES</a:t>
            </a:r>
            <a:endParaRPr lang="es-DO" dirty="0">
              <a:solidFill>
                <a:srgbClr val="FF0000"/>
              </a:solidFill>
            </a:endParaRPr>
          </a:p>
        </p:txBody>
      </p:sp>
      <p:sp>
        <p:nvSpPr>
          <p:cNvPr id="3" name="2 Marcador de contenido"/>
          <p:cNvSpPr>
            <a:spLocks noGrp="1"/>
          </p:cNvSpPr>
          <p:nvPr>
            <p:ph idx="1"/>
          </p:nvPr>
        </p:nvSpPr>
        <p:spPr>
          <a:xfrm>
            <a:off x="457200" y="1772816"/>
            <a:ext cx="8229600" cy="4353347"/>
          </a:xfrm>
        </p:spPr>
        <p:txBody>
          <a:bodyPr/>
          <a:lstStyle/>
          <a:p>
            <a:pPr algn="just"/>
            <a:r>
              <a:rPr lang="es-DO" dirty="0"/>
              <a:t>¿Qué </a:t>
            </a:r>
            <a:r>
              <a:rPr lang="es-DO" dirty="0" smtClean="0"/>
              <a:t>esperas </a:t>
            </a:r>
            <a:r>
              <a:rPr lang="es-DO" dirty="0"/>
              <a:t>para seguir a Cristo? ¿Esperas un llamado especial? </a:t>
            </a:r>
            <a:endParaRPr lang="es-DO" dirty="0" smtClean="0"/>
          </a:p>
          <a:p>
            <a:pPr algn="just"/>
            <a:r>
              <a:rPr lang="es-DO" dirty="0" smtClean="0"/>
              <a:t>Cristo </a:t>
            </a:r>
            <a:r>
              <a:rPr lang="es-DO" dirty="0"/>
              <a:t>te está llamando en este preciso instante que lees estas líneas </a:t>
            </a:r>
            <a:r>
              <a:rPr lang="es-DO" dirty="0" smtClean="0"/>
              <a:t>(Apocalipsis 3:21 «Yo estoy a la puerta y llamo»).</a:t>
            </a:r>
            <a:r>
              <a:rPr lang="es-DO" b="1" i="1" dirty="0" smtClean="0"/>
              <a:t> </a:t>
            </a:r>
          </a:p>
          <a:p>
            <a:pPr algn="just"/>
            <a:r>
              <a:rPr lang="es-DO" b="1" i="1" dirty="0" smtClean="0"/>
              <a:t>“</a:t>
            </a:r>
            <a:r>
              <a:rPr lang="es-DO" b="1" i="1" dirty="0"/>
              <a:t>Por lo cual, como dice el Espíritu Santo: Si oyeran Hoy su voz, No endurezcan sus corazones” (Hebreos 3:7,8).</a:t>
            </a:r>
            <a:endParaRPr lang="es-DO" dirty="0">
              <a:effectLst>
                <a:outerShdw blurRad="50800" dist="38100" algn="tr" rotWithShape="0">
                  <a:prstClr val="black">
                    <a:alpha val="40000"/>
                  </a:prstClr>
                </a:outerShdw>
              </a:effectLst>
            </a:endParaRPr>
          </a:p>
          <a:p>
            <a:endParaRPr lang="es-DO" dirty="0">
              <a:effectLst>
                <a:outerShdw blurRad="50800" dist="38100" algn="tr" rotWithShape="0">
                  <a:prstClr val="black">
                    <a:alpha val="40000"/>
                  </a:prstClr>
                </a:outerShdw>
              </a:effectLst>
            </a:endParaRPr>
          </a:p>
        </p:txBody>
      </p:sp>
    </p:spTree>
    <p:extLst>
      <p:ext uri="{BB962C8B-B14F-4D97-AF65-F5344CB8AC3E}">
        <p14:creationId xmlns:p14="http://schemas.microsoft.com/office/powerpoint/2010/main" val="24086121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8856984" cy="66247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2910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DO" dirty="0" smtClean="0"/>
              <a:t>CRISTO ES EL CORDERO DE DIOS</a:t>
            </a:r>
            <a:endParaRPr lang="es-DO" dirty="0"/>
          </a:p>
        </p:txBody>
      </p:sp>
      <p:sp>
        <p:nvSpPr>
          <p:cNvPr id="3" name="2 Marcador de contenido"/>
          <p:cNvSpPr>
            <a:spLocks noGrp="1"/>
          </p:cNvSpPr>
          <p:nvPr>
            <p:ph idx="1"/>
          </p:nvPr>
        </p:nvSpPr>
        <p:spPr>
          <a:xfrm>
            <a:off x="451292" y="1268760"/>
            <a:ext cx="8369179" cy="5256584"/>
          </a:xfrm>
        </p:spPr>
        <p:txBody>
          <a:bodyPr>
            <a:normAutofit/>
          </a:bodyPr>
          <a:lstStyle/>
          <a:p>
            <a:pPr algn="just"/>
            <a:r>
              <a:rPr lang="es-DO" dirty="0" smtClean="0"/>
              <a:t>«El </a:t>
            </a:r>
            <a:r>
              <a:rPr lang="es-DO" dirty="0"/>
              <a:t>siguiente día </a:t>
            </a:r>
            <a:r>
              <a:rPr lang="es-DO" b="1" dirty="0">
                <a:solidFill>
                  <a:schemeClr val="tx1">
                    <a:lumMod val="50000"/>
                    <a:lumOff val="50000"/>
                  </a:schemeClr>
                </a:solidFill>
              </a:rPr>
              <a:t>vio </a:t>
            </a:r>
            <a:r>
              <a:rPr lang="es-DO" b="1" dirty="0" smtClean="0">
                <a:solidFill>
                  <a:schemeClr val="tx1">
                    <a:lumMod val="50000"/>
                    <a:lumOff val="50000"/>
                  </a:schemeClr>
                </a:solidFill>
              </a:rPr>
              <a:t>Juan (el bautista) </a:t>
            </a:r>
            <a:r>
              <a:rPr lang="es-DO" b="1" dirty="0">
                <a:solidFill>
                  <a:schemeClr val="tx1">
                    <a:lumMod val="50000"/>
                    <a:lumOff val="50000"/>
                  </a:schemeClr>
                </a:solidFill>
              </a:rPr>
              <a:t>a Jesús </a:t>
            </a:r>
            <a:r>
              <a:rPr lang="es-DO" dirty="0"/>
              <a:t>que venía a él, y dijo: </a:t>
            </a:r>
            <a:r>
              <a:rPr lang="es-DO" b="1" dirty="0">
                <a:solidFill>
                  <a:srgbClr val="FF0000"/>
                </a:solidFill>
              </a:rPr>
              <a:t>He aquí el Cordero de Dios</a:t>
            </a:r>
            <a:r>
              <a:rPr lang="es-DO" dirty="0"/>
              <a:t>, que </a:t>
            </a:r>
            <a:r>
              <a:rPr lang="es-DO" b="1" dirty="0">
                <a:solidFill>
                  <a:schemeClr val="accent5">
                    <a:lumMod val="50000"/>
                  </a:schemeClr>
                </a:solidFill>
              </a:rPr>
              <a:t>quita el pecado del mundo</a:t>
            </a:r>
            <a:r>
              <a:rPr lang="es-DO" dirty="0" smtClean="0">
                <a:solidFill>
                  <a:schemeClr val="accent5">
                    <a:lumMod val="50000"/>
                  </a:schemeClr>
                </a:solidFill>
              </a:rPr>
              <a:t>.</a:t>
            </a:r>
            <a:r>
              <a:rPr lang="es-DO" dirty="0" smtClean="0"/>
              <a:t>» (Juan 1:29).</a:t>
            </a:r>
          </a:p>
          <a:p>
            <a:pPr marL="0" indent="0" algn="just">
              <a:buNone/>
            </a:pPr>
            <a:endParaRPr lang="es-DO" dirty="0" smtClean="0"/>
          </a:p>
          <a:p>
            <a:pPr algn="just"/>
            <a:r>
              <a:rPr lang="es-DO" u="sng" dirty="0" smtClean="0"/>
              <a:t>Isa</a:t>
            </a:r>
            <a:r>
              <a:rPr lang="es-ES" u="sng" dirty="0" err="1" smtClean="0"/>
              <a:t>ìas</a:t>
            </a:r>
            <a:r>
              <a:rPr lang="es-ES" u="sng" dirty="0" smtClean="0"/>
              <a:t> 53:7 </a:t>
            </a:r>
            <a:r>
              <a:rPr lang="es-ES" dirty="0" smtClean="0"/>
              <a:t>dice: </a:t>
            </a:r>
            <a:r>
              <a:rPr lang="es-DO" dirty="0" smtClean="0"/>
              <a:t>«Angustiado </a:t>
            </a:r>
            <a:r>
              <a:rPr lang="es-DO" dirty="0"/>
              <a:t>él, y afligido, no abrió su boca; </a:t>
            </a:r>
            <a:r>
              <a:rPr lang="es-DO" b="1" dirty="0">
                <a:solidFill>
                  <a:srgbClr val="FF0000"/>
                </a:solidFill>
              </a:rPr>
              <a:t>como </a:t>
            </a:r>
            <a:r>
              <a:rPr lang="es-DO" b="1" dirty="0" smtClean="0">
                <a:solidFill>
                  <a:srgbClr val="FF0000"/>
                </a:solidFill>
              </a:rPr>
              <a:t>Cordero </a:t>
            </a:r>
            <a:r>
              <a:rPr lang="es-DO" b="1" dirty="0">
                <a:solidFill>
                  <a:srgbClr val="FF0000"/>
                </a:solidFill>
              </a:rPr>
              <a:t>fue llevado al matadero</a:t>
            </a:r>
            <a:r>
              <a:rPr lang="es-DO" dirty="0"/>
              <a:t>; y como oveja delante de sus trasquiladores, enmudeció, y no abrió su boca</a:t>
            </a:r>
            <a:r>
              <a:rPr lang="es-DO" dirty="0" smtClean="0"/>
              <a:t>.». </a:t>
            </a:r>
          </a:p>
          <a:p>
            <a:pPr marL="0" indent="0" algn="just">
              <a:buNone/>
            </a:pPr>
            <a:endParaRPr lang="es-DO" dirty="0" smtClean="0"/>
          </a:p>
          <a:p>
            <a:pPr algn="just"/>
            <a:r>
              <a:rPr lang="es-DO" dirty="0" smtClean="0"/>
              <a:t>También </a:t>
            </a:r>
            <a:r>
              <a:rPr lang="es-DO" u="sng" dirty="0" smtClean="0"/>
              <a:t>Hebreos 9:14,15 </a:t>
            </a:r>
            <a:r>
              <a:rPr lang="es-DO" dirty="0" smtClean="0"/>
              <a:t>enseña: “Porque </a:t>
            </a:r>
            <a:r>
              <a:rPr lang="es-DO" dirty="0"/>
              <a:t>si la sangre de los toros y de los machos </a:t>
            </a:r>
            <a:r>
              <a:rPr lang="es-DO" dirty="0" smtClean="0"/>
              <a:t>cabríos… </a:t>
            </a:r>
            <a:r>
              <a:rPr lang="es-DO" dirty="0"/>
              <a:t>santifican para la purificación de la carne</a:t>
            </a:r>
            <a:r>
              <a:rPr lang="es-DO" dirty="0" smtClean="0"/>
              <a:t>,</a:t>
            </a:r>
            <a:r>
              <a:rPr lang="es-DO" b="1" baseline="30000" dirty="0"/>
              <a:t> </a:t>
            </a:r>
            <a:r>
              <a:rPr lang="es-DO" dirty="0" smtClean="0"/>
              <a:t>¿</a:t>
            </a:r>
            <a:r>
              <a:rPr lang="es-DO" b="1" dirty="0">
                <a:solidFill>
                  <a:srgbClr val="FF0000"/>
                </a:solidFill>
              </a:rPr>
              <a:t>C</a:t>
            </a:r>
            <a:r>
              <a:rPr lang="es-DO" b="1" dirty="0" smtClean="0">
                <a:solidFill>
                  <a:srgbClr val="FF0000"/>
                </a:solidFill>
              </a:rPr>
              <a:t>uánto </a:t>
            </a:r>
            <a:r>
              <a:rPr lang="es-DO" b="1" dirty="0">
                <a:solidFill>
                  <a:srgbClr val="FF0000"/>
                </a:solidFill>
              </a:rPr>
              <a:t>más la </a:t>
            </a:r>
            <a:r>
              <a:rPr lang="es-DO" b="1" dirty="0" smtClean="0">
                <a:solidFill>
                  <a:srgbClr val="FF0000"/>
                </a:solidFill>
              </a:rPr>
              <a:t>Sangre </a:t>
            </a:r>
            <a:r>
              <a:rPr lang="es-DO" b="1" dirty="0">
                <a:solidFill>
                  <a:srgbClr val="FF0000"/>
                </a:solidFill>
              </a:rPr>
              <a:t>de </a:t>
            </a:r>
            <a:r>
              <a:rPr lang="es-DO" b="1" dirty="0" smtClean="0">
                <a:solidFill>
                  <a:srgbClr val="FF0000"/>
                </a:solidFill>
              </a:rPr>
              <a:t>Cristo</a:t>
            </a:r>
            <a:r>
              <a:rPr lang="es-DO" dirty="0" smtClean="0"/>
              <a:t>?...</a:t>
            </a:r>
            <a:endParaRPr lang="es-DO" dirty="0"/>
          </a:p>
          <a:p>
            <a:pPr algn="just"/>
            <a:endParaRPr lang="es-DO" dirty="0"/>
          </a:p>
        </p:txBody>
      </p:sp>
    </p:spTree>
    <p:extLst>
      <p:ext uri="{BB962C8B-B14F-4D97-AF65-F5344CB8AC3E}">
        <p14:creationId xmlns:p14="http://schemas.microsoft.com/office/powerpoint/2010/main" val="1667071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DO"/>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0386902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37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noAutofit/>
          </a:bodyPr>
          <a:lstStyle/>
          <a:p>
            <a:r>
              <a:rPr lang="es-DO" sz="3600" dirty="0" smtClean="0"/>
              <a:t>CRISTO ES EL CORDERO PERFECTO PORQUE NUNCA PECÒ</a:t>
            </a:r>
            <a:endParaRPr lang="es-DO" sz="3600" dirty="0"/>
          </a:p>
        </p:txBody>
      </p:sp>
      <p:sp>
        <p:nvSpPr>
          <p:cNvPr id="3" name="2 Marcador de contenido"/>
          <p:cNvSpPr>
            <a:spLocks noGrp="1"/>
          </p:cNvSpPr>
          <p:nvPr>
            <p:ph idx="1"/>
          </p:nvPr>
        </p:nvSpPr>
        <p:spPr>
          <a:xfrm>
            <a:off x="457200" y="1600200"/>
            <a:ext cx="8229600" cy="4781128"/>
          </a:xfrm>
          <a:solidFill>
            <a:schemeClr val="accent2">
              <a:lumMod val="20000"/>
              <a:lumOff val="80000"/>
              <a:alpha val="10000"/>
            </a:schemeClr>
          </a:solidFill>
        </p:spPr>
        <p:txBody>
          <a:bodyPr>
            <a:normAutofit fontScale="92500" lnSpcReduction="20000"/>
          </a:bodyPr>
          <a:lstStyle/>
          <a:p>
            <a:pPr algn="just"/>
            <a:r>
              <a:rPr lang="es-DO" dirty="0" smtClean="0"/>
              <a:t>«…</a:t>
            </a:r>
            <a:r>
              <a:rPr lang="es-DO" dirty="0"/>
              <a:t>Cristo padeció por nosotros, dejándonos ejemplo, para que </a:t>
            </a:r>
            <a:r>
              <a:rPr lang="es-DO" dirty="0" smtClean="0"/>
              <a:t>sigamos </a:t>
            </a:r>
            <a:r>
              <a:rPr lang="es-DO" dirty="0"/>
              <a:t>sus </a:t>
            </a:r>
            <a:r>
              <a:rPr lang="es-DO" dirty="0" smtClean="0"/>
              <a:t>pisadas; </a:t>
            </a:r>
            <a:r>
              <a:rPr lang="es-DO" b="1" dirty="0" smtClean="0">
                <a:solidFill>
                  <a:srgbClr val="C00000"/>
                </a:solidFill>
              </a:rPr>
              <a:t>el </a:t>
            </a:r>
            <a:r>
              <a:rPr lang="es-DO" b="1" dirty="0">
                <a:solidFill>
                  <a:srgbClr val="C00000"/>
                </a:solidFill>
              </a:rPr>
              <a:t>cual no hizo pecado</a:t>
            </a:r>
            <a:r>
              <a:rPr lang="es-DO" b="1" dirty="0"/>
              <a:t>, ni se halló engaño en su </a:t>
            </a:r>
            <a:r>
              <a:rPr lang="es-DO" b="1" dirty="0" smtClean="0"/>
              <a:t>boca</a:t>
            </a:r>
            <a:r>
              <a:rPr lang="es-DO" dirty="0" smtClean="0"/>
              <a:t>» (1 Pedro 1:21,22).</a:t>
            </a:r>
          </a:p>
          <a:p>
            <a:pPr algn="just"/>
            <a:r>
              <a:rPr lang="es-DO" dirty="0" smtClean="0"/>
              <a:t>Hebreos 4:15 añade: “Esto a pesar de que fue tentado en todo, según nuestra semejanza, </a:t>
            </a:r>
            <a:r>
              <a:rPr lang="es-DO" b="1" dirty="0" smtClean="0">
                <a:solidFill>
                  <a:srgbClr val="FF0000"/>
                </a:solidFill>
              </a:rPr>
              <a:t>pero nunca cometió pecado”</a:t>
            </a:r>
            <a:r>
              <a:rPr lang="es-DO" dirty="0" smtClean="0"/>
              <a:t>.</a:t>
            </a:r>
          </a:p>
          <a:p>
            <a:pPr algn="just"/>
            <a:r>
              <a:rPr lang="es-DO" dirty="0" smtClean="0"/>
              <a:t>Pedro dice que nuestro rescate no fue con oro o plata, sino «</a:t>
            </a:r>
            <a:r>
              <a:rPr lang="es-DO" dirty="0"/>
              <a:t>con la sangre preciosa de Cristo, como de </a:t>
            </a:r>
            <a:r>
              <a:rPr lang="es-DO" b="1" dirty="0">
                <a:solidFill>
                  <a:srgbClr val="FF0000"/>
                </a:solidFill>
              </a:rPr>
              <a:t>un cordero sin mancha y sin </a:t>
            </a:r>
            <a:r>
              <a:rPr lang="es-DO" b="1" dirty="0" smtClean="0">
                <a:solidFill>
                  <a:srgbClr val="FF0000"/>
                </a:solidFill>
              </a:rPr>
              <a:t>contaminación</a:t>
            </a:r>
            <a:r>
              <a:rPr lang="es-DO" dirty="0" smtClean="0"/>
              <a:t>» (1 Pedro 1:19)</a:t>
            </a:r>
            <a:endParaRPr lang="es-DO" dirty="0"/>
          </a:p>
          <a:p>
            <a:endParaRPr lang="es-DO" dirty="0"/>
          </a:p>
        </p:txBody>
      </p:sp>
    </p:spTree>
    <p:extLst>
      <p:ext uri="{BB962C8B-B14F-4D97-AF65-F5344CB8AC3E}">
        <p14:creationId xmlns:p14="http://schemas.microsoft.com/office/powerpoint/2010/main" val="35169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9" y="0"/>
            <a:ext cx="9169686"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4435963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6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DO" dirty="0" smtClean="0">
                <a:solidFill>
                  <a:srgbClr val="7030A0"/>
                </a:solidFill>
              </a:rPr>
              <a:t>SUFRIÓ DESPRECIO Y RECHAZO</a:t>
            </a:r>
            <a:endParaRPr lang="es-DO" dirty="0">
              <a:solidFill>
                <a:srgbClr val="7030A0"/>
              </a:solidFill>
            </a:endParaRPr>
          </a:p>
        </p:txBody>
      </p:sp>
      <p:sp>
        <p:nvSpPr>
          <p:cNvPr id="3" name="2 Marcador de contenido"/>
          <p:cNvSpPr>
            <a:spLocks noGrp="1"/>
          </p:cNvSpPr>
          <p:nvPr>
            <p:ph idx="1"/>
          </p:nvPr>
        </p:nvSpPr>
        <p:spPr>
          <a:xfrm>
            <a:off x="457200" y="1600200"/>
            <a:ext cx="8229600" cy="4925144"/>
          </a:xfrm>
        </p:spPr>
        <p:txBody>
          <a:bodyPr>
            <a:normAutofit fontScale="92500" lnSpcReduction="10000"/>
          </a:bodyPr>
          <a:lstStyle/>
          <a:p>
            <a:pPr marL="342900" lvl="1" indent="-342900" algn="just">
              <a:buFont typeface="Arial" pitchFamily="34" charset="0"/>
              <a:buChar char="•"/>
            </a:pPr>
            <a:r>
              <a:rPr lang="es-DO" sz="3200" dirty="0" smtClean="0"/>
              <a:t>Por </a:t>
            </a:r>
            <a:r>
              <a:rPr lang="es-DO" sz="3200" dirty="0"/>
              <a:t>su propio </a:t>
            </a:r>
            <a:r>
              <a:rPr lang="es-DO" sz="3200" dirty="0" smtClean="0"/>
              <a:t>pueblo. «</a:t>
            </a:r>
            <a:r>
              <a:rPr lang="es-DO" sz="3200" b="1" dirty="0" smtClean="0"/>
              <a:t>A  lo suyo vino y los suyos no le recibieron</a:t>
            </a:r>
            <a:r>
              <a:rPr lang="es-DO" sz="3200" dirty="0" smtClean="0"/>
              <a:t>» </a:t>
            </a:r>
            <a:r>
              <a:rPr lang="es-DO" sz="3200" dirty="0"/>
              <a:t>(Juan 1:11). </a:t>
            </a:r>
            <a:endParaRPr lang="es-DO" sz="3200" dirty="0" smtClean="0"/>
          </a:p>
          <a:p>
            <a:pPr marL="342900" lvl="1" indent="-342900" algn="just">
              <a:buFont typeface="Arial" pitchFamily="34" charset="0"/>
              <a:buChar char="•"/>
            </a:pPr>
            <a:r>
              <a:rPr lang="es-DO" sz="3200" dirty="0" smtClean="0"/>
              <a:t>Menospreciado </a:t>
            </a:r>
            <a:r>
              <a:rPr lang="es-DO" sz="3200" dirty="0"/>
              <a:t>por </a:t>
            </a:r>
            <a:r>
              <a:rPr lang="es-DO" sz="3200" dirty="0" smtClean="0"/>
              <a:t>su origen pobre. «</a:t>
            </a:r>
            <a:r>
              <a:rPr lang="es-DO" sz="3200" b="1" dirty="0" err="1">
                <a:solidFill>
                  <a:schemeClr val="accent6">
                    <a:lumMod val="75000"/>
                  </a:schemeClr>
                </a:solidFill>
              </a:rPr>
              <a:t>Natanael</a:t>
            </a:r>
            <a:r>
              <a:rPr lang="es-DO" sz="3200" b="1" dirty="0">
                <a:solidFill>
                  <a:schemeClr val="accent6">
                    <a:lumMod val="75000"/>
                  </a:schemeClr>
                </a:solidFill>
              </a:rPr>
              <a:t> le dijo: ¿De Nazaret puede salir algo de bueno? </a:t>
            </a:r>
            <a:r>
              <a:rPr lang="es-DO" sz="3200" dirty="0"/>
              <a:t>Le dijo Felipe: </a:t>
            </a:r>
            <a:r>
              <a:rPr lang="es-DO" sz="3200" b="1" dirty="0"/>
              <a:t>Ven y ve</a:t>
            </a:r>
            <a:r>
              <a:rPr lang="es-DO" sz="3200" dirty="0" smtClean="0"/>
              <a:t>.» (Juan </a:t>
            </a:r>
            <a:r>
              <a:rPr lang="es-DO" sz="3200" dirty="0"/>
              <a:t>1:46). </a:t>
            </a:r>
            <a:endParaRPr lang="es-DO" sz="3200" dirty="0" smtClean="0"/>
          </a:p>
          <a:p>
            <a:pPr algn="just"/>
            <a:r>
              <a:rPr lang="es-DO" dirty="0" smtClean="0"/>
              <a:t>Rechazado por juntarse </a:t>
            </a:r>
            <a:r>
              <a:rPr lang="es-DO" dirty="0"/>
              <a:t>con los </a:t>
            </a:r>
            <a:r>
              <a:rPr lang="es-DO" dirty="0" smtClean="0"/>
              <a:t>marginados </a:t>
            </a:r>
            <a:r>
              <a:rPr lang="es-DO" dirty="0"/>
              <a:t>de la </a:t>
            </a:r>
            <a:r>
              <a:rPr lang="es-DO" dirty="0" smtClean="0"/>
              <a:t>sociedad. Contrario a Juan el Bautista que vivía aislado,  «</a:t>
            </a:r>
            <a:r>
              <a:rPr lang="es-DO" b="1" dirty="0" smtClean="0"/>
              <a:t>Vino </a:t>
            </a:r>
            <a:r>
              <a:rPr lang="es-DO" b="1" dirty="0"/>
              <a:t>el Hijo del Hombre, que come y bebe, y </a:t>
            </a:r>
            <a:r>
              <a:rPr lang="es-DO" b="1" dirty="0" smtClean="0"/>
              <a:t>dicen: </a:t>
            </a:r>
            <a:r>
              <a:rPr lang="es-DO" b="1" dirty="0"/>
              <a:t>Este es un hombre comilón y bebedor de vino, amigo de publicanos y de pecadores</a:t>
            </a:r>
            <a:r>
              <a:rPr lang="es-DO" b="1" dirty="0" smtClean="0"/>
              <a:t>.» </a:t>
            </a:r>
            <a:r>
              <a:rPr lang="es-DO" dirty="0" smtClean="0"/>
              <a:t> </a:t>
            </a:r>
            <a:r>
              <a:rPr lang="es-DO" sz="3000" dirty="0"/>
              <a:t>(Lucas 7:31-34</a:t>
            </a:r>
            <a:r>
              <a:rPr lang="es-DO" dirty="0"/>
              <a:t>).</a:t>
            </a:r>
          </a:p>
          <a:p>
            <a:endParaRPr lang="es-DO" dirty="0"/>
          </a:p>
        </p:txBody>
      </p:sp>
    </p:spTree>
    <p:extLst>
      <p:ext uri="{BB962C8B-B14F-4D97-AF65-F5344CB8AC3E}">
        <p14:creationId xmlns:p14="http://schemas.microsoft.com/office/powerpoint/2010/main" val="130919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s-DO" dirty="0" smtClean="0"/>
              <a:t> FISICAMENTE TAMBIEN SUFRIÓ</a:t>
            </a:r>
            <a:endParaRPr lang="es-DO" dirty="0"/>
          </a:p>
        </p:txBody>
      </p:sp>
      <p:sp>
        <p:nvSpPr>
          <p:cNvPr id="3" name="2 Marcador de contenido"/>
          <p:cNvSpPr>
            <a:spLocks noGrp="1"/>
          </p:cNvSpPr>
          <p:nvPr>
            <p:ph idx="1"/>
          </p:nvPr>
        </p:nvSpPr>
        <p:spPr>
          <a:xfrm>
            <a:off x="457200" y="1600200"/>
            <a:ext cx="8229600" cy="4637112"/>
          </a:xfrm>
        </p:spPr>
        <p:style>
          <a:lnRef idx="2">
            <a:schemeClr val="accent2"/>
          </a:lnRef>
          <a:fillRef idx="1">
            <a:schemeClr val="lt1"/>
          </a:fillRef>
          <a:effectRef idx="0">
            <a:schemeClr val="accent2"/>
          </a:effectRef>
          <a:fontRef idx="minor">
            <a:schemeClr val="dk1"/>
          </a:fontRef>
        </p:style>
        <p:txBody>
          <a:bodyPr>
            <a:normAutofit/>
          </a:bodyPr>
          <a:lstStyle/>
          <a:p>
            <a:pPr marL="342900" lvl="1" indent="-342900" algn="just">
              <a:buFont typeface="Arial" pitchFamily="34" charset="0"/>
              <a:buChar char="•"/>
            </a:pPr>
            <a:r>
              <a:rPr lang="es-DO" sz="3000" dirty="0" smtClean="0"/>
              <a:t>Fue </a:t>
            </a:r>
            <a:r>
              <a:rPr lang="es-DO" sz="3000" dirty="0"/>
              <a:t>golpeado, escupido en el rostro y abofeteado varias </a:t>
            </a:r>
            <a:r>
              <a:rPr lang="es-DO" sz="3000" dirty="0" smtClean="0"/>
              <a:t>veces y azotado con </a:t>
            </a:r>
            <a:r>
              <a:rPr lang="es-DO" sz="3000" dirty="0" err="1" smtClean="0"/>
              <a:t>latigo</a:t>
            </a:r>
            <a:r>
              <a:rPr lang="es-DO" sz="3000" dirty="0" smtClean="0"/>
              <a:t>.</a:t>
            </a:r>
          </a:p>
          <a:p>
            <a:pPr algn="just"/>
            <a:r>
              <a:rPr lang="es-ES" sz="3000" dirty="0" smtClean="0"/>
              <a:t>“Entonces </a:t>
            </a:r>
            <a:r>
              <a:rPr lang="es-ES" sz="3000" dirty="0"/>
              <a:t>algunos </a:t>
            </a:r>
            <a:r>
              <a:rPr lang="es-ES" sz="3000" b="1" dirty="0">
                <a:solidFill>
                  <a:schemeClr val="accent6">
                    <a:lumMod val="75000"/>
                  </a:schemeClr>
                </a:solidFill>
              </a:rPr>
              <a:t>le escupieron en el rostro </a:t>
            </a:r>
            <a:r>
              <a:rPr lang="es-ES" sz="3000" dirty="0"/>
              <a:t>y </a:t>
            </a:r>
            <a:r>
              <a:rPr lang="es-ES" sz="3000" b="1" dirty="0">
                <a:solidFill>
                  <a:srgbClr val="00B050"/>
                </a:solidFill>
              </a:rPr>
              <a:t>le dieron puñetazos</a:t>
            </a:r>
            <a:r>
              <a:rPr lang="es-ES" sz="3000" dirty="0"/>
              <a:t>. </a:t>
            </a:r>
            <a:r>
              <a:rPr lang="es-ES" sz="3000" b="1" dirty="0">
                <a:solidFill>
                  <a:srgbClr val="FFC000"/>
                </a:solidFill>
              </a:rPr>
              <a:t>Otros lo abofeteaban</a:t>
            </a:r>
            <a:r>
              <a:rPr lang="es-ES" sz="3000" dirty="0"/>
              <a:t> </a:t>
            </a:r>
            <a:r>
              <a:rPr lang="es-ES" sz="3000" b="1" baseline="30000" dirty="0"/>
              <a:t> </a:t>
            </a:r>
            <a:r>
              <a:rPr lang="es-ES" sz="3000" dirty="0"/>
              <a:t>y decían</a:t>
            </a:r>
            <a:r>
              <a:rPr lang="es-ES" sz="3000" dirty="0" smtClean="0"/>
              <a:t>: - </a:t>
            </a:r>
            <a:r>
              <a:rPr lang="es-ES" sz="3000" dirty="0" smtClean="0">
                <a:solidFill>
                  <a:srgbClr val="0070C0"/>
                </a:solidFill>
              </a:rPr>
              <a:t>A </a:t>
            </a:r>
            <a:r>
              <a:rPr lang="es-ES" sz="3000" dirty="0">
                <a:solidFill>
                  <a:srgbClr val="0070C0"/>
                </a:solidFill>
              </a:rPr>
              <a:t>ver, Cristo, ¡adivina quién te pegó</a:t>
            </a:r>
            <a:r>
              <a:rPr lang="es-ES" sz="3000" dirty="0" smtClean="0"/>
              <a:t>!” </a:t>
            </a:r>
            <a:r>
              <a:rPr lang="es-DO" sz="3000" dirty="0" smtClean="0"/>
              <a:t> </a:t>
            </a:r>
            <a:r>
              <a:rPr lang="es-DO" sz="3000" dirty="0"/>
              <a:t>(Mateo </a:t>
            </a:r>
            <a:r>
              <a:rPr lang="es-DO" sz="3000" dirty="0" smtClean="0"/>
              <a:t>26:67,68).</a:t>
            </a:r>
          </a:p>
          <a:p>
            <a:pPr algn="just"/>
            <a:r>
              <a:rPr lang="es-ES" sz="3000" dirty="0"/>
              <a:t>Lucas 22:44 – Añade “puesto </a:t>
            </a:r>
            <a:r>
              <a:rPr lang="es-ES" sz="3000" dirty="0">
                <a:solidFill>
                  <a:srgbClr val="FF0000"/>
                </a:solidFill>
              </a:rPr>
              <a:t>en agonía</a:t>
            </a:r>
            <a:r>
              <a:rPr lang="es-ES" sz="3000" dirty="0"/>
              <a:t>, oraba con mayor intensidad; y se hizo </a:t>
            </a:r>
            <a:r>
              <a:rPr lang="es-ES" sz="3000" dirty="0">
                <a:solidFill>
                  <a:srgbClr val="FF0000"/>
                </a:solidFill>
              </a:rPr>
              <a:t>su sudor como grandes gotas de sangre </a:t>
            </a:r>
            <a:r>
              <a:rPr lang="es-ES" sz="3000" dirty="0"/>
              <a:t>que caían sobre la tierra</a:t>
            </a:r>
            <a:r>
              <a:rPr lang="es-ES" sz="2800" dirty="0"/>
              <a:t>”</a:t>
            </a:r>
            <a:endParaRPr lang="es-DO" sz="3000" dirty="0"/>
          </a:p>
        </p:txBody>
      </p:sp>
    </p:spTree>
    <p:extLst>
      <p:ext uri="{BB962C8B-B14F-4D97-AF65-F5344CB8AC3E}">
        <p14:creationId xmlns:p14="http://schemas.microsoft.com/office/powerpoint/2010/main" val="17904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ema de Office">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TotalTime>
  <Words>1519</Words>
  <Application>Microsoft Office PowerPoint</Application>
  <PresentationFormat>On-screen Show (4:3)</PresentationFormat>
  <Paragraphs>87</Paragraphs>
  <Slides>37</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37</vt:i4>
      </vt:variant>
    </vt:vector>
  </HeadingPairs>
  <TitlesOfParts>
    <vt:vector size="51" baseType="lpstr">
      <vt:lpstr>Arial</vt:lpstr>
      <vt:lpstr>Calibri</vt:lpstr>
      <vt:lpstr>Century Gothic</vt:lpstr>
      <vt:lpstr>Corbel</vt:lpstr>
      <vt:lpstr>Impact</vt:lpstr>
      <vt:lpstr>Times New Roman</vt:lpstr>
      <vt:lpstr>Verdana</vt:lpstr>
      <vt:lpstr>Wingdings</vt:lpstr>
      <vt:lpstr>Wingdings 2</vt:lpstr>
      <vt:lpstr>Wingdings 3</vt:lpstr>
      <vt:lpstr>Tema de Office</vt:lpstr>
      <vt:lpstr>Brío</vt:lpstr>
      <vt:lpstr>1_NewsPrint</vt:lpstr>
      <vt:lpstr>Módulo</vt:lpstr>
      <vt:lpstr>JESUCRISTO: EL UNICO CAMINO</vt:lpstr>
      <vt:lpstr>INTRODUCCION</vt:lpstr>
      <vt:lpstr>EL PECADO REQUIERE UN SACRIFICIO</vt:lpstr>
      <vt:lpstr>CRISTO ES EL CORDERO DE DIOS</vt:lpstr>
      <vt:lpstr>PowerPoint Presentation</vt:lpstr>
      <vt:lpstr>CRISTO ES EL CORDERO PERFECTO PORQUE NUNCA PECÒ</vt:lpstr>
      <vt:lpstr>PowerPoint Presentation</vt:lpstr>
      <vt:lpstr>SUFRIÓ DESPRECIO Y RECHAZO</vt:lpstr>
      <vt:lpstr> FISICAMENTE TAMBIEN SUFRIÓ</vt:lpstr>
      <vt:lpstr>FLAGELADO ANTES DE CRUCIFICARLE</vt:lpstr>
      <vt:lpstr>LATIGO O FLAGELO ROMANO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LA MUESTRA DE AMOR DEL PADRE</vt:lpstr>
      <vt:lpstr>PowerPoint Presentation</vt:lpstr>
      <vt:lpstr>DE VERDAD DESEAS SALVARTE?</vt:lpstr>
      <vt:lpstr>NO HAY OTRO</vt:lpstr>
      <vt:lpstr>PowerPoint Presentation</vt:lpstr>
      <vt:lpstr>PowerPoint Presentation</vt:lpstr>
      <vt:lpstr>PowerPoint Presentation</vt:lpstr>
      <vt:lpstr>PowerPoint Presentation</vt:lpstr>
      <vt:lpstr> JESÚS ES DIOS HECHO HOMBRE  (MATEO 1:23). </vt:lpstr>
      <vt:lpstr>PowerPoint Presentation</vt:lpstr>
      <vt:lpstr>TIENE TODOS LOS ATRIBUTOS DIVINOS </vt:lpstr>
      <vt:lpstr>EL MERECE TODA NUESTRA HONRA</vt:lpstr>
      <vt:lpstr>PowerPoint Presentation</vt:lpstr>
      <vt:lpstr>SIGA A CRISTO ANTES QUE LAS TRADICIONES</vt:lpstr>
      <vt:lpstr>CONCLUSIONES</vt:lpstr>
      <vt:lpstr>CONCLUSIONES</vt:lpstr>
      <vt:lpstr>JESÙS TE ESTÀ LLAMANDO AHORA </vt:lpstr>
      <vt:lpstr>CONCLUSIONES</vt:lpstr>
      <vt:lpstr>PowerPoint Presentation</vt:lpstr>
    </vt:vector>
  </TitlesOfParts>
  <Company>RevolucionUnattended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JESUCRISTO: EL UNICO CAMINO</dc:title>
  <dc:creator>Antonio Saleme</dc:creator>
  <cp:lastModifiedBy>word</cp:lastModifiedBy>
  <cp:revision>89</cp:revision>
  <dcterms:created xsi:type="dcterms:W3CDTF">2015-10-12T22:52:59Z</dcterms:created>
  <dcterms:modified xsi:type="dcterms:W3CDTF">2018-07-18T14:40:32Z</dcterms:modified>
</cp:coreProperties>
</file>