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8" r:id="rId3"/>
  </p:sldMasterIdLst>
  <p:sldIdLst>
    <p:sldId id="256" r:id="rId4"/>
    <p:sldId id="257" r:id="rId5"/>
    <p:sldId id="267" r:id="rId6"/>
    <p:sldId id="258" r:id="rId7"/>
    <p:sldId id="289" r:id="rId8"/>
    <p:sldId id="259" r:id="rId9"/>
    <p:sldId id="260" r:id="rId10"/>
    <p:sldId id="261" r:id="rId11"/>
    <p:sldId id="283" r:id="rId12"/>
    <p:sldId id="271" r:id="rId13"/>
    <p:sldId id="284" r:id="rId14"/>
    <p:sldId id="272" r:id="rId15"/>
    <p:sldId id="273" r:id="rId16"/>
    <p:sldId id="263" r:id="rId17"/>
    <p:sldId id="262" r:id="rId18"/>
    <p:sldId id="264" r:id="rId19"/>
    <p:sldId id="265" r:id="rId20"/>
    <p:sldId id="274" r:id="rId21"/>
    <p:sldId id="275" r:id="rId22"/>
    <p:sldId id="266" r:id="rId23"/>
    <p:sldId id="268" r:id="rId24"/>
    <p:sldId id="269" r:id="rId25"/>
    <p:sldId id="270" r:id="rId26"/>
    <p:sldId id="278" r:id="rId27"/>
    <p:sldId id="276" r:id="rId28"/>
    <p:sldId id="282" r:id="rId29"/>
    <p:sldId id="279" r:id="rId30"/>
    <p:sldId id="280" r:id="rId31"/>
    <p:sldId id="281" r:id="rId32"/>
    <p:sldId id="286" r:id="rId33"/>
    <p:sldId id="293" r:id="rId34"/>
    <p:sldId id="294" r:id="rId35"/>
    <p:sldId id="295" r:id="rId36"/>
    <p:sldId id="287" r:id="rId37"/>
    <p:sldId id="288" r:id="rId38"/>
    <p:sldId id="290" r:id="rId39"/>
    <p:sldId id="291" r:id="rId40"/>
    <p:sldId id="296" r:id="rId41"/>
    <p:sldId id="298" r:id="rId42"/>
    <p:sldId id="297" r:id="rId43"/>
    <p:sldId id="299" r:id="rId44"/>
  </p:sldIdLst>
  <p:sldSz cx="9144000" cy="6858000" type="screen4x3"/>
  <p:notesSz cx="6858000" cy="9144000"/>
  <p:defaultTextStyle>
    <a:defPPr>
      <a:defRPr lang="es-D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lvl1pPr>
              <a:defRPr/>
            </a:lvl1pPr>
          </a:lstStyle>
          <a:p>
            <a:pPr>
              <a:defRPr/>
            </a:pPr>
            <a:fld id="{BF42FB8B-4AB5-407A-B7E5-DF3480465876}" type="datetimeFigureOut">
              <a:rPr lang="es-DO"/>
              <a:pPr>
                <a:defRPr/>
              </a:pPr>
              <a:t>15/05/2017</a:t>
            </a:fld>
            <a:endParaRPr lang="es-DO"/>
          </a:p>
        </p:txBody>
      </p:sp>
      <p:sp>
        <p:nvSpPr>
          <p:cNvPr id="5" name="4 Marcador de pie de página"/>
          <p:cNvSpPr>
            <a:spLocks noGrp="1"/>
          </p:cNvSpPr>
          <p:nvPr>
            <p:ph type="ftr" sz="quarter" idx="11"/>
          </p:nvPr>
        </p:nvSpPr>
        <p:spPr/>
        <p:txBody>
          <a:bodyPr/>
          <a:lstStyle>
            <a:lvl1pPr>
              <a:defRPr/>
            </a:lvl1pPr>
          </a:lstStyle>
          <a:p>
            <a:pPr>
              <a:defRPr/>
            </a:pPr>
            <a:endParaRPr lang="es-DO"/>
          </a:p>
        </p:txBody>
      </p:sp>
      <p:sp>
        <p:nvSpPr>
          <p:cNvPr id="6" name="5 Marcador de número de diapositiva"/>
          <p:cNvSpPr>
            <a:spLocks noGrp="1"/>
          </p:cNvSpPr>
          <p:nvPr>
            <p:ph type="sldNum" sz="quarter" idx="12"/>
          </p:nvPr>
        </p:nvSpPr>
        <p:spPr/>
        <p:txBody>
          <a:bodyPr/>
          <a:lstStyle>
            <a:lvl1pPr>
              <a:defRPr/>
            </a:lvl1pPr>
          </a:lstStyle>
          <a:p>
            <a:pPr>
              <a:defRPr/>
            </a:pPr>
            <a:fld id="{0B71EF40-9610-4F6E-8068-DF9D281A5B96}" type="slidenum">
              <a:rPr lang="es-DO"/>
              <a:pPr>
                <a:defRPr/>
              </a:pPr>
              <a:t>‹Nº›</a:t>
            </a:fld>
            <a:endParaRPr lang="es-DO"/>
          </a:p>
        </p:txBody>
      </p:sp>
    </p:spTree>
    <p:extLst>
      <p:ext uri="{BB962C8B-B14F-4D97-AF65-F5344CB8AC3E}">
        <p14:creationId xmlns:p14="http://schemas.microsoft.com/office/powerpoint/2010/main" val="83059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lvl1pPr>
              <a:defRPr/>
            </a:lvl1pPr>
          </a:lstStyle>
          <a:p>
            <a:pPr>
              <a:defRPr/>
            </a:pPr>
            <a:fld id="{FF4BD2CF-456E-48B4-8F9A-8787C7621467}" type="datetimeFigureOut">
              <a:rPr lang="es-DO"/>
              <a:pPr>
                <a:defRPr/>
              </a:pPr>
              <a:t>15/05/2017</a:t>
            </a:fld>
            <a:endParaRPr lang="es-DO"/>
          </a:p>
        </p:txBody>
      </p:sp>
      <p:sp>
        <p:nvSpPr>
          <p:cNvPr id="5" name="4 Marcador de pie de página"/>
          <p:cNvSpPr>
            <a:spLocks noGrp="1"/>
          </p:cNvSpPr>
          <p:nvPr>
            <p:ph type="ftr" sz="quarter" idx="11"/>
          </p:nvPr>
        </p:nvSpPr>
        <p:spPr/>
        <p:txBody>
          <a:bodyPr/>
          <a:lstStyle>
            <a:lvl1pPr>
              <a:defRPr/>
            </a:lvl1pPr>
          </a:lstStyle>
          <a:p>
            <a:pPr>
              <a:defRPr/>
            </a:pPr>
            <a:endParaRPr lang="es-DO"/>
          </a:p>
        </p:txBody>
      </p:sp>
      <p:sp>
        <p:nvSpPr>
          <p:cNvPr id="6" name="5 Marcador de número de diapositiva"/>
          <p:cNvSpPr>
            <a:spLocks noGrp="1"/>
          </p:cNvSpPr>
          <p:nvPr>
            <p:ph type="sldNum" sz="quarter" idx="12"/>
          </p:nvPr>
        </p:nvSpPr>
        <p:spPr/>
        <p:txBody>
          <a:bodyPr/>
          <a:lstStyle>
            <a:lvl1pPr>
              <a:defRPr/>
            </a:lvl1pPr>
          </a:lstStyle>
          <a:p>
            <a:pPr>
              <a:defRPr/>
            </a:pPr>
            <a:fld id="{EC790296-5ED6-4A34-9248-194A61409357}" type="slidenum">
              <a:rPr lang="es-DO"/>
              <a:pPr>
                <a:defRPr/>
              </a:pPr>
              <a:t>‹Nº›</a:t>
            </a:fld>
            <a:endParaRPr lang="es-DO"/>
          </a:p>
        </p:txBody>
      </p:sp>
    </p:spTree>
    <p:extLst>
      <p:ext uri="{BB962C8B-B14F-4D97-AF65-F5344CB8AC3E}">
        <p14:creationId xmlns:p14="http://schemas.microsoft.com/office/powerpoint/2010/main" val="2683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lvl1pPr>
              <a:defRPr/>
            </a:lvl1pPr>
          </a:lstStyle>
          <a:p>
            <a:pPr>
              <a:defRPr/>
            </a:pPr>
            <a:fld id="{D65316C1-AC04-4807-8E8E-6F6C08F0405E}" type="datetimeFigureOut">
              <a:rPr lang="es-DO"/>
              <a:pPr>
                <a:defRPr/>
              </a:pPr>
              <a:t>15/05/2017</a:t>
            </a:fld>
            <a:endParaRPr lang="es-DO"/>
          </a:p>
        </p:txBody>
      </p:sp>
      <p:sp>
        <p:nvSpPr>
          <p:cNvPr id="5" name="4 Marcador de pie de página"/>
          <p:cNvSpPr>
            <a:spLocks noGrp="1"/>
          </p:cNvSpPr>
          <p:nvPr>
            <p:ph type="ftr" sz="quarter" idx="11"/>
          </p:nvPr>
        </p:nvSpPr>
        <p:spPr/>
        <p:txBody>
          <a:bodyPr/>
          <a:lstStyle>
            <a:lvl1pPr>
              <a:defRPr/>
            </a:lvl1pPr>
          </a:lstStyle>
          <a:p>
            <a:pPr>
              <a:defRPr/>
            </a:pPr>
            <a:endParaRPr lang="es-DO"/>
          </a:p>
        </p:txBody>
      </p:sp>
      <p:sp>
        <p:nvSpPr>
          <p:cNvPr id="6" name="5 Marcador de número de diapositiva"/>
          <p:cNvSpPr>
            <a:spLocks noGrp="1"/>
          </p:cNvSpPr>
          <p:nvPr>
            <p:ph type="sldNum" sz="quarter" idx="12"/>
          </p:nvPr>
        </p:nvSpPr>
        <p:spPr/>
        <p:txBody>
          <a:bodyPr/>
          <a:lstStyle>
            <a:lvl1pPr>
              <a:defRPr/>
            </a:lvl1pPr>
          </a:lstStyle>
          <a:p>
            <a:pPr>
              <a:defRPr/>
            </a:pPr>
            <a:fld id="{756DD92B-E718-47B4-8ED6-1049A8A6C4F2}" type="slidenum">
              <a:rPr lang="es-DO"/>
              <a:pPr>
                <a:defRPr/>
              </a:pPr>
              <a:t>‹Nº›</a:t>
            </a:fld>
            <a:endParaRPr lang="es-DO"/>
          </a:p>
        </p:txBody>
      </p:sp>
    </p:spTree>
    <p:extLst>
      <p:ext uri="{BB962C8B-B14F-4D97-AF65-F5344CB8AC3E}">
        <p14:creationId xmlns:p14="http://schemas.microsoft.com/office/powerpoint/2010/main" val="340622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 name="3 Rectángulo"/>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Rectángulo"/>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ctrTitle"/>
          </p:nvPr>
        </p:nvSpPr>
        <p:spPr>
          <a:xfrm>
            <a:off x="685800" y="3355848"/>
            <a:ext cx="8077200" cy="1673352"/>
          </a:xfrm>
        </p:spPr>
        <p:txBody>
          <a:bodyPr tIns="0" bIns="0" anchor="t"/>
          <a:lstStyle>
            <a:lvl1pPr algn="l">
              <a:defRPr sz="4700" b="1"/>
            </a:lvl1pPr>
            <a:extLst/>
          </a:lstStyle>
          <a:p>
            <a:r>
              <a:rPr lang="es-ES" smtClean="0"/>
              <a:t>Haga clic para modificar el estilo de título del patrón</a:t>
            </a:r>
            <a:endParaRPr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s-ES" smtClean="0"/>
              <a:t>Haga clic para modificar el estilo de subtítulo del patrón</a:t>
            </a:r>
            <a:endParaRPr lang="en-US"/>
          </a:p>
        </p:txBody>
      </p:sp>
      <p:sp>
        <p:nvSpPr>
          <p:cNvPr id="6" name="3 Marcador de fecha"/>
          <p:cNvSpPr>
            <a:spLocks noGrp="1"/>
          </p:cNvSpPr>
          <p:nvPr>
            <p:ph type="dt" sz="half" idx="10"/>
          </p:nvPr>
        </p:nvSpPr>
        <p:spPr/>
        <p:txBody>
          <a:bodyPr/>
          <a:lstStyle>
            <a:lvl1pPr>
              <a:defRPr/>
            </a:lvl1pPr>
          </a:lstStyle>
          <a:p>
            <a:pPr>
              <a:defRPr/>
            </a:pPr>
            <a:fld id="{AC292799-DA91-468A-AC9E-2A8E5F6B0EE5}" type="datetimeFigureOut">
              <a:rPr lang="es-DO"/>
              <a:pPr>
                <a:defRPr/>
              </a:pPr>
              <a:t>15/05/2017</a:t>
            </a:fld>
            <a:endParaRPr lang="es-DO"/>
          </a:p>
        </p:txBody>
      </p:sp>
      <p:sp>
        <p:nvSpPr>
          <p:cNvPr id="7" name="4 Marcador de pie de página"/>
          <p:cNvSpPr>
            <a:spLocks noGrp="1"/>
          </p:cNvSpPr>
          <p:nvPr>
            <p:ph type="ftr" sz="quarter" idx="11"/>
          </p:nvPr>
        </p:nvSpPr>
        <p:spPr/>
        <p:txBody>
          <a:bodyPr/>
          <a:lstStyle>
            <a:lvl1pPr>
              <a:defRPr/>
            </a:lvl1pPr>
          </a:lstStyle>
          <a:p>
            <a:pPr>
              <a:defRPr/>
            </a:pPr>
            <a:endParaRPr lang="es-DO"/>
          </a:p>
        </p:txBody>
      </p:sp>
      <p:sp>
        <p:nvSpPr>
          <p:cNvPr id="8" name="5 Marcador de número de diapositiva"/>
          <p:cNvSpPr>
            <a:spLocks noGrp="1"/>
          </p:cNvSpPr>
          <p:nvPr>
            <p:ph type="sldNum" sz="quarter" idx="12"/>
          </p:nvPr>
        </p:nvSpPr>
        <p:spPr/>
        <p:txBody>
          <a:bodyPr/>
          <a:lstStyle>
            <a:lvl1pPr>
              <a:defRPr/>
            </a:lvl1pPr>
          </a:lstStyle>
          <a:p>
            <a:pPr>
              <a:defRPr/>
            </a:pPr>
            <a:fld id="{8825A528-2783-4126-8562-1BDB9EA5FA84}" type="slidenum">
              <a:rPr lang="es-DO"/>
              <a:pPr>
                <a:defRPr/>
              </a:pPr>
              <a:t>‹Nº›</a:t>
            </a:fld>
            <a:endParaRPr lang="es-DO"/>
          </a:p>
        </p:txBody>
      </p:sp>
    </p:spTree>
    <p:extLst>
      <p:ext uri="{BB962C8B-B14F-4D97-AF65-F5344CB8AC3E}">
        <p14:creationId xmlns:p14="http://schemas.microsoft.com/office/powerpoint/2010/main" val="1069631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148F4DC6-36E2-4569-8BB3-5DAA245CDF91}" type="datetimeFigureOut">
              <a:rPr lang="es-DO"/>
              <a:pPr>
                <a:defRPr/>
              </a:pPr>
              <a:t>15/05/2017</a:t>
            </a:fld>
            <a:endParaRPr lang="es-DO"/>
          </a:p>
        </p:txBody>
      </p:sp>
      <p:sp>
        <p:nvSpPr>
          <p:cNvPr id="5" name="4 Marcador de pie de página"/>
          <p:cNvSpPr>
            <a:spLocks noGrp="1"/>
          </p:cNvSpPr>
          <p:nvPr>
            <p:ph type="ftr" sz="quarter" idx="11"/>
          </p:nvPr>
        </p:nvSpPr>
        <p:spPr/>
        <p:txBody>
          <a:bodyPr/>
          <a:lstStyle>
            <a:lvl1pPr>
              <a:defRPr/>
            </a:lvl1pPr>
          </a:lstStyle>
          <a:p>
            <a:pPr>
              <a:defRPr/>
            </a:pPr>
            <a:endParaRPr lang="es-DO"/>
          </a:p>
        </p:txBody>
      </p:sp>
      <p:sp>
        <p:nvSpPr>
          <p:cNvPr id="6" name="5 Marcador de número de diapositiva"/>
          <p:cNvSpPr>
            <a:spLocks noGrp="1"/>
          </p:cNvSpPr>
          <p:nvPr>
            <p:ph type="sldNum" sz="quarter" idx="12"/>
          </p:nvPr>
        </p:nvSpPr>
        <p:spPr/>
        <p:txBody>
          <a:bodyPr/>
          <a:lstStyle>
            <a:lvl1pPr>
              <a:defRPr/>
            </a:lvl1pPr>
          </a:lstStyle>
          <a:p>
            <a:pPr>
              <a:defRPr/>
            </a:pPr>
            <a:fld id="{620349CF-8D09-44A6-9EED-151CBB63C32F}" type="slidenum">
              <a:rPr lang="es-DO"/>
              <a:pPr>
                <a:defRPr/>
              </a:pPr>
              <a:t>‹Nº›</a:t>
            </a:fld>
            <a:endParaRPr lang="es-DO"/>
          </a:p>
        </p:txBody>
      </p:sp>
    </p:spTree>
    <p:extLst>
      <p:ext uri="{BB962C8B-B14F-4D97-AF65-F5344CB8AC3E}">
        <p14:creationId xmlns:p14="http://schemas.microsoft.com/office/powerpoint/2010/main" val="513601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4" name="3 Rectángulo"/>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Rectángulo"/>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fld id="{96F2D66F-11EC-4B1A-808D-A5163CC390F7}" type="datetimeFigureOut">
              <a:rPr lang="es-DO"/>
              <a:pPr>
                <a:defRPr/>
              </a:pPr>
              <a:t>15/05/2017</a:t>
            </a:fld>
            <a:endParaRPr lang="es-DO"/>
          </a:p>
        </p:txBody>
      </p:sp>
      <p:sp>
        <p:nvSpPr>
          <p:cNvPr id="7" name="4 Marcador de pie de página"/>
          <p:cNvSpPr>
            <a:spLocks noGrp="1"/>
          </p:cNvSpPr>
          <p:nvPr>
            <p:ph type="ftr" sz="quarter" idx="11"/>
          </p:nvPr>
        </p:nvSpPr>
        <p:spPr/>
        <p:txBody>
          <a:bodyPr/>
          <a:lstStyle>
            <a:lvl1pPr>
              <a:defRPr/>
            </a:lvl1pPr>
          </a:lstStyle>
          <a:p>
            <a:pPr>
              <a:defRPr/>
            </a:pPr>
            <a:endParaRPr lang="es-DO"/>
          </a:p>
        </p:txBody>
      </p:sp>
      <p:sp>
        <p:nvSpPr>
          <p:cNvPr id="8" name="5 Marcador de número de diapositiva"/>
          <p:cNvSpPr>
            <a:spLocks noGrp="1"/>
          </p:cNvSpPr>
          <p:nvPr>
            <p:ph type="sldNum" sz="quarter" idx="12"/>
          </p:nvPr>
        </p:nvSpPr>
        <p:spPr/>
        <p:txBody>
          <a:bodyPr/>
          <a:lstStyle>
            <a:lvl1pPr>
              <a:defRPr/>
            </a:lvl1pPr>
          </a:lstStyle>
          <a:p>
            <a:pPr>
              <a:defRPr/>
            </a:pPr>
            <a:fld id="{0CCAA71B-8E94-42AC-AB0D-5C6FA8C8240E}" type="slidenum">
              <a:rPr lang="es-DO"/>
              <a:pPr>
                <a:defRPr/>
              </a:pPr>
              <a:t>‹Nº›</a:t>
            </a:fld>
            <a:endParaRPr lang="es-DO"/>
          </a:p>
        </p:txBody>
      </p:sp>
    </p:spTree>
    <p:extLst>
      <p:ext uri="{BB962C8B-B14F-4D97-AF65-F5344CB8AC3E}">
        <p14:creationId xmlns:p14="http://schemas.microsoft.com/office/powerpoint/2010/main" val="120559065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p:txBody>
          <a:bodyPr/>
          <a:lstStyle>
            <a:lvl1pPr>
              <a:defRPr/>
            </a:lvl1pPr>
          </a:lstStyle>
          <a:p>
            <a:pPr>
              <a:defRPr/>
            </a:pPr>
            <a:fld id="{1881E342-7D62-48BE-A16D-CD10A3EA65F4}" type="datetimeFigureOut">
              <a:rPr lang="es-DO"/>
              <a:pPr>
                <a:defRPr/>
              </a:pPr>
              <a:t>15/05/2017</a:t>
            </a:fld>
            <a:endParaRPr lang="es-DO"/>
          </a:p>
        </p:txBody>
      </p:sp>
      <p:sp>
        <p:nvSpPr>
          <p:cNvPr id="6" name="4 Marcador de pie de página"/>
          <p:cNvSpPr>
            <a:spLocks noGrp="1"/>
          </p:cNvSpPr>
          <p:nvPr>
            <p:ph type="ftr" sz="quarter" idx="11"/>
          </p:nvPr>
        </p:nvSpPr>
        <p:spPr/>
        <p:txBody>
          <a:bodyPr/>
          <a:lstStyle>
            <a:lvl1pPr>
              <a:defRPr/>
            </a:lvl1pPr>
          </a:lstStyle>
          <a:p>
            <a:pPr>
              <a:defRPr/>
            </a:pPr>
            <a:endParaRPr lang="es-DO"/>
          </a:p>
        </p:txBody>
      </p:sp>
      <p:sp>
        <p:nvSpPr>
          <p:cNvPr id="7" name="5 Marcador de número de diapositiva"/>
          <p:cNvSpPr>
            <a:spLocks noGrp="1"/>
          </p:cNvSpPr>
          <p:nvPr>
            <p:ph type="sldNum" sz="quarter" idx="12"/>
          </p:nvPr>
        </p:nvSpPr>
        <p:spPr/>
        <p:txBody>
          <a:bodyPr/>
          <a:lstStyle>
            <a:lvl1pPr>
              <a:defRPr/>
            </a:lvl1pPr>
          </a:lstStyle>
          <a:p>
            <a:pPr>
              <a:defRPr/>
            </a:pPr>
            <a:fld id="{9FC9BD51-5BCB-44CF-8915-81C2C1209575}" type="slidenum">
              <a:rPr lang="es-DO"/>
              <a:pPr>
                <a:defRPr/>
              </a:pPr>
              <a:t>‹Nº›</a:t>
            </a:fld>
            <a:endParaRPr lang="es-DO"/>
          </a:p>
        </p:txBody>
      </p:sp>
    </p:spTree>
    <p:extLst>
      <p:ext uri="{BB962C8B-B14F-4D97-AF65-F5344CB8AC3E}">
        <p14:creationId xmlns:p14="http://schemas.microsoft.com/office/powerpoint/2010/main" val="3375542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pPr>
              <a:defRPr/>
            </a:pPr>
            <a:fld id="{CA6ECCEF-A3EE-42A3-90F4-3FD74CD47432}" type="datetimeFigureOut">
              <a:rPr lang="es-DO"/>
              <a:pPr>
                <a:defRPr/>
              </a:pPr>
              <a:t>15/05/2017</a:t>
            </a:fld>
            <a:endParaRPr lang="es-DO"/>
          </a:p>
        </p:txBody>
      </p:sp>
      <p:sp>
        <p:nvSpPr>
          <p:cNvPr id="8" name="4 Marcador de pie de página"/>
          <p:cNvSpPr>
            <a:spLocks noGrp="1"/>
          </p:cNvSpPr>
          <p:nvPr>
            <p:ph type="ftr" sz="quarter" idx="11"/>
          </p:nvPr>
        </p:nvSpPr>
        <p:spPr/>
        <p:txBody>
          <a:bodyPr/>
          <a:lstStyle>
            <a:lvl1pPr>
              <a:defRPr/>
            </a:lvl1pPr>
          </a:lstStyle>
          <a:p>
            <a:pPr>
              <a:defRPr/>
            </a:pPr>
            <a:endParaRPr lang="es-DO"/>
          </a:p>
        </p:txBody>
      </p:sp>
      <p:sp>
        <p:nvSpPr>
          <p:cNvPr id="9" name="5 Marcador de número de diapositiva"/>
          <p:cNvSpPr>
            <a:spLocks noGrp="1"/>
          </p:cNvSpPr>
          <p:nvPr>
            <p:ph type="sldNum" sz="quarter" idx="12"/>
          </p:nvPr>
        </p:nvSpPr>
        <p:spPr/>
        <p:txBody>
          <a:bodyPr/>
          <a:lstStyle>
            <a:lvl1pPr>
              <a:defRPr/>
            </a:lvl1pPr>
          </a:lstStyle>
          <a:p>
            <a:pPr>
              <a:defRPr/>
            </a:pPr>
            <a:fld id="{9AAA7B53-A4D6-4D32-A357-F3BE858E5961}" type="slidenum">
              <a:rPr lang="es-DO"/>
              <a:pPr>
                <a:defRPr/>
              </a:pPr>
              <a:t>‹Nº›</a:t>
            </a:fld>
            <a:endParaRPr lang="es-DO"/>
          </a:p>
        </p:txBody>
      </p:sp>
    </p:spTree>
    <p:extLst>
      <p:ext uri="{BB962C8B-B14F-4D97-AF65-F5344CB8AC3E}">
        <p14:creationId xmlns:p14="http://schemas.microsoft.com/office/powerpoint/2010/main" val="2334147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pPr>
              <a:defRPr/>
            </a:pPr>
            <a:fld id="{4E1709CD-79E9-47E2-8F07-3E719DF5DFA9}" type="datetimeFigureOut">
              <a:rPr lang="es-DO"/>
              <a:pPr>
                <a:defRPr/>
              </a:pPr>
              <a:t>15/05/2017</a:t>
            </a:fld>
            <a:endParaRPr lang="es-DO"/>
          </a:p>
        </p:txBody>
      </p:sp>
      <p:sp>
        <p:nvSpPr>
          <p:cNvPr id="4" name="4 Marcador de pie de página"/>
          <p:cNvSpPr>
            <a:spLocks noGrp="1"/>
          </p:cNvSpPr>
          <p:nvPr>
            <p:ph type="ftr" sz="quarter" idx="11"/>
          </p:nvPr>
        </p:nvSpPr>
        <p:spPr/>
        <p:txBody>
          <a:bodyPr/>
          <a:lstStyle>
            <a:lvl1pPr>
              <a:defRPr/>
            </a:lvl1pPr>
          </a:lstStyle>
          <a:p>
            <a:pPr>
              <a:defRPr/>
            </a:pPr>
            <a:endParaRPr lang="es-DO"/>
          </a:p>
        </p:txBody>
      </p:sp>
      <p:sp>
        <p:nvSpPr>
          <p:cNvPr id="5" name="5 Marcador de número de diapositiva"/>
          <p:cNvSpPr>
            <a:spLocks noGrp="1"/>
          </p:cNvSpPr>
          <p:nvPr>
            <p:ph type="sldNum" sz="quarter" idx="12"/>
          </p:nvPr>
        </p:nvSpPr>
        <p:spPr/>
        <p:txBody>
          <a:bodyPr/>
          <a:lstStyle>
            <a:lvl1pPr>
              <a:defRPr/>
            </a:lvl1pPr>
          </a:lstStyle>
          <a:p>
            <a:pPr>
              <a:defRPr/>
            </a:pPr>
            <a:fld id="{AB3851E3-6E17-416A-89C2-CF374D9DDAD9}" type="slidenum">
              <a:rPr lang="es-DO"/>
              <a:pPr>
                <a:defRPr/>
              </a:pPr>
              <a:t>‹Nº›</a:t>
            </a:fld>
            <a:endParaRPr lang="es-DO"/>
          </a:p>
        </p:txBody>
      </p:sp>
    </p:spTree>
    <p:extLst>
      <p:ext uri="{BB962C8B-B14F-4D97-AF65-F5344CB8AC3E}">
        <p14:creationId xmlns:p14="http://schemas.microsoft.com/office/powerpoint/2010/main" val="3334259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F9554FEC-7672-406C-B5B1-F5268C06C8D8}" type="datetimeFigureOut">
              <a:rPr lang="es-DO"/>
              <a:pPr>
                <a:defRPr/>
              </a:pPr>
              <a:t>15/05/2017</a:t>
            </a:fld>
            <a:endParaRPr lang="es-DO"/>
          </a:p>
        </p:txBody>
      </p:sp>
      <p:sp>
        <p:nvSpPr>
          <p:cNvPr id="3" name="2 Marcador de pie de página"/>
          <p:cNvSpPr>
            <a:spLocks noGrp="1"/>
          </p:cNvSpPr>
          <p:nvPr>
            <p:ph type="ftr" sz="quarter" idx="11"/>
          </p:nvPr>
        </p:nvSpPr>
        <p:spPr/>
        <p:txBody>
          <a:bodyPr/>
          <a:lstStyle>
            <a:lvl1pPr>
              <a:defRPr/>
            </a:lvl1pPr>
          </a:lstStyle>
          <a:p>
            <a:pPr>
              <a:defRPr/>
            </a:pPr>
            <a:endParaRPr lang="es-DO"/>
          </a:p>
        </p:txBody>
      </p:sp>
      <p:sp>
        <p:nvSpPr>
          <p:cNvPr id="4" name="3 Marcador de número de diapositiva"/>
          <p:cNvSpPr>
            <a:spLocks noGrp="1"/>
          </p:cNvSpPr>
          <p:nvPr>
            <p:ph type="sldNum" sz="quarter" idx="12"/>
          </p:nvPr>
        </p:nvSpPr>
        <p:spPr/>
        <p:txBody>
          <a:bodyPr/>
          <a:lstStyle>
            <a:lvl1pPr>
              <a:defRPr/>
            </a:lvl1pPr>
          </a:lstStyle>
          <a:p>
            <a:pPr>
              <a:defRPr/>
            </a:pPr>
            <a:fld id="{69CD5AFB-9257-4C79-B2A4-8D67D19CD027}" type="slidenum">
              <a:rPr lang="es-DO"/>
              <a:pPr>
                <a:defRPr/>
              </a:pPr>
              <a:t>‹Nº›</a:t>
            </a:fld>
            <a:endParaRPr lang="es-DO"/>
          </a:p>
        </p:txBody>
      </p:sp>
    </p:spTree>
    <p:extLst>
      <p:ext uri="{BB962C8B-B14F-4D97-AF65-F5344CB8AC3E}">
        <p14:creationId xmlns:p14="http://schemas.microsoft.com/office/powerpoint/2010/main" val="492137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Rectángulo"/>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Rectángulo"/>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s-ES" smtClean="0"/>
              <a:t>Haga clic para modificar el estilo de título del patrón</a:t>
            </a:r>
            <a:endParaRPr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s-ES" smtClean="0"/>
              <a:t>Haga clic para modificar el estilo de texto del patrón</a:t>
            </a:r>
          </a:p>
        </p:txBody>
      </p:sp>
      <p:sp>
        <p:nvSpPr>
          <p:cNvPr id="7" name="4 Marcador de fecha"/>
          <p:cNvSpPr>
            <a:spLocks noGrp="1"/>
          </p:cNvSpPr>
          <p:nvPr>
            <p:ph type="dt" sz="half" idx="10"/>
          </p:nvPr>
        </p:nvSpPr>
        <p:spPr/>
        <p:txBody>
          <a:bodyPr/>
          <a:lstStyle>
            <a:lvl1pPr>
              <a:defRPr/>
            </a:lvl1pPr>
          </a:lstStyle>
          <a:p>
            <a:pPr>
              <a:defRPr/>
            </a:pPr>
            <a:fld id="{FDA2B64A-4AB9-4277-A561-66482D915592}" type="datetimeFigureOut">
              <a:rPr lang="es-DO"/>
              <a:pPr>
                <a:defRPr/>
              </a:pPr>
              <a:t>15/05/2017</a:t>
            </a:fld>
            <a:endParaRPr lang="es-DO"/>
          </a:p>
        </p:txBody>
      </p:sp>
      <p:sp>
        <p:nvSpPr>
          <p:cNvPr id="8" name="5 Marcador de pie de página"/>
          <p:cNvSpPr>
            <a:spLocks noGrp="1"/>
          </p:cNvSpPr>
          <p:nvPr>
            <p:ph type="ftr" sz="quarter" idx="11"/>
          </p:nvPr>
        </p:nvSpPr>
        <p:spPr/>
        <p:txBody>
          <a:bodyPr/>
          <a:lstStyle>
            <a:lvl1pPr>
              <a:defRPr/>
            </a:lvl1pPr>
          </a:lstStyle>
          <a:p>
            <a:pPr>
              <a:defRPr/>
            </a:pPr>
            <a:endParaRPr lang="es-DO"/>
          </a:p>
        </p:txBody>
      </p:sp>
      <p:sp>
        <p:nvSpPr>
          <p:cNvPr id="9" name="6 Marcador de número de diapositiva"/>
          <p:cNvSpPr>
            <a:spLocks noGrp="1"/>
          </p:cNvSpPr>
          <p:nvPr>
            <p:ph type="sldNum" sz="quarter" idx="12"/>
          </p:nvPr>
        </p:nvSpPr>
        <p:spPr/>
        <p:txBody>
          <a:bodyPr/>
          <a:lstStyle>
            <a:lvl1pPr>
              <a:defRPr/>
            </a:lvl1pPr>
          </a:lstStyle>
          <a:p>
            <a:pPr>
              <a:defRPr/>
            </a:pPr>
            <a:fld id="{0747EA1E-CC6C-4402-BBAF-31BA9AB8734E}" type="slidenum">
              <a:rPr lang="es-DO"/>
              <a:pPr>
                <a:defRPr/>
              </a:pPr>
              <a:t>‹Nº›</a:t>
            </a:fld>
            <a:endParaRPr lang="es-DO"/>
          </a:p>
        </p:txBody>
      </p:sp>
    </p:spTree>
    <p:extLst>
      <p:ext uri="{BB962C8B-B14F-4D97-AF65-F5344CB8AC3E}">
        <p14:creationId xmlns:p14="http://schemas.microsoft.com/office/powerpoint/2010/main" val="291168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lvl1pPr>
              <a:defRPr/>
            </a:lvl1pPr>
          </a:lstStyle>
          <a:p>
            <a:pPr>
              <a:defRPr/>
            </a:pPr>
            <a:fld id="{AE4D22A9-FC5E-4A8F-8F0D-E52D5A7B70EB}" type="datetimeFigureOut">
              <a:rPr lang="es-DO"/>
              <a:pPr>
                <a:defRPr/>
              </a:pPr>
              <a:t>15/05/2017</a:t>
            </a:fld>
            <a:endParaRPr lang="es-DO"/>
          </a:p>
        </p:txBody>
      </p:sp>
      <p:sp>
        <p:nvSpPr>
          <p:cNvPr id="5" name="4 Marcador de pie de página"/>
          <p:cNvSpPr>
            <a:spLocks noGrp="1"/>
          </p:cNvSpPr>
          <p:nvPr>
            <p:ph type="ftr" sz="quarter" idx="11"/>
          </p:nvPr>
        </p:nvSpPr>
        <p:spPr/>
        <p:txBody>
          <a:bodyPr/>
          <a:lstStyle>
            <a:lvl1pPr>
              <a:defRPr/>
            </a:lvl1pPr>
          </a:lstStyle>
          <a:p>
            <a:pPr>
              <a:defRPr/>
            </a:pPr>
            <a:endParaRPr lang="es-DO"/>
          </a:p>
        </p:txBody>
      </p:sp>
      <p:sp>
        <p:nvSpPr>
          <p:cNvPr id="6" name="5 Marcador de número de diapositiva"/>
          <p:cNvSpPr>
            <a:spLocks noGrp="1"/>
          </p:cNvSpPr>
          <p:nvPr>
            <p:ph type="sldNum" sz="quarter" idx="12"/>
          </p:nvPr>
        </p:nvSpPr>
        <p:spPr/>
        <p:txBody>
          <a:bodyPr/>
          <a:lstStyle>
            <a:lvl1pPr>
              <a:defRPr/>
            </a:lvl1pPr>
          </a:lstStyle>
          <a:p>
            <a:pPr>
              <a:defRPr/>
            </a:pPr>
            <a:fld id="{1B074D38-E9A5-48B4-9AA8-F8ED9E5BB118}" type="slidenum">
              <a:rPr lang="es-DO"/>
              <a:pPr>
                <a:defRPr/>
              </a:pPr>
              <a:t>‹Nº›</a:t>
            </a:fld>
            <a:endParaRPr lang="es-DO"/>
          </a:p>
        </p:txBody>
      </p:sp>
    </p:spTree>
    <p:extLst>
      <p:ext uri="{BB962C8B-B14F-4D97-AF65-F5344CB8AC3E}">
        <p14:creationId xmlns:p14="http://schemas.microsoft.com/office/powerpoint/2010/main" val="3084265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5" name="4 Rectángulo"/>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5 Rectángulo"/>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s-ES" smtClean="0"/>
              <a:t>Haga clic para modificar el estilo de texto del patrón</a:t>
            </a:r>
          </a:p>
        </p:txBody>
      </p:sp>
      <p:sp>
        <p:nvSpPr>
          <p:cNvPr id="7" name="4 Marcador de fecha"/>
          <p:cNvSpPr>
            <a:spLocks noGrp="1"/>
          </p:cNvSpPr>
          <p:nvPr>
            <p:ph type="dt" sz="half" idx="10"/>
          </p:nvPr>
        </p:nvSpPr>
        <p:spPr>
          <a:xfrm>
            <a:off x="165100" y="1169988"/>
            <a:ext cx="2522538" cy="201612"/>
          </a:xfrm>
        </p:spPr>
        <p:txBody>
          <a:bodyPr/>
          <a:lstStyle>
            <a:lvl1pPr>
              <a:defRPr/>
            </a:lvl1pPr>
          </a:lstStyle>
          <a:p>
            <a:pPr>
              <a:defRPr/>
            </a:pPr>
            <a:fld id="{96E55F00-F640-4516-8EC7-F2713B20149B}" type="datetimeFigureOut">
              <a:rPr lang="es-DO"/>
              <a:pPr>
                <a:defRPr/>
              </a:pPr>
              <a:t>15/05/2017</a:t>
            </a:fld>
            <a:endParaRPr lang="es-DO"/>
          </a:p>
        </p:txBody>
      </p:sp>
      <p:sp>
        <p:nvSpPr>
          <p:cNvPr id="8" name="5 Marcador de pie de página"/>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s-DO"/>
          </a:p>
        </p:txBody>
      </p:sp>
      <p:sp>
        <p:nvSpPr>
          <p:cNvPr id="9" name="6 Marcador de número de diapositiva"/>
          <p:cNvSpPr>
            <a:spLocks noGrp="1"/>
          </p:cNvSpPr>
          <p:nvPr>
            <p:ph type="sldNum" sz="quarter" idx="12"/>
          </p:nvPr>
        </p:nvSpPr>
        <p:spPr>
          <a:xfrm>
            <a:off x="8339138" y="1169988"/>
            <a:ext cx="733425" cy="201612"/>
          </a:xfrm>
        </p:spPr>
        <p:txBody>
          <a:bodyPr/>
          <a:lstStyle>
            <a:lvl1pPr>
              <a:defRPr/>
            </a:lvl1pPr>
          </a:lstStyle>
          <a:p>
            <a:pPr>
              <a:defRPr/>
            </a:pPr>
            <a:fld id="{9CFCB332-D73B-4293-B010-612AFC1B279B}" type="slidenum">
              <a:rPr lang="es-DO"/>
              <a:pPr>
                <a:defRPr/>
              </a:pPr>
              <a:t>‹Nº›</a:t>
            </a:fld>
            <a:endParaRPr lang="es-DO"/>
          </a:p>
        </p:txBody>
      </p:sp>
    </p:spTree>
    <p:extLst>
      <p:ext uri="{BB962C8B-B14F-4D97-AF65-F5344CB8AC3E}">
        <p14:creationId xmlns:p14="http://schemas.microsoft.com/office/powerpoint/2010/main" val="322422467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E6909291-EA54-4C35-BEC0-81DC9F3184CE}" type="datetimeFigureOut">
              <a:rPr lang="es-DO"/>
              <a:pPr>
                <a:defRPr/>
              </a:pPr>
              <a:t>15/05/2017</a:t>
            </a:fld>
            <a:endParaRPr lang="es-DO"/>
          </a:p>
        </p:txBody>
      </p:sp>
      <p:sp>
        <p:nvSpPr>
          <p:cNvPr id="5" name="4 Marcador de pie de página"/>
          <p:cNvSpPr>
            <a:spLocks noGrp="1"/>
          </p:cNvSpPr>
          <p:nvPr>
            <p:ph type="ftr" sz="quarter" idx="11"/>
          </p:nvPr>
        </p:nvSpPr>
        <p:spPr/>
        <p:txBody>
          <a:bodyPr/>
          <a:lstStyle>
            <a:lvl1pPr>
              <a:defRPr/>
            </a:lvl1pPr>
          </a:lstStyle>
          <a:p>
            <a:pPr>
              <a:defRPr/>
            </a:pPr>
            <a:endParaRPr lang="es-DO"/>
          </a:p>
        </p:txBody>
      </p:sp>
      <p:sp>
        <p:nvSpPr>
          <p:cNvPr id="6" name="5 Marcador de número de diapositiva"/>
          <p:cNvSpPr>
            <a:spLocks noGrp="1"/>
          </p:cNvSpPr>
          <p:nvPr>
            <p:ph type="sldNum" sz="quarter" idx="12"/>
          </p:nvPr>
        </p:nvSpPr>
        <p:spPr/>
        <p:txBody>
          <a:bodyPr/>
          <a:lstStyle>
            <a:lvl1pPr>
              <a:defRPr/>
            </a:lvl1pPr>
          </a:lstStyle>
          <a:p>
            <a:pPr>
              <a:defRPr/>
            </a:pPr>
            <a:fld id="{021C8274-319E-4193-89E5-B22BE59F77F5}" type="slidenum">
              <a:rPr lang="es-DO"/>
              <a:pPr>
                <a:defRPr/>
              </a:pPr>
              <a:t>‹Nº›</a:t>
            </a:fld>
            <a:endParaRPr lang="es-DO"/>
          </a:p>
        </p:txBody>
      </p:sp>
    </p:spTree>
    <p:extLst>
      <p:ext uri="{BB962C8B-B14F-4D97-AF65-F5344CB8AC3E}">
        <p14:creationId xmlns:p14="http://schemas.microsoft.com/office/powerpoint/2010/main" val="1864984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3 Rectángulo"/>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4 Rectángulo"/>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3 Marcador de fecha"/>
          <p:cNvSpPr>
            <a:spLocks noGrp="1"/>
          </p:cNvSpPr>
          <p:nvPr>
            <p:ph type="dt" sz="half" idx="10"/>
          </p:nvPr>
        </p:nvSpPr>
        <p:spPr/>
        <p:txBody>
          <a:bodyPr/>
          <a:lstStyle>
            <a:lvl1pPr>
              <a:defRPr/>
            </a:lvl1pPr>
          </a:lstStyle>
          <a:p>
            <a:pPr>
              <a:defRPr/>
            </a:pPr>
            <a:fld id="{513B0E3A-A0F4-493A-8065-AC90B3B2296D}" type="datetimeFigureOut">
              <a:rPr lang="es-DO"/>
              <a:pPr>
                <a:defRPr/>
              </a:pPr>
              <a:t>15/05/2017</a:t>
            </a:fld>
            <a:endParaRPr lang="es-DO"/>
          </a:p>
        </p:txBody>
      </p:sp>
      <p:sp>
        <p:nvSpPr>
          <p:cNvPr id="7" name="4 Marcador de pie de página"/>
          <p:cNvSpPr>
            <a:spLocks noGrp="1"/>
          </p:cNvSpPr>
          <p:nvPr>
            <p:ph type="ftr" sz="quarter" idx="11"/>
          </p:nvPr>
        </p:nvSpPr>
        <p:spPr>
          <a:xfrm>
            <a:off x="2640013" y="6376988"/>
            <a:ext cx="3836987" cy="365125"/>
          </a:xfrm>
        </p:spPr>
        <p:txBody>
          <a:bodyPr/>
          <a:lstStyle>
            <a:lvl1pPr>
              <a:defRPr/>
            </a:lvl1pPr>
          </a:lstStyle>
          <a:p>
            <a:pPr>
              <a:defRPr/>
            </a:pPr>
            <a:endParaRPr lang="es-DO"/>
          </a:p>
        </p:txBody>
      </p:sp>
      <p:sp>
        <p:nvSpPr>
          <p:cNvPr id="8" name="5 Marcador de número de diapositiva"/>
          <p:cNvSpPr>
            <a:spLocks noGrp="1"/>
          </p:cNvSpPr>
          <p:nvPr>
            <p:ph type="sldNum" sz="quarter" idx="12"/>
          </p:nvPr>
        </p:nvSpPr>
        <p:spPr/>
        <p:txBody>
          <a:bodyPr/>
          <a:lstStyle>
            <a:lvl1pPr>
              <a:defRPr/>
            </a:lvl1pPr>
          </a:lstStyle>
          <a:p>
            <a:pPr>
              <a:defRPr/>
            </a:pPr>
            <a:fld id="{B04AA0AF-B41D-4DBB-9F75-16DFBBCF5674}" type="slidenum">
              <a:rPr lang="es-DO"/>
              <a:pPr>
                <a:defRPr/>
              </a:pPr>
              <a:t>‹Nº›</a:t>
            </a:fld>
            <a:endParaRPr lang="es-DO"/>
          </a:p>
        </p:txBody>
      </p:sp>
    </p:spTree>
    <p:extLst>
      <p:ext uri="{BB962C8B-B14F-4D97-AF65-F5344CB8AC3E}">
        <p14:creationId xmlns:p14="http://schemas.microsoft.com/office/powerpoint/2010/main" val="79246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786F6C9-B6AD-4099-813C-59FDBF20C217}" type="datetimeFigureOut">
              <a:rPr lang="es-VE"/>
              <a:pPr>
                <a:defRPr/>
              </a:pPr>
              <a:t>15/05/2017</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BA952E-3CA5-447A-9A78-307AA2940BAF}" type="slidenum">
              <a:rPr lang="es-VE"/>
              <a:pPr>
                <a:defRPr/>
              </a:pPr>
              <a:t>‹Nº›</a:t>
            </a:fld>
            <a:endParaRPr lang="es-VE"/>
          </a:p>
        </p:txBody>
      </p:sp>
    </p:spTree>
    <p:extLst>
      <p:ext uri="{BB962C8B-B14F-4D97-AF65-F5344CB8AC3E}">
        <p14:creationId xmlns:p14="http://schemas.microsoft.com/office/powerpoint/2010/main" val="102787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3FE8257-662E-4132-9F6A-C98436FFC152}" type="datetimeFigureOut">
              <a:rPr lang="es-VE"/>
              <a:pPr>
                <a:defRPr/>
              </a:pPr>
              <a:t>15/05/2017</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9188ADF-2C1C-40AC-86BB-F857D10BE95D}" type="slidenum">
              <a:rPr lang="es-VE"/>
              <a:pPr>
                <a:defRPr/>
              </a:pPr>
              <a:t>‹Nº›</a:t>
            </a:fld>
            <a:endParaRPr lang="es-VE"/>
          </a:p>
        </p:txBody>
      </p:sp>
    </p:spTree>
    <p:extLst>
      <p:ext uri="{BB962C8B-B14F-4D97-AF65-F5344CB8AC3E}">
        <p14:creationId xmlns:p14="http://schemas.microsoft.com/office/powerpoint/2010/main" val="2529902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2EF255-A438-4B9B-8536-8FB5A7058C6A}" type="datetimeFigureOut">
              <a:rPr lang="es-VE"/>
              <a:pPr>
                <a:defRPr/>
              </a:pPr>
              <a:t>15/05/2017</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F1D88D1-CB5C-4827-9601-E0007F673D31}" type="slidenum">
              <a:rPr lang="es-VE"/>
              <a:pPr>
                <a:defRPr/>
              </a:pPr>
              <a:t>‹Nº›</a:t>
            </a:fld>
            <a:endParaRPr lang="es-VE"/>
          </a:p>
        </p:txBody>
      </p:sp>
    </p:spTree>
    <p:extLst>
      <p:ext uri="{BB962C8B-B14F-4D97-AF65-F5344CB8AC3E}">
        <p14:creationId xmlns:p14="http://schemas.microsoft.com/office/powerpoint/2010/main" val="3099720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AAE1BEA-11F5-4BDC-A09B-DC035CA8E6E1}" type="datetimeFigureOut">
              <a:rPr lang="es-VE"/>
              <a:pPr>
                <a:defRPr/>
              </a:pPr>
              <a:t>15/05/2017</a:t>
            </a:fld>
            <a:endParaRPr lang="es-VE"/>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VE"/>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0C6FC69-90A9-4003-A276-3F1490030B06}" type="slidenum">
              <a:rPr lang="es-VE"/>
              <a:pPr>
                <a:defRPr/>
              </a:pPr>
              <a:t>‹Nº›</a:t>
            </a:fld>
            <a:endParaRPr lang="es-VE"/>
          </a:p>
        </p:txBody>
      </p:sp>
    </p:spTree>
    <p:extLst>
      <p:ext uri="{BB962C8B-B14F-4D97-AF65-F5344CB8AC3E}">
        <p14:creationId xmlns:p14="http://schemas.microsoft.com/office/powerpoint/2010/main" val="2892061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4DD011D-44B0-4CB6-A8AD-8C66DD9845FE}" type="datetimeFigureOut">
              <a:rPr lang="es-VE"/>
              <a:pPr>
                <a:defRPr/>
              </a:pPr>
              <a:t>15/05/2017</a:t>
            </a:fld>
            <a:endParaRPr lang="es-VE"/>
          </a:p>
        </p:txBody>
      </p:sp>
      <p:sp>
        <p:nvSpPr>
          <p:cNvPr id="8" name="7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VE"/>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72A0653-2D2D-43A6-88F2-C2A1B025CCE3}" type="slidenum">
              <a:rPr lang="es-VE"/>
              <a:pPr>
                <a:defRPr/>
              </a:pPr>
              <a:t>‹Nº›</a:t>
            </a:fld>
            <a:endParaRPr lang="es-VE"/>
          </a:p>
        </p:txBody>
      </p:sp>
    </p:spTree>
    <p:extLst>
      <p:ext uri="{BB962C8B-B14F-4D97-AF65-F5344CB8AC3E}">
        <p14:creationId xmlns:p14="http://schemas.microsoft.com/office/powerpoint/2010/main" val="14225391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68C1C37-FCF8-4840-AECE-4A335DC01528}" type="datetimeFigureOut">
              <a:rPr lang="es-VE"/>
              <a:pPr>
                <a:defRPr/>
              </a:pPr>
              <a:t>15/05/2017</a:t>
            </a:fld>
            <a:endParaRPr lang="es-VE"/>
          </a:p>
        </p:txBody>
      </p:sp>
      <p:sp>
        <p:nvSpPr>
          <p:cNvPr id="4" name="3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VE"/>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121B6D1-4510-418A-BDFA-2BC21C797873}" type="slidenum">
              <a:rPr lang="es-VE"/>
              <a:pPr>
                <a:defRPr/>
              </a:pPr>
              <a:t>‹Nº›</a:t>
            </a:fld>
            <a:endParaRPr lang="es-VE"/>
          </a:p>
        </p:txBody>
      </p:sp>
    </p:spTree>
    <p:extLst>
      <p:ext uri="{BB962C8B-B14F-4D97-AF65-F5344CB8AC3E}">
        <p14:creationId xmlns:p14="http://schemas.microsoft.com/office/powerpoint/2010/main" val="379611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D948BE8-A6CB-4846-B303-1C55A49B638E}" type="datetimeFigureOut">
              <a:rPr lang="es-VE"/>
              <a:pPr>
                <a:defRPr/>
              </a:pPr>
              <a:t>15/05/2017</a:t>
            </a:fld>
            <a:endParaRPr lang="es-VE"/>
          </a:p>
        </p:txBody>
      </p:sp>
      <p:sp>
        <p:nvSpPr>
          <p:cNvPr id="3" name="2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VE"/>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B601495-05E2-4723-B436-34B2A5A1BB1F}" type="slidenum">
              <a:rPr lang="es-VE"/>
              <a:pPr>
                <a:defRPr/>
              </a:pPr>
              <a:t>‹Nº›</a:t>
            </a:fld>
            <a:endParaRPr lang="es-VE"/>
          </a:p>
        </p:txBody>
      </p:sp>
    </p:spTree>
    <p:extLst>
      <p:ext uri="{BB962C8B-B14F-4D97-AF65-F5344CB8AC3E}">
        <p14:creationId xmlns:p14="http://schemas.microsoft.com/office/powerpoint/2010/main" val="73430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D2A45F1-60BA-45B9-9A16-6A0407DE0AE4}" type="datetimeFigureOut">
              <a:rPr lang="es-DO"/>
              <a:pPr>
                <a:defRPr/>
              </a:pPr>
              <a:t>15/05/2017</a:t>
            </a:fld>
            <a:endParaRPr lang="es-DO"/>
          </a:p>
        </p:txBody>
      </p:sp>
      <p:sp>
        <p:nvSpPr>
          <p:cNvPr id="5" name="4 Marcador de pie de página"/>
          <p:cNvSpPr>
            <a:spLocks noGrp="1"/>
          </p:cNvSpPr>
          <p:nvPr>
            <p:ph type="ftr" sz="quarter" idx="11"/>
          </p:nvPr>
        </p:nvSpPr>
        <p:spPr/>
        <p:txBody>
          <a:bodyPr/>
          <a:lstStyle>
            <a:lvl1pPr>
              <a:defRPr/>
            </a:lvl1pPr>
          </a:lstStyle>
          <a:p>
            <a:pPr>
              <a:defRPr/>
            </a:pPr>
            <a:endParaRPr lang="es-DO"/>
          </a:p>
        </p:txBody>
      </p:sp>
      <p:sp>
        <p:nvSpPr>
          <p:cNvPr id="6" name="5 Marcador de número de diapositiva"/>
          <p:cNvSpPr>
            <a:spLocks noGrp="1"/>
          </p:cNvSpPr>
          <p:nvPr>
            <p:ph type="sldNum" sz="quarter" idx="12"/>
          </p:nvPr>
        </p:nvSpPr>
        <p:spPr/>
        <p:txBody>
          <a:bodyPr/>
          <a:lstStyle>
            <a:lvl1pPr>
              <a:defRPr/>
            </a:lvl1pPr>
          </a:lstStyle>
          <a:p>
            <a:pPr>
              <a:defRPr/>
            </a:pPr>
            <a:fld id="{DFB9662B-BE7B-49BA-BB7A-BE96C366562C}" type="slidenum">
              <a:rPr lang="es-DO"/>
              <a:pPr>
                <a:defRPr/>
              </a:pPr>
              <a:t>‹Nº›</a:t>
            </a:fld>
            <a:endParaRPr lang="es-DO"/>
          </a:p>
        </p:txBody>
      </p:sp>
    </p:spTree>
    <p:extLst>
      <p:ext uri="{BB962C8B-B14F-4D97-AF65-F5344CB8AC3E}">
        <p14:creationId xmlns:p14="http://schemas.microsoft.com/office/powerpoint/2010/main" val="345825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1ACD3A6-9A71-46F2-8683-229B9B1D31C1}" type="datetimeFigureOut">
              <a:rPr lang="es-VE"/>
              <a:pPr>
                <a:defRPr/>
              </a:pPr>
              <a:t>15/05/2017</a:t>
            </a:fld>
            <a:endParaRPr lang="es-VE"/>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VE"/>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2B9F55-F955-42DB-BD43-CB97E1C3D3F3}" type="slidenum">
              <a:rPr lang="es-VE"/>
              <a:pPr>
                <a:defRPr/>
              </a:pPr>
              <a:t>‹Nº›</a:t>
            </a:fld>
            <a:endParaRPr lang="es-VE"/>
          </a:p>
        </p:txBody>
      </p:sp>
    </p:spTree>
    <p:extLst>
      <p:ext uri="{BB962C8B-B14F-4D97-AF65-F5344CB8AC3E}">
        <p14:creationId xmlns:p14="http://schemas.microsoft.com/office/powerpoint/2010/main" val="2315723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V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EDE437B-BD1C-44BF-A6E3-0B18B7E8A30C}" type="datetimeFigureOut">
              <a:rPr lang="es-VE"/>
              <a:pPr>
                <a:defRPr/>
              </a:pPr>
              <a:t>15/05/2017</a:t>
            </a:fld>
            <a:endParaRPr lang="es-VE"/>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VE"/>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94761FD-FA23-4F71-A9AF-9228B1E67CD8}" type="slidenum">
              <a:rPr lang="es-VE"/>
              <a:pPr>
                <a:defRPr/>
              </a:pPr>
              <a:t>‹Nº›</a:t>
            </a:fld>
            <a:endParaRPr lang="es-VE"/>
          </a:p>
        </p:txBody>
      </p:sp>
    </p:spTree>
    <p:extLst>
      <p:ext uri="{BB962C8B-B14F-4D97-AF65-F5344CB8AC3E}">
        <p14:creationId xmlns:p14="http://schemas.microsoft.com/office/powerpoint/2010/main" val="469413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44B7B77-72D6-4E34-A52E-D79297F5C322}" type="datetimeFigureOut">
              <a:rPr lang="es-VE"/>
              <a:pPr>
                <a:defRPr/>
              </a:pPr>
              <a:t>15/05/2017</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B25DAAC-BCDB-407E-AE46-CCB1DDDB5641}" type="slidenum">
              <a:rPr lang="es-VE"/>
              <a:pPr>
                <a:defRPr/>
              </a:pPr>
              <a:t>‹Nº›</a:t>
            </a:fld>
            <a:endParaRPr lang="es-VE"/>
          </a:p>
        </p:txBody>
      </p:sp>
    </p:spTree>
    <p:extLst>
      <p:ext uri="{BB962C8B-B14F-4D97-AF65-F5344CB8AC3E}">
        <p14:creationId xmlns:p14="http://schemas.microsoft.com/office/powerpoint/2010/main" val="1380098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02A6E5A-9AE2-4D9C-A65D-53A99D0050CB}" type="datetimeFigureOut">
              <a:rPr lang="es-VE"/>
              <a:pPr>
                <a:defRPr/>
              </a:pPr>
              <a:t>15/05/2017</a:t>
            </a:fld>
            <a:endParaRPr lang="es-VE"/>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s-VE"/>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C89FB74-3BB9-4951-93E6-59155DF6ACB8}" type="slidenum">
              <a:rPr lang="es-VE"/>
              <a:pPr>
                <a:defRPr/>
              </a:pPr>
              <a:t>‹Nº›</a:t>
            </a:fld>
            <a:endParaRPr lang="es-VE"/>
          </a:p>
        </p:txBody>
      </p:sp>
    </p:spTree>
    <p:extLst>
      <p:ext uri="{BB962C8B-B14F-4D97-AF65-F5344CB8AC3E}">
        <p14:creationId xmlns:p14="http://schemas.microsoft.com/office/powerpoint/2010/main" val="118432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3 Marcador de fecha"/>
          <p:cNvSpPr>
            <a:spLocks noGrp="1"/>
          </p:cNvSpPr>
          <p:nvPr>
            <p:ph type="dt" sz="half" idx="10"/>
          </p:nvPr>
        </p:nvSpPr>
        <p:spPr/>
        <p:txBody>
          <a:bodyPr/>
          <a:lstStyle>
            <a:lvl1pPr>
              <a:defRPr/>
            </a:lvl1pPr>
          </a:lstStyle>
          <a:p>
            <a:pPr>
              <a:defRPr/>
            </a:pPr>
            <a:fld id="{2339B894-3CCD-49A7-8460-2FD3BE1E5781}" type="datetimeFigureOut">
              <a:rPr lang="es-DO"/>
              <a:pPr>
                <a:defRPr/>
              </a:pPr>
              <a:t>15/05/2017</a:t>
            </a:fld>
            <a:endParaRPr lang="es-DO"/>
          </a:p>
        </p:txBody>
      </p:sp>
      <p:sp>
        <p:nvSpPr>
          <p:cNvPr id="6" name="4 Marcador de pie de página"/>
          <p:cNvSpPr>
            <a:spLocks noGrp="1"/>
          </p:cNvSpPr>
          <p:nvPr>
            <p:ph type="ftr" sz="quarter" idx="11"/>
          </p:nvPr>
        </p:nvSpPr>
        <p:spPr/>
        <p:txBody>
          <a:bodyPr/>
          <a:lstStyle>
            <a:lvl1pPr>
              <a:defRPr/>
            </a:lvl1pPr>
          </a:lstStyle>
          <a:p>
            <a:pPr>
              <a:defRPr/>
            </a:pPr>
            <a:endParaRPr lang="es-DO"/>
          </a:p>
        </p:txBody>
      </p:sp>
      <p:sp>
        <p:nvSpPr>
          <p:cNvPr id="7" name="5 Marcador de número de diapositiva"/>
          <p:cNvSpPr>
            <a:spLocks noGrp="1"/>
          </p:cNvSpPr>
          <p:nvPr>
            <p:ph type="sldNum" sz="quarter" idx="12"/>
          </p:nvPr>
        </p:nvSpPr>
        <p:spPr/>
        <p:txBody>
          <a:bodyPr/>
          <a:lstStyle>
            <a:lvl1pPr>
              <a:defRPr/>
            </a:lvl1pPr>
          </a:lstStyle>
          <a:p>
            <a:pPr>
              <a:defRPr/>
            </a:pPr>
            <a:fld id="{5286B50E-173B-4836-BA22-5FF197D6893E}" type="slidenum">
              <a:rPr lang="es-DO"/>
              <a:pPr>
                <a:defRPr/>
              </a:pPr>
              <a:t>‹Nº›</a:t>
            </a:fld>
            <a:endParaRPr lang="es-DO"/>
          </a:p>
        </p:txBody>
      </p:sp>
    </p:spTree>
    <p:extLst>
      <p:ext uri="{BB962C8B-B14F-4D97-AF65-F5344CB8AC3E}">
        <p14:creationId xmlns:p14="http://schemas.microsoft.com/office/powerpoint/2010/main" val="321845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3 Marcador de fecha"/>
          <p:cNvSpPr>
            <a:spLocks noGrp="1"/>
          </p:cNvSpPr>
          <p:nvPr>
            <p:ph type="dt" sz="half" idx="10"/>
          </p:nvPr>
        </p:nvSpPr>
        <p:spPr/>
        <p:txBody>
          <a:bodyPr/>
          <a:lstStyle>
            <a:lvl1pPr>
              <a:defRPr/>
            </a:lvl1pPr>
          </a:lstStyle>
          <a:p>
            <a:pPr>
              <a:defRPr/>
            </a:pPr>
            <a:fld id="{6D69FCFB-87E0-462A-AA04-8C02F73FE06C}" type="datetimeFigureOut">
              <a:rPr lang="es-DO"/>
              <a:pPr>
                <a:defRPr/>
              </a:pPr>
              <a:t>15/05/2017</a:t>
            </a:fld>
            <a:endParaRPr lang="es-DO"/>
          </a:p>
        </p:txBody>
      </p:sp>
      <p:sp>
        <p:nvSpPr>
          <p:cNvPr id="8" name="4 Marcador de pie de página"/>
          <p:cNvSpPr>
            <a:spLocks noGrp="1"/>
          </p:cNvSpPr>
          <p:nvPr>
            <p:ph type="ftr" sz="quarter" idx="11"/>
          </p:nvPr>
        </p:nvSpPr>
        <p:spPr/>
        <p:txBody>
          <a:bodyPr/>
          <a:lstStyle>
            <a:lvl1pPr>
              <a:defRPr/>
            </a:lvl1pPr>
          </a:lstStyle>
          <a:p>
            <a:pPr>
              <a:defRPr/>
            </a:pPr>
            <a:endParaRPr lang="es-DO"/>
          </a:p>
        </p:txBody>
      </p:sp>
      <p:sp>
        <p:nvSpPr>
          <p:cNvPr id="9" name="5 Marcador de número de diapositiva"/>
          <p:cNvSpPr>
            <a:spLocks noGrp="1"/>
          </p:cNvSpPr>
          <p:nvPr>
            <p:ph type="sldNum" sz="quarter" idx="12"/>
          </p:nvPr>
        </p:nvSpPr>
        <p:spPr/>
        <p:txBody>
          <a:bodyPr/>
          <a:lstStyle>
            <a:lvl1pPr>
              <a:defRPr/>
            </a:lvl1pPr>
          </a:lstStyle>
          <a:p>
            <a:pPr>
              <a:defRPr/>
            </a:pPr>
            <a:fld id="{1FDA5501-10E1-4CA6-9D61-90149C8D2418}" type="slidenum">
              <a:rPr lang="es-DO"/>
              <a:pPr>
                <a:defRPr/>
              </a:pPr>
              <a:t>‹Nº›</a:t>
            </a:fld>
            <a:endParaRPr lang="es-DO"/>
          </a:p>
        </p:txBody>
      </p:sp>
    </p:spTree>
    <p:extLst>
      <p:ext uri="{BB962C8B-B14F-4D97-AF65-F5344CB8AC3E}">
        <p14:creationId xmlns:p14="http://schemas.microsoft.com/office/powerpoint/2010/main" val="319567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3 Marcador de fecha"/>
          <p:cNvSpPr>
            <a:spLocks noGrp="1"/>
          </p:cNvSpPr>
          <p:nvPr>
            <p:ph type="dt" sz="half" idx="10"/>
          </p:nvPr>
        </p:nvSpPr>
        <p:spPr/>
        <p:txBody>
          <a:bodyPr/>
          <a:lstStyle>
            <a:lvl1pPr>
              <a:defRPr/>
            </a:lvl1pPr>
          </a:lstStyle>
          <a:p>
            <a:pPr>
              <a:defRPr/>
            </a:pPr>
            <a:fld id="{257DFCA1-21CA-48F4-B7C7-6036A22D1788}" type="datetimeFigureOut">
              <a:rPr lang="es-DO"/>
              <a:pPr>
                <a:defRPr/>
              </a:pPr>
              <a:t>15/05/2017</a:t>
            </a:fld>
            <a:endParaRPr lang="es-DO"/>
          </a:p>
        </p:txBody>
      </p:sp>
      <p:sp>
        <p:nvSpPr>
          <p:cNvPr id="4" name="4 Marcador de pie de página"/>
          <p:cNvSpPr>
            <a:spLocks noGrp="1"/>
          </p:cNvSpPr>
          <p:nvPr>
            <p:ph type="ftr" sz="quarter" idx="11"/>
          </p:nvPr>
        </p:nvSpPr>
        <p:spPr/>
        <p:txBody>
          <a:bodyPr/>
          <a:lstStyle>
            <a:lvl1pPr>
              <a:defRPr/>
            </a:lvl1pPr>
          </a:lstStyle>
          <a:p>
            <a:pPr>
              <a:defRPr/>
            </a:pPr>
            <a:endParaRPr lang="es-DO"/>
          </a:p>
        </p:txBody>
      </p:sp>
      <p:sp>
        <p:nvSpPr>
          <p:cNvPr id="5" name="5 Marcador de número de diapositiva"/>
          <p:cNvSpPr>
            <a:spLocks noGrp="1"/>
          </p:cNvSpPr>
          <p:nvPr>
            <p:ph type="sldNum" sz="quarter" idx="12"/>
          </p:nvPr>
        </p:nvSpPr>
        <p:spPr/>
        <p:txBody>
          <a:bodyPr/>
          <a:lstStyle>
            <a:lvl1pPr>
              <a:defRPr/>
            </a:lvl1pPr>
          </a:lstStyle>
          <a:p>
            <a:pPr>
              <a:defRPr/>
            </a:pPr>
            <a:fld id="{CAE499DC-ACBB-4F26-BD86-AFBCA48DA3E0}" type="slidenum">
              <a:rPr lang="es-DO"/>
              <a:pPr>
                <a:defRPr/>
              </a:pPr>
              <a:t>‹Nº›</a:t>
            </a:fld>
            <a:endParaRPr lang="es-DO"/>
          </a:p>
        </p:txBody>
      </p:sp>
    </p:spTree>
    <p:extLst>
      <p:ext uri="{BB962C8B-B14F-4D97-AF65-F5344CB8AC3E}">
        <p14:creationId xmlns:p14="http://schemas.microsoft.com/office/powerpoint/2010/main" val="304551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40A6F392-DFB9-47B8-B605-31D8520F6385}" type="datetimeFigureOut">
              <a:rPr lang="es-DO"/>
              <a:pPr>
                <a:defRPr/>
              </a:pPr>
              <a:t>15/05/2017</a:t>
            </a:fld>
            <a:endParaRPr lang="es-DO"/>
          </a:p>
        </p:txBody>
      </p:sp>
      <p:sp>
        <p:nvSpPr>
          <p:cNvPr id="3" name="4 Marcador de pie de página"/>
          <p:cNvSpPr>
            <a:spLocks noGrp="1"/>
          </p:cNvSpPr>
          <p:nvPr>
            <p:ph type="ftr" sz="quarter" idx="11"/>
          </p:nvPr>
        </p:nvSpPr>
        <p:spPr/>
        <p:txBody>
          <a:bodyPr/>
          <a:lstStyle>
            <a:lvl1pPr>
              <a:defRPr/>
            </a:lvl1pPr>
          </a:lstStyle>
          <a:p>
            <a:pPr>
              <a:defRPr/>
            </a:pPr>
            <a:endParaRPr lang="es-DO"/>
          </a:p>
        </p:txBody>
      </p:sp>
      <p:sp>
        <p:nvSpPr>
          <p:cNvPr id="4" name="5 Marcador de número de diapositiva"/>
          <p:cNvSpPr>
            <a:spLocks noGrp="1"/>
          </p:cNvSpPr>
          <p:nvPr>
            <p:ph type="sldNum" sz="quarter" idx="12"/>
          </p:nvPr>
        </p:nvSpPr>
        <p:spPr/>
        <p:txBody>
          <a:bodyPr/>
          <a:lstStyle>
            <a:lvl1pPr>
              <a:defRPr/>
            </a:lvl1pPr>
          </a:lstStyle>
          <a:p>
            <a:pPr>
              <a:defRPr/>
            </a:pPr>
            <a:fld id="{BC6A2D98-EBA6-427D-8099-A418FCD8D6FD}" type="slidenum">
              <a:rPr lang="es-DO"/>
              <a:pPr>
                <a:defRPr/>
              </a:pPr>
              <a:t>‹Nº›</a:t>
            </a:fld>
            <a:endParaRPr lang="es-DO"/>
          </a:p>
        </p:txBody>
      </p:sp>
    </p:spTree>
    <p:extLst>
      <p:ext uri="{BB962C8B-B14F-4D97-AF65-F5344CB8AC3E}">
        <p14:creationId xmlns:p14="http://schemas.microsoft.com/office/powerpoint/2010/main" val="84763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D89ABE1-251C-472F-8D75-76D1CDF55FEB}" type="datetimeFigureOut">
              <a:rPr lang="es-DO"/>
              <a:pPr>
                <a:defRPr/>
              </a:pPr>
              <a:t>15/05/2017</a:t>
            </a:fld>
            <a:endParaRPr lang="es-DO"/>
          </a:p>
        </p:txBody>
      </p:sp>
      <p:sp>
        <p:nvSpPr>
          <p:cNvPr id="6" name="4 Marcador de pie de página"/>
          <p:cNvSpPr>
            <a:spLocks noGrp="1"/>
          </p:cNvSpPr>
          <p:nvPr>
            <p:ph type="ftr" sz="quarter" idx="11"/>
          </p:nvPr>
        </p:nvSpPr>
        <p:spPr/>
        <p:txBody>
          <a:bodyPr/>
          <a:lstStyle>
            <a:lvl1pPr>
              <a:defRPr/>
            </a:lvl1pPr>
          </a:lstStyle>
          <a:p>
            <a:pPr>
              <a:defRPr/>
            </a:pPr>
            <a:endParaRPr lang="es-DO"/>
          </a:p>
        </p:txBody>
      </p:sp>
      <p:sp>
        <p:nvSpPr>
          <p:cNvPr id="7" name="5 Marcador de número de diapositiva"/>
          <p:cNvSpPr>
            <a:spLocks noGrp="1"/>
          </p:cNvSpPr>
          <p:nvPr>
            <p:ph type="sldNum" sz="quarter" idx="12"/>
          </p:nvPr>
        </p:nvSpPr>
        <p:spPr/>
        <p:txBody>
          <a:bodyPr/>
          <a:lstStyle>
            <a:lvl1pPr>
              <a:defRPr/>
            </a:lvl1pPr>
          </a:lstStyle>
          <a:p>
            <a:pPr>
              <a:defRPr/>
            </a:pPr>
            <a:fld id="{B87882DF-138A-49A1-9DC4-ED530B4353A8}" type="slidenum">
              <a:rPr lang="es-DO"/>
              <a:pPr>
                <a:defRPr/>
              </a:pPr>
              <a:t>‹Nº›</a:t>
            </a:fld>
            <a:endParaRPr lang="es-DO"/>
          </a:p>
        </p:txBody>
      </p:sp>
    </p:spTree>
    <p:extLst>
      <p:ext uri="{BB962C8B-B14F-4D97-AF65-F5344CB8AC3E}">
        <p14:creationId xmlns:p14="http://schemas.microsoft.com/office/powerpoint/2010/main" val="269975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D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A38E95B-7051-4586-81F4-961521CEBE66}" type="datetimeFigureOut">
              <a:rPr lang="es-DO"/>
              <a:pPr>
                <a:defRPr/>
              </a:pPr>
              <a:t>15/05/2017</a:t>
            </a:fld>
            <a:endParaRPr lang="es-DO"/>
          </a:p>
        </p:txBody>
      </p:sp>
      <p:sp>
        <p:nvSpPr>
          <p:cNvPr id="6" name="4 Marcador de pie de página"/>
          <p:cNvSpPr>
            <a:spLocks noGrp="1"/>
          </p:cNvSpPr>
          <p:nvPr>
            <p:ph type="ftr" sz="quarter" idx="11"/>
          </p:nvPr>
        </p:nvSpPr>
        <p:spPr/>
        <p:txBody>
          <a:bodyPr/>
          <a:lstStyle>
            <a:lvl1pPr>
              <a:defRPr/>
            </a:lvl1pPr>
          </a:lstStyle>
          <a:p>
            <a:pPr>
              <a:defRPr/>
            </a:pPr>
            <a:endParaRPr lang="es-DO"/>
          </a:p>
        </p:txBody>
      </p:sp>
      <p:sp>
        <p:nvSpPr>
          <p:cNvPr id="7" name="5 Marcador de número de diapositiva"/>
          <p:cNvSpPr>
            <a:spLocks noGrp="1"/>
          </p:cNvSpPr>
          <p:nvPr>
            <p:ph type="sldNum" sz="quarter" idx="12"/>
          </p:nvPr>
        </p:nvSpPr>
        <p:spPr/>
        <p:txBody>
          <a:bodyPr/>
          <a:lstStyle>
            <a:lvl1pPr>
              <a:defRPr/>
            </a:lvl1pPr>
          </a:lstStyle>
          <a:p>
            <a:pPr>
              <a:defRPr/>
            </a:pPr>
            <a:fld id="{3BA36098-7B10-4697-AD46-2D4A0DCB9518}" type="slidenum">
              <a:rPr lang="es-DO"/>
              <a:pPr>
                <a:defRPr/>
              </a:pPr>
              <a:t>‹Nº›</a:t>
            </a:fld>
            <a:endParaRPr lang="es-DO"/>
          </a:p>
        </p:txBody>
      </p:sp>
    </p:spTree>
    <p:extLst>
      <p:ext uri="{BB962C8B-B14F-4D97-AF65-F5344CB8AC3E}">
        <p14:creationId xmlns:p14="http://schemas.microsoft.com/office/powerpoint/2010/main" val="39938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DO"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249C791-EA0B-4D7D-95B7-9C4574080B04}" type="datetimeFigureOut">
              <a:rPr lang="es-DO"/>
              <a:pPr>
                <a:defRPr/>
              </a:pPr>
              <a:t>15/05/2017</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8EC896-F132-4AC3-8731-474130E77BBB}" type="slidenum">
              <a:rPr lang="es-DO"/>
              <a:pPr>
                <a:defRPr/>
              </a:pPr>
              <a:t>‹Nº›</a:t>
            </a:fld>
            <a:endParaRPr lang="es-DO"/>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Rectángulo"/>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Rectángulo"/>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Marcador de título"/>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s-ES" smtClean="0"/>
              <a:t>Haga clic para modificar el estilo de título del patrón</a:t>
            </a:r>
            <a:endParaRPr lang="en-US"/>
          </a:p>
        </p:txBody>
      </p:sp>
      <p:sp>
        <p:nvSpPr>
          <p:cNvPr id="2053" name="2 Marcador de texto"/>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0F7806A9-334F-455A-BBBB-36162CE709A4}" type="datetimeFigureOut">
              <a:rPr lang="es-DO"/>
              <a:pPr>
                <a:defRPr/>
              </a:pPr>
              <a:t>15/05/2017</a:t>
            </a:fld>
            <a:endParaRPr lang="es-DO"/>
          </a:p>
        </p:txBody>
      </p:sp>
      <p:sp>
        <p:nvSpPr>
          <p:cNvPr id="5" name="4 Marcador de pie de página"/>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s-DO"/>
          </a:p>
        </p:txBody>
      </p:sp>
      <p:sp>
        <p:nvSpPr>
          <p:cNvPr id="6" name="5 Marcador de número de diapositiva"/>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4632C312-AAA5-4476-B018-D6831BA2FD93}" type="slidenum">
              <a:rPr lang="es-DO"/>
              <a:pPr>
                <a:defRPr/>
              </a:pPr>
              <a:t>‹Nº›</a:t>
            </a:fld>
            <a:endParaRPr lang="es-DO"/>
          </a:p>
        </p:txBody>
      </p:sp>
    </p:spTree>
  </p:cSld>
  <p:clrMap bg1="lt1" tx1="dk1" bg2="lt2" tx2="dk2" accent1="accent1" accent2="accent2" accent3="accent3" accent4="accent4" accent5="accent5" accent6="accent6" hlink="hlink" folHlink="folHlink"/>
  <p:sldLayoutIdLst>
    <p:sldLayoutId id="2147483773" r:id="rId1"/>
    <p:sldLayoutId id="2147483768" r:id="rId2"/>
    <p:sldLayoutId id="2147483774" r:id="rId3"/>
    <p:sldLayoutId id="2147483769" r:id="rId4"/>
    <p:sldLayoutId id="2147483770" r:id="rId5"/>
    <p:sldLayoutId id="2147483771" r:id="rId6"/>
    <p:sldLayoutId id="2147483775" r:id="rId7"/>
    <p:sldLayoutId id="2147483776" r:id="rId8"/>
    <p:sldLayoutId id="2147483777" r:id="rId9"/>
    <p:sldLayoutId id="2147483772" r:id="rId10"/>
    <p:sldLayoutId id="2147483778"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VE" smtClean="0"/>
          </a:p>
        </p:txBody>
      </p:sp>
      <p:sp>
        <p:nvSpPr>
          <p:cNvPr id="3075"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EBC17EDD-C682-41F9-A7E8-3F49CF24804B}" type="datetimeFigureOut">
              <a:rPr lang="es-VE"/>
              <a:pPr>
                <a:defRPr/>
              </a:pPr>
              <a:t>15/05/2017</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F2191601-E616-4D57-BE3D-0853ED333811}" type="slidenum">
              <a:rPr lang="es-VE"/>
              <a:pPr>
                <a:defRPr/>
              </a:pPr>
              <a:t>‹Nº›</a:t>
            </a:fld>
            <a:endParaRPr lang="es-VE"/>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s.wikipedia.org/wiki/M%C3%A9todo_cient%C3%ADfico" TargetMode="External"/><Relationship Id="rId3" Type="http://schemas.openxmlformats.org/officeDocument/2006/relationships/hyperlink" Target="http://es.wikipedia.org/wiki/Experimentaci%C3%B3n" TargetMode="External"/><Relationship Id="rId7" Type="http://schemas.openxmlformats.org/officeDocument/2006/relationships/hyperlink" Target="http://es.wikipedia.org/wiki/Sistema" TargetMode="External"/><Relationship Id="rId2" Type="http://schemas.openxmlformats.org/officeDocument/2006/relationships/hyperlink" Target="http://es.wikipedia.org/wiki/Razonamiento" TargetMode="External"/><Relationship Id="rId1" Type="http://schemas.openxmlformats.org/officeDocument/2006/relationships/slideLayout" Target="../slideLayouts/slideLayout2.xml"/><Relationship Id="rId6" Type="http://schemas.openxmlformats.org/officeDocument/2006/relationships/hyperlink" Target="http://es.wikipedia.org/wiki/Ley" TargetMode="External"/><Relationship Id="rId5" Type="http://schemas.openxmlformats.org/officeDocument/2006/relationships/hyperlink" Target="http://es.wikipedia.org/wiki/Principio" TargetMode="External"/><Relationship Id="rId4" Type="http://schemas.openxmlformats.org/officeDocument/2006/relationships/hyperlink" Target="http://es.wikipedia.org/wiki/Hip%C3%B3tesis_(m%C3%A9todo_cient%C3%ADfico)"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laultimageneracion.com/el-arca-de-noe-descubrimiento-2010/" TargetMode="Externa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1506" name="1 Título"/>
          <p:cNvSpPr>
            <a:spLocks noGrp="1"/>
          </p:cNvSpPr>
          <p:nvPr>
            <p:ph type="ctrTitle"/>
          </p:nvPr>
        </p:nvSpPr>
        <p:spPr>
          <a:xfrm>
            <a:off x="685800" y="620688"/>
            <a:ext cx="7772400" cy="1656185"/>
          </a:xfrm>
        </p:spPr>
        <p:txBody>
          <a:bodyPr/>
          <a:lstStyle/>
          <a:p>
            <a:pPr eaLnBrk="1" hangingPunct="1"/>
            <a:r>
              <a:rPr lang="es-DO" dirty="0" smtClean="0">
                <a:solidFill>
                  <a:srgbClr val="FF0000"/>
                </a:solidFill>
              </a:rPr>
              <a:t>CIENCIA</a:t>
            </a:r>
            <a:r>
              <a:rPr lang="es-DO" dirty="0" smtClean="0"/>
              <a:t> Y </a:t>
            </a:r>
            <a:r>
              <a:rPr lang="es-DO" dirty="0" smtClean="0">
                <a:solidFill>
                  <a:srgbClr val="FFFF00"/>
                </a:solidFill>
              </a:rPr>
              <a:t>BIBLIA</a:t>
            </a:r>
            <a:r>
              <a:rPr lang="es-DO" dirty="0" smtClean="0"/>
              <a:t> ¿SE CONTRADICEN?</a:t>
            </a:r>
          </a:p>
        </p:txBody>
      </p:sp>
      <p:sp>
        <p:nvSpPr>
          <p:cNvPr id="3" name="2 Subtítulo"/>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s-DO" dirty="0"/>
          </a:p>
        </p:txBody>
      </p:sp>
      <p:pic>
        <p:nvPicPr>
          <p:cNvPr id="21508" name="3 Imagen" descr="SE CONTRADI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92897"/>
            <a:ext cx="7560840" cy="4079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508"/>
                                        </p:tgtEl>
                                        <p:attrNameLst>
                                          <p:attrName>style.visibility</p:attrName>
                                        </p:attrNameLst>
                                      </p:cBhvr>
                                      <p:to>
                                        <p:strVal val="visible"/>
                                      </p:to>
                                    </p:set>
                                    <p:animEffect transition="in" filter="fade">
                                      <p:cBhvr>
                                        <p:cTn id="14" dur="1000"/>
                                        <p:tgtEl>
                                          <p:spTgt spid="21508"/>
                                        </p:tgtEl>
                                      </p:cBhvr>
                                    </p:animEffect>
                                    <p:anim calcmode="lin" valueType="num">
                                      <p:cBhvr>
                                        <p:cTn id="15" dur="1000" fill="hold"/>
                                        <p:tgtEl>
                                          <p:spTgt spid="21508"/>
                                        </p:tgtEl>
                                        <p:attrNameLst>
                                          <p:attrName>ppt_x</p:attrName>
                                        </p:attrNameLst>
                                      </p:cBhvr>
                                      <p:tavLst>
                                        <p:tav tm="0">
                                          <p:val>
                                            <p:strVal val="#ppt_x"/>
                                          </p:val>
                                        </p:tav>
                                        <p:tav tm="100000">
                                          <p:val>
                                            <p:strVal val="#ppt_x"/>
                                          </p:val>
                                        </p:tav>
                                      </p:tavLst>
                                    </p:anim>
                                    <p:anim calcmode="lin" valueType="num">
                                      <p:cBhvr>
                                        <p:cTn id="16" dur="1000" fill="hold"/>
                                        <p:tgtEl>
                                          <p:spTgt spid="215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65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p:txBody>
          <a:bodyPr rtlCol="0">
            <a:normAutofit fontScale="90000"/>
          </a:bodyPr>
          <a:lstStyle/>
          <a:p>
            <a:pPr eaLnBrk="1" fontAlgn="auto" hangingPunct="1">
              <a:spcAft>
                <a:spcPts val="0"/>
              </a:spcAft>
              <a:defRPr/>
            </a:pPr>
            <a:r>
              <a:rPr lang="es-DO" dirty="0" smtClean="0"/>
              <a:t>EL BIG BANG ES ENSEÑADO EN LAS ESCUELAS COMO CIENCIA</a:t>
            </a:r>
            <a:endParaRPr lang="es-DO" dirty="0"/>
          </a:p>
        </p:txBody>
      </p:sp>
      <p:sp>
        <p:nvSpPr>
          <p:cNvPr id="6" name="5 Marcador de contenido"/>
          <p:cNvSpPr>
            <a:spLocks noGrp="1"/>
          </p:cNvSpPr>
          <p:nvPr>
            <p:ph idx="1"/>
          </p:nvPr>
        </p:nvSpPr>
        <p:spPr>
          <a:xfrm>
            <a:off x="457200" y="1785938"/>
            <a:ext cx="8229600" cy="4714875"/>
          </a:xfrm>
        </p:spPr>
        <p:txBody>
          <a:bodyPr/>
          <a:lstStyle/>
          <a:p>
            <a:pPr algn="just" eaLnBrk="1" hangingPunct="1"/>
            <a:r>
              <a:rPr lang="es-DO" smtClean="0"/>
              <a:t>“El universo que observamos </a:t>
            </a:r>
            <a:r>
              <a:rPr lang="es-DO" b="1" smtClean="0">
                <a:solidFill>
                  <a:srgbClr val="00B050"/>
                </a:solidFill>
              </a:rPr>
              <a:t>PUEDE HABER evolucionado</a:t>
            </a:r>
            <a:r>
              <a:rPr lang="es-DO" smtClean="0"/>
              <a:t> de una región infinitesimal (Es decir,  «UN PUNTO”). Existe la tentación de tomar un paso más y </a:t>
            </a:r>
            <a:r>
              <a:rPr lang="es-DO" b="1" smtClean="0">
                <a:solidFill>
                  <a:srgbClr val="C00000"/>
                </a:solidFill>
              </a:rPr>
              <a:t>especular</a:t>
            </a:r>
            <a:r>
              <a:rPr lang="es-DO" smtClean="0"/>
              <a:t> que el universo entero evolucionó LITERALMENTE DE LA NADA” (Scientific american, Alan Guth &amp; P. Steinband, Mayo 1951, P. 125).</a:t>
            </a:r>
          </a:p>
          <a:p>
            <a:pPr algn="just" eaLnBrk="1" hangingPunct="1"/>
            <a:r>
              <a:rPr lang="es-DO" smtClean="0"/>
              <a:t> NO HAY NADA COMPROBADO, solo son especulaciones y suposiciones. ES POR FE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strips(downLeft)">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r>
              <a:rPr lang="es-DO" dirty="0" smtClean="0"/>
              <a:t>LA EVOLUCIÒN SE CREE POR LA FE</a:t>
            </a:r>
          </a:p>
        </p:txBody>
      </p:sp>
      <p:sp>
        <p:nvSpPr>
          <p:cNvPr id="30723" name="2 Marcador de contenido"/>
          <p:cNvSpPr>
            <a:spLocks noGrp="1"/>
          </p:cNvSpPr>
          <p:nvPr>
            <p:ph idx="1"/>
          </p:nvPr>
        </p:nvSpPr>
        <p:spPr/>
        <p:txBody>
          <a:bodyPr/>
          <a:lstStyle/>
          <a:p>
            <a:pPr algn="just" eaLnBrk="1" hangingPunct="1"/>
            <a:r>
              <a:rPr lang="es-DO" dirty="0" smtClean="0"/>
              <a:t> </a:t>
            </a:r>
            <a:r>
              <a:rPr lang="es-DO" sz="3000" dirty="0" smtClean="0"/>
              <a:t>Es lo mismo que la teoría de la creación, de modo que </a:t>
            </a:r>
            <a:r>
              <a:rPr lang="es-DO" sz="3000" dirty="0" smtClean="0">
                <a:solidFill>
                  <a:srgbClr val="FF0000"/>
                </a:solidFill>
              </a:rPr>
              <a:t>esto es una creencia religiosa </a:t>
            </a:r>
            <a:r>
              <a:rPr lang="es-DO" sz="3000" dirty="0" smtClean="0"/>
              <a:t>que deja a Dios afuera y pone al azar en el centro.</a:t>
            </a:r>
          </a:p>
          <a:p>
            <a:pPr algn="just" eaLnBrk="1" hangingPunct="1"/>
            <a:r>
              <a:rPr lang="es-DO" sz="3000" dirty="0" smtClean="0"/>
              <a:t>La teoría de la creación por un único y todo poderoso Dios es mil veces más lógica.</a:t>
            </a:r>
          </a:p>
          <a:p>
            <a:pPr algn="just" eaLnBrk="1" hangingPunct="1"/>
            <a:r>
              <a:rPr lang="es-DO" sz="3000" dirty="0" smtClean="0"/>
              <a:t>La evolución necesita una cadena larguísima de millones y millones de años y millones y millones de milagros de buena suerte. </a:t>
            </a:r>
            <a:r>
              <a:rPr lang="es-DO" sz="3000" dirty="0" smtClean="0">
                <a:solidFill>
                  <a:srgbClr val="C00000"/>
                </a:solidFill>
              </a:rPr>
              <a:t>¿PARA CUAL SE NECESITA MÁS FE?.</a:t>
            </a:r>
          </a:p>
          <a:p>
            <a:pPr algn="just" eaLnBrk="1" hangingPunct="1"/>
            <a:endParaRPr lang="es-DO" sz="3000" dirty="0" smtClean="0"/>
          </a:p>
          <a:p>
            <a:pPr algn="just" eaLnBrk="1" hangingPunct="1"/>
            <a:endParaRPr lang="es-DO" dirty="0" smtClean="0"/>
          </a:p>
          <a:p>
            <a:endParaRPr lang="es-DO"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wipe(down)">
                                      <p:cBhvr>
                                        <p:cTn id="12" dur="500"/>
                                        <p:tgtEl>
                                          <p:spTgt spid="307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wipe(down)">
                                      <p:cBhvr>
                                        <p:cTn id="17" dur="500"/>
                                        <p:tgtEl>
                                          <p:spTgt spid="307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wipe(down)">
                                      <p:cBhvr>
                                        <p:cTn id="22"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DO" dirty="0" smtClean="0"/>
              <a:t>Y HABRÁ TAMBIÉN UNA IMPLOSIÓN</a:t>
            </a:r>
            <a:endParaRPr lang="es-DO" dirty="0"/>
          </a:p>
        </p:txBody>
      </p:sp>
      <p:sp>
        <p:nvSpPr>
          <p:cNvPr id="3" name="2 Marcador de contenido"/>
          <p:cNvSpPr>
            <a:spLocks noGrp="1"/>
          </p:cNvSpPr>
          <p:nvPr>
            <p:ph idx="1"/>
          </p:nvPr>
        </p:nvSpPr>
        <p:spPr/>
        <p:txBody>
          <a:bodyPr rtlCol="0">
            <a:normAutofit fontScale="92500" lnSpcReduction="20000"/>
          </a:bodyPr>
          <a:lstStyle/>
          <a:p>
            <a:pPr algn="just" eaLnBrk="1" fontAlgn="auto" hangingPunct="1">
              <a:spcAft>
                <a:spcPts val="0"/>
              </a:spcAft>
              <a:buFont typeface="Arial" pitchFamily="34" charset="0"/>
              <a:buChar char="•"/>
              <a:defRPr/>
            </a:pPr>
            <a:r>
              <a:rPr lang="es-DO" dirty="0" smtClean="0"/>
              <a:t>“El origen del universo, </a:t>
            </a:r>
            <a:r>
              <a:rPr lang="es-DO" b="1" dirty="0" smtClean="0">
                <a:solidFill>
                  <a:srgbClr val="C00000"/>
                </a:solidFill>
              </a:rPr>
              <a:t>como una película corriendo hacia atrá</a:t>
            </a:r>
            <a:r>
              <a:rPr lang="es-DO" dirty="0" smtClean="0"/>
              <a:t>s, </a:t>
            </a:r>
            <a:r>
              <a:rPr lang="es-DO" b="1" dirty="0" smtClean="0">
                <a:solidFill>
                  <a:srgbClr val="0000FF"/>
                </a:solidFill>
              </a:rPr>
              <a:t>desaparecerá en un flash de luz, dejando NADA. </a:t>
            </a:r>
          </a:p>
          <a:p>
            <a:pPr algn="just" eaLnBrk="1" fontAlgn="auto" hangingPunct="1">
              <a:spcAft>
                <a:spcPts val="0"/>
              </a:spcAft>
              <a:buFont typeface="Arial" pitchFamily="34" charset="0"/>
              <a:buChar char="•"/>
              <a:defRPr/>
            </a:pPr>
            <a:r>
              <a:rPr lang="es-DO" dirty="0" smtClean="0"/>
              <a:t>Con respecto al universo, NADA actualmente significa NADA, no solamente desaparecerán la materia y la energía, sino el espacio y el tiempo” (HBJ General </a:t>
            </a:r>
            <a:r>
              <a:rPr lang="es-DO" dirty="0" err="1" smtClean="0"/>
              <a:t>sciences</a:t>
            </a:r>
            <a:r>
              <a:rPr lang="es-DO" dirty="0" smtClean="0"/>
              <a:t>, 1988, p. 362). A ESTO LLAMAN “CIENCIA”.</a:t>
            </a:r>
          </a:p>
          <a:p>
            <a:pPr algn="just" eaLnBrk="1" fontAlgn="auto" hangingPunct="1">
              <a:spcAft>
                <a:spcPts val="0"/>
              </a:spcAft>
              <a:buFont typeface="Arial" pitchFamily="34" charset="0"/>
              <a:buChar char="•"/>
              <a:defRPr/>
            </a:pPr>
            <a:r>
              <a:rPr lang="es-DO" b="1" dirty="0" smtClean="0"/>
              <a:t>Entonces ocurrirá otro Big </a:t>
            </a:r>
            <a:r>
              <a:rPr lang="es-DO" b="1" dirty="0" err="1" smtClean="0"/>
              <a:t>Bang</a:t>
            </a:r>
            <a:r>
              <a:rPr lang="es-DO" b="1" dirty="0" smtClean="0"/>
              <a:t>… Cada 80 o 100 mil millones de años (</a:t>
            </a:r>
            <a:r>
              <a:rPr lang="es-DO" b="1" dirty="0" err="1" smtClean="0"/>
              <a:t>Prentice</a:t>
            </a:r>
            <a:r>
              <a:rPr lang="es-DO" b="1" dirty="0" smtClean="0"/>
              <a:t> Hall </a:t>
            </a:r>
            <a:r>
              <a:rPr lang="es-DO" b="1" dirty="0" err="1" smtClean="0"/>
              <a:t>Earth</a:t>
            </a:r>
            <a:r>
              <a:rPr lang="es-DO" b="1" dirty="0" smtClean="0"/>
              <a:t> </a:t>
            </a:r>
            <a:r>
              <a:rPr lang="es-DO" b="1" dirty="0" err="1" smtClean="0"/>
              <a:t>Science</a:t>
            </a:r>
            <a:r>
              <a:rPr lang="es-DO" b="1" dirty="0" smtClean="0"/>
              <a:t>- 1997, 0. 36,37)</a:t>
            </a:r>
            <a:endParaRPr lang="es-DO" dirty="0" smtClean="0"/>
          </a:p>
          <a:p>
            <a:pPr eaLnBrk="1" fontAlgn="auto" hangingPunct="1">
              <a:spcAft>
                <a:spcPts val="0"/>
              </a:spcAft>
              <a:buFont typeface="Arial" pitchFamily="34" charset="0"/>
              <a:buChar char="•"/>
              <a:defRPr/>
            </a:pPr>
            <a:endParaRPr lang="es-D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Título"/>
          <p:cNvSpPr>
            <a:spLocks noGrp="1"/>
          </p:cNvSpPr>
          <p:nvPr>
            <p:ph type="title"/>
          </p:nvPr>
        </p:nvSpPr>
        <p:spPr/>
        <p:txBody>
          <a:bodyPr/>
          <a:lstStyle/>
          <a:p>
            <a:pPr eaLnBrk="1" hangingPunct="1"/>
            <a:r>
              <a:rPr lang="es-DO" dirty="0" smtClean="0"/>
              <a:t>EL BIG CRUNCH (CRUJIDO)</a:t>
            </a:r>
          </a:p>
        </p:txBody>
      </p:sp>
      <p:pic>
        <p:nvPicPr>
          <p:cNvPr id="6" name="5 Marcador de contenido" descr="Big Crunch.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28625" y="1500188"/>
            <a:ext cx="4071938" cy="4714875"/>
          </a:xfrm>
        </p:spPr>
      </p:pic>
      <p:pic>
        <p:nvPicPr>
          <p:cNvPr id="7" name="6 Marcador de contenido" descr="implosion.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6016" y="1484784"/>
            <a:ext cx="3927922" cy="468052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randombar(horizontal)">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rtlCol="0">
            <a:normAutofit fontScale="90000"/>
          </a:bodyPr>
          <a:lstStyle/>
          <a:p>
            <a:pPr eaLnBrk="1" fontAlgn="auto" hangingPunct="1">
              <a:spcAft>
                <a:spcPts val="0"/>
              </a:spcAft>
              <a:defRPr/>
            </a:pPr>
            <a:r>
              <a:rPr lang="es-DO" dirty="0"/>
              <a:t>	</a:t>
            </a:r>
            <a:r>
              <a:rPr lang="es-DO" dirty="0" smtClean="0"/>
              <a:t>EL BIG BAND CONTRADICE LO QUE SE PUEDE OBSERVAR</a:t>
            </a:r>
            <a:endParaRPr lang="es-DO" dirty="0"/>
          </a:p>
        </p:txBody>
      </p:sp>
      <p:sp>
        <p:nvSpPr>
          <p:cNvPr id="6" name="5 Marcador de contenido"/>
          <p:cNvSpPr>
            <a:spLocks noGrp="1"/>
          </p:cNvSpPr>
          <p:nvPr>
            <p:ph idx="1"/>
          </p:nvPr>
        </p:nvSpPr>
        <p:spPr/>
        <p:txBody>
          <a:bodyPr/>
          <a:lstStyle/>
          <a:p>
            <a:pPr algn="just" eaLnBrk="1" hangingPunct="1"/>
            <a:r>
              <a:rPr lang="es-DO" smtClean="0"/>
              <a:t> La teoría del Big Bang sostiene que el universo se inicio con un explosión. Sin embargo,  si usted provoca una explosión, ésta se limita a destruir y  a expulsar y desorganizar el material, mientras que el Big Bang; de forma misteriosa ha producido el efecto contrario, de  crear, agrupar y organizar la materia en forma de galaxias.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4818" name="4 Título"/>
          <p:cNvSpPr>
            <a:spLocks noGrp="1"/>
          </p:cNvSpPr>
          <p:nvPr>
            <p:ph type="title"/>
          </p:nvPr>
        </p:nvSpPr>
        <p:spPr/>
        <p:txBody>
          <a:bodyPr/>
          <a:lstStyle/>
          <a:p>
            <a:pPr eaLnBrk="1" hangingPunct="1"/>
            <a:r>
              <a:rPr lang="es-DO" dirty="0" smtClean="0"/>
              <a:t>EL BIG BANG NO ES CIENCIA</a:t>
            </a:r>
          </a:p>
        </p:txBody>
      </p:sp>
      <p:sp>
        <p:nvSpPr>
          <p:cNvPr id="34819" name="5 Marcador de contenido"/>
          <p:cNvSpPr>
            <a:spLocks noGrp="1"/>
          </p:cNvSpPr>
          <p:nvPr>
            <p:ph idx="1"/>
          </p:nvPr>
        </p:nvSpPr>
        <p:spPr>
          <a:xfrm>
            <a:off x="457200" y="1600200"/>
            <a:ext cx="8229600" cy="4829175"/>
          </a:xfrm>
        </p:spPr>
        <p:txBody>
          <a:bodyPr/>
          <a:lstStyle/>
          <a:p>
            <a:pPr algn="just" eaLnBrk="1" hangingPunct="1"/>
            <a:r>
              <a:rPr lang="es-DO" dirty="0" smtClean="0"/>
              <a:t>Ahora si todo giraba y después explotó, sería imposible ver dos galaxias que giran en sentido contrario, pues los cuerpos siguen girando en el mismo sentido de núcleo donde explotó.</a:t>
            </a:r>
          </a:p>
          <a:p>
            <a:pPr algn="just" eaLnBrk="1" hangingPunct="1"/>
            <a:r>
              <a:rPr lang="es-DO" dirty="0" smtClean="0"/>
              <a:t>3 de los 9 planetas giran al revés (Venus, uranio y Plutón). De las 63 lunas (Satélites) de los planetas, 6 tienen una órbita contraria a las demás, lo cual contradice la gran explosión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wipe(down)">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wipe(down)">
                                      <p:cBhvr>
                                        <p:cTn id="12" dur="500"/>
                                        <p:tgtEl>
                                          <p:spTgt spid="348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wipe(down)">
                                      <p:cBhvr>
                                        <p:cTn id="17"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DO" dirty="0" smtClean="0"/>
              <a:t>EL BIG BANG TIENE QUE RESPONDER</a:t>
            </a:r>
            <a:endParaRPr lang="es-DO" dirty="0"/>
          </a:p>
        </p:txBody>
      </p:sp>
      <p:sp>
        <p:nvSpPr>
          <p:cNvPr id="3" name="2 Marcador de contenido"/>
          <p:cNvSpPr>
            <a:spLocks noGrp="1"/>
          </p:cNvSpPr>
          <p:nvPr>
            <p:ph idx="1"/>
          </p:nvPr>
        </p:nvSpPr>
        <p:spPr>
          <a:xfrm>
            <a:off x="457200" y="1600200"/>
            <a:ext cx="8229600" cy="4829175"/>
          </a:xfrm>
        </p:spPr>
        <p:txBody>
          <a:bodyPr rtlCol="0">
            <a:normAutofit fontScale="92500"/>
          </a:bodyPr>
          <a:lstStyle/>
          <a:p>
            <a:pPr eaLnBrk="1" fontAlgn="auto" hangingPunct="1">
              <a:spcAft>
                <a:spcPts val="0"/>
              </a:spcAft>
              <a:buFont typeface="Arial" pitchFamily="34" charset="0"/>
              <a:buChar char="•"/>
              <a:defRPr/>
            </a:pPr>
            <a:r>
              <a:rPr lang="es-DO" dirty="0" smtClean="0"/>
              <a:t>1. Qué había antes de explotar.</a:t>
            </a:r>
          </a:p>
          <a:p>
            <a:pPr eaLnBrk="1" fontAlgn="auto" hangingPunct="1">
              <a:spcAft>
                <a:spcPts val="0"/>
              </a:spcAft>
              <a:buFont typeface="Arial" pitchFamily="34" charset="0"/>
              <a:buChar char="•"/>
              <a:defRPr/>
            </a:pPr>
            <a:r>
              <a:rPr lang="es-DO" dirty="0" smtClean="0"/>
              <a:t>2. Cómo y por qué se calentó.</a:t>
            </a:r>
          </a:p>
          <a:p>
            <a:pPr eaLnBrk="1" fontAlgn="auto" hangingPunct="1">
              <a:spcAft>
                <a:spcPts val="0"/>
              </a:spcAft>
              <a:buFont typeface="Arial" pitchFamily="34" charset="0"/>
              <a:buChar char="•"/>
              <a:defRPr/>
            </a:pPr>
            <a:r>
              <a:rPr lang="es-DO" dirty="0" smtClean="0"/>
              <a:t>3. Quién o que lo hizo girar tan rápido.</a:t>
            </a:r>
          </a:p>
          <a:p>
            <a:pPr eaLnBrk="1" fontAlgn="auto" hangingPunct="1">
              <a:spcAft>
                <a:spcPts val="0"/>
              </a:spcAft>
              <a:buFont typeface="Arial" pitchFamily="34" charset="0"/>
              <a:buChar char="•"/>
              <a:defRPr/>
            </a:pPr>
            <a:r>
              <a:rPr lang="es-DO" dirty="0" smtClean="0"/>
              <a:t>4. Por qué se produjo la explosión.</a:t>
            </a:r>
          </a:p>
          <a:p>
            <a:pPr eaLnBrk="1" fontAlgn="auto" hangingPunct="1">
              <a:spcAft>
                <a:spcPts val="0"/>
              </a:spcAft>
              <a:buFont typeface="Arial" pitchFamily="34" charset="0"/>
              <a:buChar char="•"/>
              <a:defRPr/>
            </a:pPr>
            <a:r>
              <a:rPr lang="es-DO" dirty="0" smtClean="0"/>
              <a:t>5. Como una explosión creó un universo tan perfecto.</a:t>
            </a:r>
          </a:p>
          <a:p>
            <a:pPr eaLnBrk="1" fontAlgn="auto" hangingPunct="1">
              <a:spcAft>
                <a:spcPts val="0"/>
              </a:spcAft>
              <a:buFont typeface="Arial" pitchFamily="34" charset="0"/>
              <a:buChar char="•"/>
              <a:defRPr/>
            </a:pPr>
            <a:r>
              <a:rPr lang="es-DO" dirty="0" smtClean="0"/>
              <a:t>Es más fácil creer que una persona tira desde un edificio miles de notas musicales y por casualidad se forma la 5ta sinfonía de Beethoven.</a:t>
            </a:r>
          </a:p>
          <a:p>
            <a:pPr eaLnBrk="1" fontAlgn="auto" hangingPunct="1">
              <a:spcAft>
                <a:spcPts val="0"/>
              </a:spcAft>
              <a:buFont typeface="Arial" pitchFamily="34" charset="0"/>
              <a:buChar char="•"/>
              <a:defRPr/>
            </a:pPr>
            <a:endParaRPr lang="es-D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400"/>
            <a:ext cx="8229600" cy="1251062"/>
          </a:xfrm>
        </p:spPr>
        <p:txBody>
          <a:bodyPr/>
          <a:lstStyle/>
          <a:p>
            <a:pPr eaLnBrk="1" fontAlgn="auto" hangingPunct="1">
              <a:spcAft>
                <a:spcPts val="0"/>
              </a:spcAft>
              <a:defRPr/>
            </a:pPr>
            <a:r>
              <a:rPr lang="es-DO" dirty="0" smtClean="0">
                <a:solidFill>
                  <a:schemeClr val="accent1">
                    <a:satMod val="150000"/>
                  </a:schemeClr>
                </a:solidFill>
              </a:rPr>
              <a:t>Y SOBRE LA EVOLUCIÓN</a:t>
            </a:r>
            <a:endParaRPr lang="es-DO" dirty="0">
              <a:solidFill>
                <a:schemeClr val="accent1">
                  <a:satMod val="150000"/>
                </a:schemeClr>
              </a:solidFill>
            </a:endParaRPr>
          </a:p>
        </p:txBody>
      </p:sp>
      <p:sp>
        <p:nvSpPr>
          <p:cNvPr id="36867" name="2 Marcador de contenido"/>
          <p:cNvSpPr>
            <a:spLocks noGrp="1"/>
          </p:cNvSpPr>
          <p:nvPr>
            <p:ph sz="half" idx="1"/>
          </p:nvPr>
        </p:nvSpPr>
        <p:spPr>
          <a:xfrm>
            <a:off x="214313" y="1571625"/>
            <a:ext cx="4281487" cy="4826000"/>
          </a:xfrm>
        </p:spPr>
        <p:txBody>
          <a:bodyPr/>
          <a:lstStyle/>
          <a:p>
            <a:pPr algn="just" eaLnBrk="1" hangingPunct="1"/>
            <a:r>
              <a:rPr lang="es-DO" dirty="0" smtClean="0"/>
              <a:t>En 1958 Charles Darwin publicó su libro: “SOBRE EL ORIGEN DE LAS ESPECIES “. (Charles Darwin, Nov. 23, 1859, 1,250 primera edición.</a:t>
            </a:r>
          </a:p>
          <a:p>
            <a:pPr algn="just" eaLnBrk="1" hangingPunct="1"/>
            <a:r>
              <a:rPr lang="es-DO" dirty="0" smtClean="0"/>
              <a:t>En el propone una especie evoluciona en otra especie. El hombre evolucionó del mono</a:t>
            </a:r>
          </a:p>
        </p:txBody>
      </p:sp>
      <p:pic>
        <p:nvPicPr>
          <p:cNvPr id="36868" name="4 Marcador de contenido" descr="charles.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4875" y="1428750"/>
            <a:ext cx="4429125" cy="52149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barn(inVertical)">
                                      <p:cBhvr>
                                        <p:cTn id="12" dur="500"/>
                                        <p:tgtEl>
                                          <p:spTgt spid="36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barn(inVertical)">
                                      <p:cBhvr>
                                        <p:cTn id="17" dur="500"/>
                                        <p:tgtEl>
                                          <p:spTgt spid="368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6868"/>
                                        </p:tgtEl>
                                        <p:attrNameLst>
                                          <p:attrName>style.visibility</p:attrName>
                                        </p:attrNameLst>
                                      </p:cBhvr>
                                      <p:to>
                                        <p:strVal val="visible"/>
                                      </p:to>
                                    </p:set>
                                    <p:animEffect transition="in" filter="fade">
                                      <p:cBhvr>
                                        <p:cTn id="22" dur="1000"/>
                                        <p:tgtEl>
                                          <p:spTgt spid="36868"/>
                                        </p:tgtEl>
                                      </p:cBhvr>
                                    </p:animEffect>
                                    <p:anim calcmode="lin" valueType="num">
                                      <p:cBhvr>
                                        <p:cTn id="23" dur="1000" fill="hold"/>
                                        <p:tgtEl>
                                          <p:spTgt spid="36868"/>
                                        </p:tgtEl>
                                        <p:attrNameLst>
                                          <p:attrName>ppt_x</p:attrName>
                                        </p:attrNameLst>
                                      </p:cBhvr>
                                      <p:tavLst>
                                        <p:tav tm="0">
                                          <p:val>
                                            <p:strVal val="#ppt_x"/>
                                          </p:val>
                                        </p:tav>
                                        <p:tav tm="100000">
                                          <p:val>
                                            <p:strVal val="#ppt_x"/>
                                          </p:val>
                                        </p:tav>
                                      </p:tavLst>
                                    </p:anim>
                                    <p:anim calcmode="lin" valueType="num">
                                      <p:cBhvr>
                                        <p:cTn id="24"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8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rtlCol="0">
            <a:normAutofit fontScale="90000"/>
          </a:bodyPr>
          <a:lstStyle/>
          <a:p>
            <a:pPr eaLnBrk="1" fontAlgn="auto" hangingPunct="1">
              <a:spcAft>
                <a:spcPts val="0"/>
              </a:spcAft>
              <a:defRPr/>
            </a:pPr>
            <a:r>
              <a:rPr lang="es-DO" dirty="0" smtClean="0"/>
              <a:t>¿CÓMO CREEN QUE TODO COMENZÓ?</a:t>
            </a:r>
            <a:endParaRPr lang="es-DO" dirty="0"/>
          </a:p>
        </p:txBody>
      </p:sp>
      <p:sp>
        <p:nvSpPr>
          <p:cNvPr id="6" name="5 Marcador de contenido"/>
          <p:cNvSpPr>
            <a:spLocks noGrp="1"/>
          </p:cNvSpPr>
          <p:nvPr>
            <p:ph idx="1"/>
          </p:nvPr>
        </p:nvSpPr>
        <p:spPr/>
        <p:txBody>
          <a:bodyPr rtlCol="0">
            <a:normAutofit fontScale="92500" lnSpcReduction="20000"/>
          </a:bodyPr>
          <a:lstStyle/>
          <a:p>
            <a:pPr algn="just" eaLnBrk="1" fontAlgn="auto" hangingPunct="1">
              <a:spcAft>
                <a:spcPts val="0"/>
              </a:spcAft>
              <a:buFont typeface="Arial" pitchFamily="34" charset="0"/>
              <a:buChar char="•"/>
              <a:defRPr/>
            </a:pPr>
            <a:r>
              <a:rPr lang="es-DO" dirty="0" smtClean="0"/>
              <a:t>El Big </a:t>
            </a:r>
            <a:r>
              <a:rPr lang="es-DO" dirty="0" err="1" smtClean="0"/>
              <a:t>Bang</a:t>
            </a:r>
            <a:r>
              <a:rPr lang="es-DO" dirty="0" smtClean="0"/>
              <a:t> ocurrió hace casi 20 mil millones  de años. Pero no fue sino hasta hace 4.6 mil millones de años que se formó la tierra. ¿Cómo se formó?</a:t>
            </a:r>
          </a:p>
          <a:p>
            <a:pPr algn="just" eaLnBrk="1" fontAlgn="auto" hangingPunct="1">
              <a:spcAft>
                <a:spcPts val="0"/>
              </a:spcAft>
              <a:buFont typeface="Arial" pitchFamily="34" charset="0"/>
              <a:buChar char="•"/>
              <a:defRPr/>
            </a:pPr>
            <a:r>
              <a:rPr lang="es-DO" dirty="0" smtClean="0"/>
              <a:t>Dicen que  al formarse el sistema solar, se formó nuestro planeta tierra, a partir de una masa incandescente llamada sol.</a:t>
            </a:r>
          </a:p>
          <a:p>
            <a:pPr algn="just" eaLnBrk="1" fontAlgn="auto" hangingPunct="1">
              <a:spcAft>
                <a:spcPts val="0"/>
              </a:spcAft>
              <a:buFont typeface="Arial" pitchFamily="34" charset="0"/>
              <a:buChar char="•"/>
              <a:defRPr/>
            </a:pPr>
            <a:r>
              <a:rPr lang="es-DO" dirty="0" smtClean="0"/>
              <a:t>Pero la tierra no pudo haberse formado del sol, porque el sol no tiene los elementos que la tierra tiene. Además el nuestro es un planeta que tiene mucha agua, la cual se habría evaporado completamente si hubiésemos salido del sol.  </a:t>
            </a:r>
            <a:endParaRPr lang="es-D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p:txBody>
          <a:bodyPr/>
          <a:lstStyle/>
          <a:p>
            <a:pPr eaLnBrk="1" hangingPunct="1"/>
            <a:endParaRPr lang="es-DO" smtClean="0"/>
          </a:p>
        </p:txBody>
      </p:sp>
      <p:pic>
        <p:nvPicPr>
          <p:cNvPr id="38915" name="3 Marcador de contenido" descr="sol.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001125"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1000"/>
                                        <p:tgtEl>
                                          <p:spTgt spid="38915"/>
                                        </p:tgtEl>
                                      </p:cBhvr>
                                    </p:animEffect>
                                    <p:anim calcmode="lin" valueType="num">
                                      <p:cBhvr>
                                        <p:cTn id="8" dur="1000" fill="hold"/>
                                        <p:tgtEl>
                                          <p:spTgt spid="38915"/>
                                        </p:tgtEl>
                                        <p:attrNameLst>
                                          <p:attrName>ppt_x</p:attrName>
                                        </p:attrNameLst>
                                      </p:cBhvr>
                                      <p:tavLst>
                                        <p:tav tm="0">
                                          <p:val>
                                            <p:strVal val="#ppt_x"/>
                                          </p:val>
                                        </p:tav>
                                        <p:tav tm="100000">
                                          <p:val>
                                            <p:strVal val="#ppt_x"/>
                                          </p:val>
                                        </p:tav>
                                      </p:tavLst>
                                    </p:anim>
                                    <p:anim calcmode="lin" valueType="num">
                                      <p:cBhvr>
                                        <p:cTn id="9" dur="1000" fill="hold"/>
                                        <p:tgtEl>
                                          <p:spTgt spid="389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pPr eaLnBrk="1" hangingPunct="1"/>
            <a:r>
              <a:rPr lang="es-DO" dirty="0" smtClean="0"/>
              <a:t>QUÉ ES CIENCIA</a:t>
            </a:r>
          </a:p>
        </p:txBody>
      </p:sp>
      <p:sp>
        <p:nvSpPr>
          <p:cNvPr id="3" name="2 Marcador de contenido"/>
          <p:cNvSpPr>
            <a:spLocks noGrp="1"/>
          </p:cNvSpPr>
          <p:nvPr>
            <p:ph idx="1"/>
          </p:nvPr>
        </p:nvSpPr>
        <p:spPr>
          <a:xfrm>
            <a:off x="457200" y="1600200"/>
            <a:ext cx="8401050" cy="4525963"/>
          </a:xfrm>
        </p:spPr>
        <p:txBody>
          <a:bodyPr rtlCol="0">
            <a:normAutofit fontScale="92500" lnSpcReduction="20000"/>
          </a:bodyPr>
          <a:lstStyle/>
          <a:p>
            <a:pPr algn="just" eaLnBrk="1" fontAlgn="auto" hangingPunct="1">
              <a:spcAft>
                <a:spcPts val="0"/>
              </a:spcAft>
              <a:buFont typeface="Arial" pitchFamily="34" charset="0"/>
              <a:buChar char="•"/>
              <a:defRPr/>
            </a:pPr>
            <a:r>
              <a:rPr lang="es-DO" dirty="0"/>
              <a:t>La </a:t>
            </a:r>
            <a:r>
              <a:rPr lang="es-DO" b="1" dirty="0"/>
              <a:t>ciencia</a:t>
            </a:r>
            <a:r>
              <a:rPr lang="es-DO" dirty="0"/>
              <a:t> </a:t>
            </a:r>
            <a:r>
              <a:rPr lang="es-DO" dirty="0" smtClean="0"/>
              <a:t>es una palabra latina que significa conocimiento. Estrictamente hablando se refiere al conjunto </a:t>
            </a:r>
            <a:r>
              <a:rPr lang="es-DO" dirty="0"/>
              <a:t>de conocimientos estructurados </a:t>
            </a:r>
            <a:r>
              <a:rPr lang="es-DO" dirty="0" smtClean="0"/>
              <a:t>de manera sistemática. </a:t>
            </a:r>
          </a:p>
          <a:p>
            <a:pPr algn="just" eaLnBrk="1" fontAlgn="auto" hangingPunct="1">
              <a:spcAft>
                <a:spcPts val="0"/>
              </a:spcAft>
              <a:buFont typeface="Arial" pitchFamily="34" charset="0"/>
              <a:buChar char="•"/>
              <a:defRPr/>
            </a:pPr>
            <a:r>
              <a:rPr lang="es-DO" dirty="0" smtClean="0"/>
              <a:t>La </a:t>
            </a:r>
            <a:r>
              <a:rPr lang="es-DO" dirty="0"/>
              <a:t>ciencia es el conocimiento obtenido mediante la observación de patrones regulares, de </a:t>
            </a:r>
            <a:r>
              <a:rPr lang="es-DO" dirty="0">
                <a:hlinkClick r:id="rId2" tooltip="Razonamiento"/>
              </a:rPr>
              <a:t>razonamientos</a:t>
            </a:r>
            <a:r>
              <a:rPr lang="es-DO" dirty="0"/>
              <a:t> y </a:t>
            </a:r>
            <a:r>
              <a:rPr lang="es-DO" dirty="0" smtClean="0">
                <a:hlinkClick r:id="rId3" tooltip="Experimentación"/>
              </a:rPr>
              <a:t>experimentación</a:t>
            </a:r>
            <a:r>
              <a:rPr lang="es-DO" dirty="0" smtClean="0"/>
              <a:t>. A partir de esos experimentos, </a:t>
            </a:r>
            <a:r>
              <a:rPr lang="es-DO" dirty="0"/>
              <a:t> </a:t>
            </a:r>
            <a:r>
              <a:rPr lang="es-DO" dirty="0" smtClean="0"/>
              <a:t> </a:t>
            </a:r>
            <a:r>
              <a:rPr lang="es-DO" dirty="0"/>
              <a:t>se construyen </a:t>
            </a:r>
            <a:r>
              <a:rPr lang="es-DO" dirty="0">
                <a:hlinkClick r:id="rId4" tooltip="Hipótesis (método científico)"/>
              </a:rPr>
              <a:t>hipótesis</a:t>
            </a:r>
            <a:r>
              <a:rPr lang="es-DO" dirty="0"/>
              <a:t>, se deducen </a:t>
            </a:r>
            <a:r>
              <a:rPr lang="es-DO" dirty="0">
                <a:hlinkClick r:id="rId5" tooltip="Principio"/>
              </a:rPr>
              <a:t>principios</a:t>
            </a:r>
            <a:r>
              <a:rPr lang="es-DO" dirty="0"/>
              <a:t> y se elaboran </a:t>
            </a:r>
            <a:r>
              <a:rPr lang="es-DO" dirty="0">
                <a:hlinkClick r:id="rId6" tooltip="Ley"/>
              </a:rPr>
              <a:t>leyes</a:t>
            </a:r>
            <a:r>
              <a:rPr lang="es-DO" dirty="0"/>
              <a:t> </a:t>
            </a:r>
            <a:r>
              <a:rPr lang="es-DO" dirty="0" smtClean="0"/>
              <a:t>y</a:t>
            </a:r>
            <a:r>
              <a:rPr lang="es-DO" dirty="0"/>
              <a:t> </a:t>
            </a:r>
            <a:r>
              <a:rPr lang="es-DO" dirty="0">
                <a:hlinkClick r:id="rId7" tooltip="Sistema"/>
              </a:rPr>
              <a:t>sistemas</a:t>
            </a:r>
            <a:r>
              <a:rPr lang="es-DO" dirty="0"/>
              <a:t> organizados por medio de un </a:t>
            </a:r>
            <a:r>
              <a:rPr lang="es-DO" dirty="0">
                <a:hlinkClick r:id="rId8" tooltip="Método científico"/>
              </a:rPr>
              <a:t>método científico</a:t>
            </a:r>
            <a:r>
              <a:rPr lang="es-DO" dirty="0" smtClean="0"/>
              <a:t>. (</a:t>
            </a:r>
            <a:r>
              <a:rPr lang="es-DO" dirty="0" err="1" smtClean="0"/>
              <a:t>Wikiquedia</a:t>
            </a:r>
            <a:r>
              <a:rPr lang="es-DO"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rtlCol="0">
            <a:normAutofit fontScale="90000"/>
          </a:bodyPr>
          <a:lstStyle/>
          <a:p>
            <a:pPr eaLnBrk="1" fontAlgn="auto" hangingPunct="1">
              <a:spcAft>
                <a:spcPts val="0"/>
              </a:spcAft>
              <a:defRPr/>
            </a:pPr>
            <a:r>
              <a:rPr lang="es-DO" dirty="0" smtClean="0"/>
              <a:t>COMO DICE DARWIN QUE SUCEDIÓ LA EVOLUCIÓN</a:t>
            </a:r>
            <a:endParaRPr lang="es-DO" dirty="0"/>
          </a:p>
        </p:txBody>
      </p:sp>
      <p:pic>
        <p:nvPicPr>
          <p:cNvPr id="39939" name="6 Marcador de contenido" descr="darwin-evolucio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1466850"/>
            <a:ext cx="8429625" cy="5105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939"/>
                                        </p:tgtEl>
                                        <p:attrNameLst>
                                          <p:attrName>style.visibility</p:attrName>
                                        </p:attrNameLst>
                                      </p:cBhvr>
                                      <p:to>
                                        <p:strVal val="visible"/>
                                      </p:to>
                                    </p:set>
                                    <p:animEffect transition="in" filter="fade">
                                      <p:cBhvr>
                                        <p:cTn id="14" dur="1000"/>
                                        <p:tgtEl>
                                          <p:spTgt spid="39939"/>
                                        </p:tgtEl>
                                      </p:cBhvr>
                                    </p:animEffect>
                                    <p:anim calcmode="lin" valueType="num">
                                      <p:cBhvr>
                                        <p:cTn id="15" dur="1000" fill="hold"/>
                                        <p:tgtEl>
                                          <p:spTgt spid="39939"/>
                                        </p:tgtEl>
                                        <p:attrNameLst>
                                          <p:attrName>ppt_x</p:attrName>
                                        </p:attrNameLst>
                                      </p:cBhvr>
                                      <p:tavLst>
                                        <p:tav tm="0">
                                          <p:val>
                                            <p:strVal val="#ppt_x"/>
                                          </p:val>
                                        </p:tav>
                                        <p:tav tm="100000">
                                          <p:val>
                                            <p:strVal val="#ppt_x"/>
                                          </p:val>
                                        </p:tav>
                                      </p:tavLst>
                                    </p:anim>
                                    <p:anim calcmode="lin" valueType="num">
                                      <p:cBhvr>
                                        <p:cTn id="16" dur="1000" fill="hold"/>
                                        <p:tgtEl>
                                          <p:spTgt spid="399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p:txBody>
          <a:bodyPr/>
          <a:lstStyle/>
          <a:p>
            <a:pPr eaLnBrk="1" hangingPunct="1"/>
            <a:r>
              <a:rPr lang="es-DO" dirty="0" smtClean="0"/>
              <a:t>BASICAMENTE ESTO ENSEÑA</a:t>
            </a:r>
          </a:p>
        </p:txBody>
      </p:sp>
      <p:sp>
        <p:nvSpPr>
          <p:cNvPr id="40963" name="2 Marcador de contenido"/>
          <p:cNvSpPr>
            <a:spLocks noGrp="1"/>
          </p:cNvSpPr>
          <p:nvPr>
            <p:ph idx="1"/>
          </p:nvPr>
        </p:nvSpPr>
        <p:spPr/>
        <p:txBody>
          <a:bodyPr/>
          <a:lstStyle/>
          <a:p>
            <a:pPr algn="just" eaLnBrk="1" hangingPunct="1"/>
            <a:r>
              <a:rPr lang="es-DO" dirty="0" smtClean="0"/>
              <a:t>Según la teoría de Darwin, de un organismo unicelular que existía en el mar, llamado amiba, se inició la evolución hacia otras especies marinas como los peces y luego a los anfibios (Como las ranas), luego animales que caminan y corren, después los que trepan sobre los árboles, hasta el simio, del cual dicen que evolucionamos nosotros, con varias especies intermedias.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arn(inVertical)">
                                      <p:cBhvr>
                                        <p:cTn id="7" dur="5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963">
                                            <p:txEl>
                                              <p:pRg st="0" end="0"/>
                                            </p:txEl>
                                          </p:spTgt>
                                        </p:tgtEl>
                                        <p:attrNameLst>
                                          <p:attrName>style.visibility</p:attrName>
                                        </p:attrNameLst>
                                      </p:cBhvr>
                                      <p:to>
                                        <p:strVal val="visible"/>
                                      </p:to>
                                    </p:set>
                                    <p:animEffect transition="in" filter="barn(inVertical)">
                                      <p:cBhvr>
                                        <p:cTn id="12"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p:txBody>
          <a:bodyPr/>
          <a:lstStyle/>
          <a:p>
            <a:pPr eaLnBrk="1" hangingPunct="1"/>
            <a:r>
              <a:rPr lang="es-DO" dirty="0" smtClean="0"/>
              <a:t>DARWIN LO ADMITIÓ</a:t>
            </a:r>
          </a:p>
        </p:txBody>
      </p:sp>
      <p:sp>
        <p:nvSpPr>
          <p:cNvPr id="3" name="2 Marcador de contenido"/>
          <p:cNvSpPr>
            <a:spLocks noGrp="1"/>
          </p:cNvSpPr>
          <p:nvPr>
            <p:ph idx="1"/>
          </p:nvPr>
        </p:nvSpPr>
        <p:spPr>
          <a:xfrm>
            <a:off x="457200" y="1357313"/>
            <a:ext cx="8229600" cy="5072062"/>
          </a:xfrm>
        </p:spPr>
        <p:txBody>
          <a:bodyPr rtlCol="0">
            <a:normAutofit fontScale="85000" lnSpcReduction="10000"/>
          </a:bodyPr>
          <a:lstStyle/>
          <a:p>
            <a:pPr algn="just" eaLnBrk="1" fontAlgn="auto" hangingPunct="1">
              <a:spcAft>
                <a:spcPts val="0"/>
              </a:spcAft>
              <a:buFont typeface="Arial" pitchFamily="34" charset="0"/>
              <a:buChar char="•"/>
              <a:defRPr/>
            </a:pPr>
            <a:r>
              <a:rPr lang="es-DO" dirty="0"/>
              <a:t>Los organismos </a:t>
            </a:r>
            <a:r>
              <a:rPr lang="es-DO" dirty="0" smtClean="0"/>
              <a:t> </a:t>
            </a:r>
            <a:r>
              <a:rPr lang="es-DO" dirty="0"/>
              <a:t>de transición </a:t>
            </a:r>
            <a:r>
              <a:rPr lang="es-DO" dirty="0" smtClean="0"/>
              <a:t>que </a:t>
            </a:r>
            <a:r>
              <a:rPr lang="es-DO" dirty="0"/>
              <a:t>propuso Charles Darwin y que probarían su teoría de la evolución no han sido encontrados 150 años </a:t>
            </a:r>
            <a:r>
              <a:rPr lang="es-DO" dirty="0" smtClean="0"/>
              <a:t>después.</a:t>
            </a:r>
          </a:p>
          <a:p>
            <a:pPr algn="just" eaLnBrk="1" fontAlgn="auto" hangingPunct="1">
              <a:spcAft>
                <a:spcPts val="0"/>
              </a:spcAft>
              <a:buFont typeface="Arial" pitchFamily="34" charset="0"/>
              <a:buChar char="•"/>
              <a:defRPr/>
            </a:pPr>
            <a:r>
              <a:rPr lang="es-DO" dirty="0" smtClean="0"/>
              <a:t>Darwin </a:t>
            </a:r>
            <a:r>
              <a:rPr lang="es-DO" dirty="0"/>
              <a:t>dijo :”¿A que se debe entonces que cada formación </a:t>
            </a:r>
            <a:r>
              <a:rPr lang="es-DO" dirty="0" smtClean="0"/>
              <a:t>geológica </a:t>
            </a:r>
            <a:r>
              <a:rPr lang="es-DO" dirty="0"/>
              <a:t>y cada estrato no esté lleno de eslabones intermedios?. La geología no revela ninguna cadena orgánica </a:t>
            </a:r>
            <a:r>
              <a:rPr lang="es-DO" dirty="0" smtClean="0"/>
              <a:t>y </a:t>
            </a:r>
            <a:r>
              <a:rPr lang="es-DO" dirty="0"/>
              <a:t>esto quizá es la más </a:t>
            </a:r>
            <a:r>
              <a:rPr lang="es-DO" dirty="0" smtClean="0"/>
              <a:t> </a:t>
            </a:r>
            <a:r>
              <a:rPr lang="es-DO" dirty="0"/>
              <a:t>seria objeción </a:t>
            </a:r>
            <a:r>
              <a:rPr lang="es-DO" dirty="0" smtClean="0"/>
              <a:t> </a:t>
            </a:r>
            <a:r>
              <a:rPr lang="es-DO" dirty="0"/>
              <a:t>contra de mi teoría. La explicación radica; como creo yo, en la EXTREMA IMPERFECCIÓN DEL REGISTRO GEOLÓGICO”.  (Charles Darwin,  “sobre la imperfección del registro geológico. –Por J.M. </a:t>
            </a:r>
            <a:r>
              <a:rPr lang="es-DO" dirty="0" err="1"/>
              <a:t>Dent</a:t>
            </a:r>
            <a:r>
              <a:rPr lang="es-DO" dirty="0"/>
              <a:t>, London 1971, </a:t>
            </a:r>
            <a:r>
              <a:rPr lang="es-DO" dirty="0" err="1"/>
              <a:t>pag</a:t>
            </a:r>
            <a:r>
              <a:rPr lang="es-DO" dirty="0"/>
              <a:t>. 292  y 293).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wipe(down)">
                                      <p:cBhvr>
                                        <p:cTn id="7" dur="500"/>
                                        <p:tgtEl>
                                          <p:spTgt spid="419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p:txBody>
          <a:bodyPr/>
          <a:lstStyle/>
          <a:p>
            <a:pPr eaLnBrk="1" hangingPunct="1"/>
            <a:r>
              <a:rPr lang="es-DO" dirty="0" smtClean="0"/>
              <a:t>¿QUÉ DICE LA GEOLOGIA?</a:t>
            </a:r>
          </a:p>
        </p:txBody>
      </p:sp>
      <p:sp>
        <p:nvSpPr>
          <p:cNvPr id="3" name="2 Marcador de contenido"/>
          <p:cNvSpPr>
            <a:spLocks noGrp="1"/>
          </p:cNvSpPr>
          <p:nvPr>
            <p:ph idx="1"/>
          </p:nvPr>
        </p:nvSpPr>
        <p:spPr>
          <a:xfrm>
            <a:off x="457200" y="1600200"/>
            <a:ext cx="8229600" cy="4900613"/>
          </a:xfrm>
        </p:spPr>
        <p:txBody>
          <a:bodyPr rtlCol="0">
            <a:normAutofit fontScale="85000" lnSpcReduction="20000"/>
          </a:bodyPr>
          <a:lstStyle/>
          <a:p>
            <a:pPr algn="just" eaLnBrk="1" fontAlgn="auto" hangingPunct="1">
              <a:spcAft>
                <a:spcPts val="0"/>
              </a:spcAft>
              <a:buFont typeface="Arial" pitchFamily="34" charset="0"/>
              <a:buChar char="•"/>
              <a:defRPr/>
            </a:pPr>
            <a:r>
              <a:rPr lang="es-DO" dirty="0" smtClean="0"/>
              <a:t>Los </a:t>
            </a:r>
            <a:r>
              <a:rPr lang="es-DO" dirty="0"/>
              <a:t>geólogos salieron por todo el mundo, buscando las evidencias que Darwin necesitaba y esta es la conclusión del  doctor David </a:t>
            </a:r>
            <a:r>
              <a:rPr lang="es-DO" dirty="0" err="1"/>
              <a:t>Raup</a:t>
            </a:r>
            <a:r>
              <a:rPr lang="es-DO" dirty="0"/>
              <a:t>, director del instituto de geología del museo de la historia natural de Chicago dijo</a:t>
            </a:r>
            <a:r>
              <a:rPr lang="es-DO" dirty="0" smtClean="0"/>
              <a:t>:</a:t>
            </a:r>
          </a:p>
          <a:p>
            <a:pPr algn="just" eaLnBrk="1" fontAlgn="auto" hangingPunct="1">
              <a:spcAft>
                <a:spcPts val="0"/>
              </a:spcAft>
              <a:buFont typeface="Arial" pitchFamily="34" charset="0"/>
              <a:buChar char="•"/>
              <a:defRPr/>
            </a:pPr>
            <a:r>
              <a:rPr lang="es-DO" dirty="0" smtClean="0"/>
              <a:t>“</a:t>
            </a:r>
            <a:r>
              <a:rPr lang="es-DO" b="1" dirty="0"/>
              <a:t>Estamos 120 años después de Darwin </a:t>
            </a:r>
            <a:r>
              <a:rPr lang="es-DO" b="1" dirty="0" smtClean="0"/>
              <a:t>... </a:t>
            </a:r>
            <a:r>
              <a:rPr lang="es-DO" b="1" dirty="0"/>
              <a:t>Ahora tenemos un cuarto de millón de especies fósiles, pero la situación no ha cambiado mucho. El registro de la evolución es a nuestra sorpresa desigual y la ironía es que tenemos aún MENOS EJEMPLOS DE TRANSICIÓN EVOLUTIVA QUE los que teníamos en tiempos de Darwin”</a:t>
            </a:r>
            <a:r>
              <a:rPr lang="es-DO" dirty="0"/>
              <a:t>. (Darwin no tenia ningunos y ellos tiene menos).</a:t>
            </a:r>
          </a:p>
          <a:p>
            <a:pPr eaLnBrk="1" fontAlgn="auto" hangingPunct="1">
              <a:spcAft>
                <a:spcPts val="0"/>
              </a:spcAft>
              <a:buFont typeface="Arial" pitchFamily="34" charset="0"/>
              <a:buChar char="•"/>
              <a:defRPr/>
            </a:pPr>
            <a:endParaRPr lang="es-D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arn(inVertical)">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457200" y="274638"/>
            <a:ext cx="8363272" cy="1143000"/>
          </a:xfrm>
        </p:spPr>
        <p:style>
          <a:lnRef idx="2">
            <a:schemeClr val="accent4"/>
          </a:lnRef>
          <a:fillRef idx="1">
            <a:schemeClr val="lt1"/>
          </a:fillRef>
          <a:effectRef idx="0">
            <a:schemeClr val="accent4"/>
          </a:effectRef>
          <a:fontRef idx="minor">
            <a:schemeClr val="dk1"/>
          </a:fontRef>
        </p:style>
        <p:txBody>
          <a:bodyPr/>
          <a:lstStyle/>
          <a:p>
            <a:pPr eaLnBrk="1" hangingPunct="1"/>
            <a:r>
              <a:rPr lang="es-DO" dirty="0" smtClean="0"/>
              <a:t>EL DOCTOR COLIN PATTERSON DIJO</a:t>
            </a:r>
          </a:p>
        </p:txBody>
      </p:sp>
      <p:sp>
        <p:nvSpPr>
          <p:cNvPr id="3" name="2 Marcador de contenido"/>
          <p:cNvSpPr>
            <a:spLocks noGrp="1"/>
          </p:cNvSpPr>
          <p:nvPr>
            <p:ph idx="1"/>
          </p:nvPr>
        </p:nvSpPr>
        <p:spPr>
          <a:xfrm>
            <a:off x="457200" y="1484784"/>
            <a:ext cx="8401050" cy="5040560"/>
          </a:xfrm>
        </p:spPr>
        <p:style>
          <a:lnRef idx="2">
            <a:schemeClr val="accent5"/>
          </a:lnRef>
          <a:fillRef idx="1">
            <a:schemeClr val="lt1"/>
          </a:fillRef>
          <a:effectRef idx="0">
            <a:schemeClr val="accent5"/>
          </a:effectRef>
          <a:fontRef idx="minor">
            <a:schemeClr val="dk1"/>
          </a:fontRef>
        </p:style>
        <p:txBody>
          <a:bodyPr rtlCol="0">
            <a:normAutofit fontScale="92500" lnSpcReduction="20000"/>
          </a:bodyPr>
          <a:lstStyle/>
          <a:p>
            <a:pPr algn="just" eaLnBrk="1" fontAlgn="auto" hangingPunct="1">
              <a:spcAft>
                <a:spcPts val="0"/>
              </a:spcAft>
              <a:buFont typeface="Arial" pitchFamily="34" charset="0"/>
              <a:buChar char="•"/>
              <a:defRPr/>
            </a:pPr>
            <a:r>
              <a:rPr lang="es-DO" dirty="0" smtClean="0"/>
              <a:t>“Estoy </a:t>
            </a:r>
            <a:r>
              <a:rPr lang="es-DO" dirty="0" smtClean="0"/>
              <a:t>completamente de acuerdo con sus comentarios de mi libro acerca de la falta de ilustraciones directas de las transiciones evolutivas. </a:t>
            </a:r>
            <a:r>
              <a:rPr lang="es-DO" dirty="0" smtClean="0">
                <a:solidFill>
                  <a:srgbClr val="FF0000"/>
                </a:solidFill>
              </a:rPr>
              <a:t>Si supiera yo de alguno, fósil o vivo</a:t>
            </a:r>
            <a:r>
              <a:rPr lang="es-DO" dirty="0" smtClean="0"/>
              <a:t>, le aseguro que las hubiera incluido. Usted sugiere que hubiera contratado a un dibujante para visualizar tales transformaciones, pero ¿de dónde conseguiría la información?. Con toda honestidad, no podría yo proveerla, y si lo dejaría al capricho del dibujante, ¿no engañaría al lector?”</a:t>
            </a:r>
          </a:p>
          <a:p>
            <a:pPr algn="just" eaLnBrk="1" fontAlgn="auto" hangingPunct="1">
              <a:spcAft>
                <a:spcPts val="0"/>
              </a:spcAft>
              <a:buFont typeface="Arial" pitchFamily="34" charset="0"/>
              <a:buChar char="•"/>
              <a:defRPr/>
            </a:pPr>
            <a:r>
              <a:rPr lang="es-DO" dirty="0" smtClean="0"/>
              <a:t>(Paleontólogo, director de Museo de historia natural de Londres, con acceso a 7 millones de fósiles)</a:t>
            </a:r>
            <a:endParaRPr lang="es-D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randombar(horizontal)">
                                      <p:cBhvr>
                                        <p:cTn id="7" dur="500"/>
                                        <p:tgtEl>
                                          <p:spTgt spid="4505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p:txBody>
          <a:bodyPr/>
          <a:lstStyle/>
          <a:p>
            <a:pPr eaLnBrk="1" hangingPunct="1"/>
            <a:r>
              <a:rPr lang="es-DO" dirty="0" smtClean="0"/>
              <a:t>SON DOS RELIGIONES</a:t>
            </a:r>
          </a:p>
        </p:txBody>
      </p:sp>
      <p:sp>
        <p:nvSpPr>
          <p:cNvPr id="44035" name="2 Marcador de contenido"/>
          <p:cNvSpPr>
            <a:spLocks noGrp="1"/>
          </p:cNvSpPr>
          <p:nvPr>
            <p:ph idx="1"/>
          </p:nvPr>
        </p:nvSpPr>
        <p:spPr/>
        <p:txBody>
          <a:bodyPr/>
          <a:lstStyle/>
          <a:p>
            <a:pPr algn="just" eaLnBrk="1" hangingPunct="1"/>
            <a:r>
              <a:rPr lang="es-DO" dirty="0" smtClean="0"/>
              <a:t>Al igual que la </a:t>
            </a:r>
            <a:r>
              <a:rPr lang="es-DO" dirty="0" err="1" smtClean="0"/>
              <a:t>teoria</a:t>
            </a:r>
            <a:r>
              <a:rPr lang="es-DO" dirty="0" smtClean="0"/>
              <a:t> del Big Band la evolución es una creencia (Una religión), porque nadie vio (Observó) la primera célula formarse de sustancias químicas. Nadie nos has traído un frasco de atmosfera antigua.</a:t>
            </a:r>
          </a:p>
          <a:p>
            <a:pPr algn="just" eaLnBrk="1" hangingPunct="1"/>
            <a:r>
              <a:rPr lang="es-DO" dirty="0" smtClean="0"/>
              <a:t>La verdadera ciencia se trata de cosas observables y verificables. La evolución y el </a:t>
            </a:r>
            <a:r>
              <a:rPr lang="es-DO" dirty="0" err="1" smtClean="0"/>
              <a:t>big</a:t>
            </a:r>
            <a:r>
              <a:rPr lang="es-DO" dirty="0" smtClean="0"/>
              <a:t> </a:t>
            </a:r>
            <a:r>
              <a:rPr lang="es-DO" dirty="0" err="1" smtClean="0"/>
              <a:t>bang</a:t>
            </a:r>
            <a:r>
              <a:rPr lang="es-DO" dirty="0" smtClean="0"/>
              <a:t>, nadie lo vio ni lo ha podido verificar.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wipe(down)">
                                      <p:cBhvr>
                                        <p:cTn id="7" dur="5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wipe(down)">
                                      <p:cBhvr>
                                        <p:cTn id="12" dur="500"/>
                                        <p:tgtEl>
                                          <p:spTgt spid="4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wipe(down)">
                                      <p:cBhvr>
                                        <p:cTn id="17"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4 Título"/>
          <p:cNvSpPr>
            <a:spLocks noGrp="1"/>
          </p:cNvSpPr>
          <p:nvPr>
            <p:ph type="title"/>
          </p:nvPr>
        </p:nvSpPr>
        <p:spPr/>
        <p:txBody>
          <a:bodyPr/>
          <a:lstStyle/>
          <a:p>
            <a:pPr eaLnBrk="1" hangingPunct="1"/>
            <a:r>
              <a:rPr lang="es-DO" dirty="0" smtClean="0"/>
              <a:t>DOS CIENTIFICOS</a:t>
            </a:r>
          </a:p>
        </p:txBody>
      </p:sp>
      <p:pic>
        <p:nvPicPr>
          <p:cNvPr id="46083" name="3 Marcador de contenido" descr="collin.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95535" y="1052513"/>
            <a:ext cx="4392489" cy="5805487"/>
          </a:xfrm>
        </p:spPr>
      </p:pic>
      <p:pic>
        <p:nvPicPr>
          <p:cNvPr id="46084" name="6 Marcador de contenido" descr="steven.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1928813"/>
            <a:ext cx="3109912" cy="37147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1000" fill="hold"/>
                                        <p:tgtEl>
                                          <p:spTgt spid="460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083"/>
                                        </p:tgtEl>
                                        <p:attrNameLst>
                                          <p:attrName>style.visibility</p:attrName>
                                        </p:attrNameLst>
                                      </p:cBhvr>
                                      <p:to>
                                        <p:strVal val="visible"/>
                                      </p:to>
                                    </p:set>
                                    <p:animEffect transition="in" filter="fade">
                                      <p:cBhvr>
                                        <p:cTn id="14" dur="1000"/>
                                        <p:tgtEl>
                                          <p:spTgt spid="46083"/>
                                        </p:tgtEl>
                                      </p:cBhvr>
                                    </p:animEffect>
                                    <p:anim calcmode="lin" valueType="num">
                                      <p:cBhvr>
                                        <p:cTn id="15" dur="1000" fill="hold"/>
                                        <p:tgtEl>
                                          <p:spTgt spid="46083"/>
                                        </p:tgtEl>
                                        <p:attrNameLst>
                                          <p:attrName>ppt_x</p:attrName>
                                        </p:attrNameLst>
                                      </p:cBhvr>
                                      <p:tavLst>
                                        <p:tav tm="0">
                                          <p:val>
                                            <p:strVal val="#ppt_x"/>
                                          </p:val>
                                        </p:tav>
                                        <p:tav tm="100000">
                                          <p:val>
                                            <p:strVal val="#ppt_x"/>
                                          </p:val>
                                        </p:tav>
                                      </p:tavLst>
                                    </p:anim>
                                    <p:anim calcmode="lin" valueType="num">
                                      <p:cBhvr>
                                        <p:cTn id="16" dur="1000" fill="hold"/>
                                        <p:tgtEl>
                                          <p:spTgt spid="4608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6084"/>
                                        </p:tgtEl>
                                        <p:attrNameLst>
                                          <p:attrName>style.visibility</p:attrName>
                                        </p:attrNameLst>
                                      </p:cBhvr>
                                      <p:to>
                                        <p:strVal val="visible"/>
                                      </p:to>
                                    </p:set>
                                    <p:animEffect transition="in" filter="fade">
                                      <p:cBhvr>
                                        <p:cTn id="21" dur="1000"/>
                                        <p:tgtEl>
                                          <p:spTgt spid="46084"/>
                                        </p:tgtEl>
                                      </p:cBhvr>
                                    </p:animEffect>
                                    <p:anim calcmode="lin" valueType="num">
                                      <p:cBhvr>
                                        <p:cTn id="22" dur="1000" fill="hold"/>
                                        <p:tgtEl>
                                          <p:spTgt spid="46084"/>
                                        </p:tgtEl>
                                        <p:attrNameLst>
                                          <p:attrName>ppt_x</p:attrName>
                                        </p:attrNameLst>
                                      </p:cBhvr>
                                      <p:tavLst>
                                        <p:tav tm="0">
                                          <p:val>
                                            <p:strVal val="#ppt_x"/>
                                          </p:val>
                                        </p:tav>
                                        <p:tav tm="100000">
                                          <p:val>
                                            <p:strVal val="#ppt_x"/>
                                          </p:val>
                                        </p:tav>
                                      </p:tavLst>
                                    </p:anim>
                                    <p:anim calcmode="lin" valueType="num">
                                      <p:cBhvr>
                                        <p:cTn id="23" dur="1000" fill="hold"/>
                                        <p:tgtEl>
                                          <p:spTgt spid="460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DO" dirty="0" smtClean="0"/>
              <a:t>LA EVOLUCION NO HA SIDO PROBADA</a:t>
            </a:r>
            <a:endParaRPr lang="es-DO" dirty="0"/>
          </a:p>
        </p:txBody>
      </p:sp>
      <p:sp>
        <p:nvSpPr>
          <p:cNvPr id="3" name="2 Marcador de contenido"/>
          <p:cNvSpPr>
            <a:spLocks noGrp="1"/>
          </p:cNvSpPr>
          <p:nvPr>
            <p:ph idx="1"/>
          </p:nvPr>
        </p:nvSpPr>
        <p:spPr>
          <a:xfrm>
            <a:off x="395536" y="1412776"/>
            <a:ext cx="8291264" cy="5016599"/>
          </a:xfrm>
        </p:spPr>
        <p:txBody>
          <a:bodyPr rtlCol="0">
            <a:normAutofit lnSpcReduction="10000"/>
          </a:bodyPr>
          <a:lstStyle/>
          <a:p>
            <a:pPr algn="just" eaLnBrk="1" fontAlgn="auto" hangingPunct="1">
              <a:spcAft>
                <a:spcPts val="0"/>
              </a:spcAft>
              <a:buFont typeface="Arial" pitchFamily="34" charset="0"/>
              <a:buChar char="•"/>
              <a:defRPr/>
            </a:pPr>
            <a:r>
              <a:rPr lang="es-DO" dirty="0" smtClean="0"/>
              <a:t>“Nosotros los paleontólogos hemos pagado un precio muy caro para tener el argumento de Darwin… </a:t>
            </a:r>
            <a:r>
              <a:rPr lang="es-DO" dirty="0" smtClean="0">
                <a:solidFill>
                  <a:srgbClr val="C00000"/>
                </a:solidFill>
              </a:rPr>
              <a:t>Sin embargo, para preservar nuestro CUENTO favorecido de la EVOLUCIÓN por selección natural</a:t>
            </a:r>
            <a:r>
              <a:rPr lang="es-DO" dirty="0" smtClean="0"/>
              <a:t>, percibimos que nuestros datos son TAN MALOS QUE NUNCA VEMOS EL MISMO PROCESO QUE PROFESAMOS ESTUDIAR.</a:t>
            </a:r>
          </a:p>
          <a:p>
            <a:pPr algn="just" eaLnBrk="1" fontAlgn="auto" hangingPunct="1">
              <a:spcAft>
                <a:spcPts val="0"/>
              </a:spcAft>
              <a:buFont typeface="Arial" pitchFamily="34" charset="0"/>
              <a:buChar char="•"/>
              <a:defRPr/>
            </a:pPr>
            <a:r>
              <a:rPr lang="es-DO" sz="2400" dirty="0" smtClean="0"/>
              <a:t>(</a:t>
            </a:r>
            <a:r>
              <a:rPr lang="es-DO" sz="2400" dirty="0" smtClean="0"/>
              <a:t>Steven J. </a:t>
            </a:r>
            <a:r>
              <a:rPr lang="es-DO" sz="2400" dirty="0" err="1" smtClean="0"/>
              <a:t>Gould</a:t>
            </a:r>
            <a:r>
              <a:rPr lang="es-DO" sz="2400" dirty="0" smtClean="0"/>
              <a:t> ,Profesor de </a:t>
            </a:r>
            <a:r>
              <a:rPr lang="es-DO" sz="2400" dirty="0" smtClean="0"/>
              <a:t>geológica </a:t>
            </a:r>
            <a:r>
              <a:rPr lang="es-DO" sz="2400" dirty="0" smtClean="0"/>
              <a:t>y de </a:t>
            </a:r>
            <a:r>
              <a:rPr lang="es-DO" sz="2400" dirty="0" smtClean="0"/>
              <a:t>Paleontología </a:t>
            </a:r>
            <a:r>
              <a:rPr lang="es-DO" sz="2400" dirty="0" smtClean="0"/>
              <a:t>de Harvard) dijo en su libro “El paso muy irregular de la evolución” -1977-</a:t>
            </a:r>
            <a:r>
              <a:rPr lang="es-DO" sz="2600" dirty="0" smtClean="0"/>
              <a:t>)</a:t>
            </a:r>
          </a:p>
          <a:p>
            <a:pPr algn="just" eaLnBrk="1" fontAlgn="auto" hangingPunct="1">
              <a:spcAft>
                <a:spcPts val="0"/>
              </a:spcAft>
              <a:buFont typeface="Arial" pitchFamily="34" charset="0"/>
              <a:buChar char="•"/>
              <a:defRPr/>
            </a:pPr>
            <a:endParaRPr lang="es-D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r>
              <a:rPr lang="es-DO" smtClean="0"/>
              <a:t>UNA ACLARACION NECESARIA</a:t>
            </a:r>
          </a:p>
        </p:txBody>
      </p:sp>
      <p:sp>
        <p:nvSpPr>
          <p:cNvPr id="3" name="2 Marcador de contenido"/>
          <p:cNvSpPr>
            <a:spLocks noGrp="1"/>
          </p:cNvSpPr>
          <p:nvPr>
            <p:ph idx="1"/>
          </p:nvPr>
        </p:nvSpPr>
        <p:spPr/>
        <p:txBody>
          <a:bodyPr rtlCol="0">
            <a:normAutofit lnSpcReduction="10000"/>
          </a:bodyPr>
          <a:lstStyle/>
          <a:p>
            <a:pPr algn="just" eaLnBrk="1" fontAlgn="auto" hangingPunct="1">
              <a:spcAft>
                <a:spcPts val="0"/>
              </a:spcAft>
              <a:buFont typeface="Arial" pitchFamily="34" charset="0"/>
              <a:buChar char="•"/>
              <a:defRPr/>
            </a:pPr>
            <a:r>
              <a:rPr lang="es-DO" dirty="0" smtClean="0"/>
              <a:t>Existe la macro y la micro evolución. </a:t>
            </a:r>
            <a:r>
              <a:rPr lang="es-DO" dirty="0" smtClean="0">
                <a:solidFill>
                  <a:srgbClr val="0070C0"/>
                </a:solidFill>
              </a:rPr>
              <a:t>La macro evolución se refiere a muchísimos y grandes  y favorables accidentes que cambian una especie en otra.</a:t>
            </a:r>
            <a:r>
              <a:rPr lang="es-DO" dirty="0" smtClean="0"/>
              <a:t> Por ejemplo, un ratón llega a ser un murciélago. Un chimpancé se convierte en hombre.</a:t>
            </a:r>
          </a:p>
          <a:p>
            <a:pPr algn="just" eaLnBrk="1" fontAlgn="auto" hangingPunct="1">
              <a:spcAft>
                <a:spcPts val="0"/>
              </a:spcAft>
              <a:buFont typeface="Arial" pitchFamily="34" charset="0"/>
              <a:buChar char="•"/>
              <a:defRPr/>
            </a:pPr>
            <a:r>
              <a:rPr lang="es-DO" dirty="0" smtClean="0"/>
              <a:t>La macro evolución es falsa, porque nunca nadie ha visto una especie evolucionar a otra especie.</a:t>
            </a:r>
            <a:endParaRPr lang="es-DO"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p:txBody>
          <a:bodyPr/>
          <a:lstStyle/>
          <a:p>
            <a:pPr eaLnBrk="1" hangingPunct="1"/>
            <a:r>
              <a:rPr lang="es-DO" dirty="0" smtClean="0"/>
              <a:t>CONTINUACIÓN</a:t>
            </a:r>
          </a:p>
        </p:txBody>
      </p:sp>
      <p:sp>
        <p:nvSpPr>
          <p:cNvPr id="3" name="2 Marcador de contenido"/>
          <p:cNvSpPr>
            <a:spLocks noGrp="1"/>
          </p:cNvSpPr>
          <p:nvPr>
            <p:ph idx="1"/>
          </p:nvPr>
        </p:nvSpPr>
        <p:spPr>
          <a:xfrm>
            <a:off x="457200" y="1714500"/>
            <a:ext cx="8229600" cy="4411663"/>
          </a:xfrm>
        </p:spPr>
        <p:txBody>
          <a:bodyPr rtlCol="0">
            <a:normAutofit fontScale="92500" lnSpcReduction="10000"/>
          </a:bodyPr>
          <a:lstStyle/>
          <a:p>
            <a:pPr algn="just" eaLnBrk="1" fontAlgn="auto" hangingPunct="1">
              <a:spcAft>
                <a:spcPts val="0"/>
              </a:spcAft>
              <a:buFont typeface="Arial" pitchFamily="34" charset="0"/>
              <a:buChar char="•"/>
              <a:defRPr/>
            </a:pPr>
            <a:r>
              <a:rPr lang="es-DO" dirty="0" smtClean="0"/>
              <a:t>La micro evolución se refiere a pequeños cambios que solo producen variedad entre las especies. Por ejemplo, los seres humanos somos de diversos colores y formas, pero todos somos seres humanos. Igual que las flores tienen diversas formas y colores, pero siempre son flores (Produzca según su especie).</a:t>
            </a:r>
          </a:p>
          <a:p>
            <a:pPr algn="just" eaLnBrk="1" fontAlgn="auto" hangingPunct="1">
              <a:spcAft>
                <a:spcPts val="0"/>
              </a:spcAft>
              <a:buFont typeface="Arial" pitchFamily="34" charset="0"/>
              <a:buChar char="•"/>
              <a:defRPr/>
            </a:pPr>
            <a:r>
              <a:rPr lang="es-DO" dirty="0" smtClean="0"/>
              <a:t> La micro es verdadera y no contradice la Biblia ni la verdadera ciencia. La macro es falsa y contradice la Biblia y la ciencia.</a:t>
            </a:r>
          </a:p>
          <a:p>
            <a:pPr eaLnBrk="1" fontAlgn="auto" hangingPunct="1">
              <a:spcAft>
                <a:spcPts val="0"/>
              </a:spcAft>
              <a:buFont typeface="Arial" pitchFamily="34" charset="0"/>
              <a:buChar char="•"/>
              <a:defRPr/>
            </a:pPr>
            <a:endParaRPr lang="es-D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wipe(down)">
                                      <p:cBhvr>
                                        <p:cTn id="7" dur="500"/>
                                        <p:tgtEl>
                                          <p:spTgt spid="552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457200" y="274638"/>
            <a:ext cx="8229600" cy="922337"/>
          </a:xfrm>
        </p:spPr>
        <p:txBody>
          <a:bodyPr/>
          <a:lstStyle/>
          <a:p>
            <a:pPr eaLnBrk="1" hangingPunct="1"/>
            <a:r>
              <a:rPr lang="es-DO" dirty="0" smtClean="0"/>
              <a:t>LA VERDADERA CIENCIA</a:t>
            </a:r>
          </a:p>
        </p:txBody>
      </p:sp>
      <p:sp>
        <p:nvSpPr>
          <p:cNvPr id="23555" name="2 Marcador de contenido"/>
          <p:cNvSpPr>
            <a:spLocks noGrp="1"/>
          </p:cNvSpPr>
          <p:nvPr>
            <p:ph idx="1"/>
          </p:nvPr>
        </p:nvSpPr>
        <p:spPr>
          <a:xfrm>
            <a:off x="457200" y="1341438"/>
            <a:ext cx="8229600" cy="4784725"/>
          </a:xfrm>
        </p:spPr>
        <p:txBody>
          <a:bodyPr/>
          <a:lstStyle/>
          <a:p>
            <a:pPr algn="just" eaLnBrk="1" hangingPunct="1"/>
            <a:r>
              <a:rPr lang="es-DO" sz="3000" dirty="0" smtClean="0"/>
              <a:t>La ciencia observa y hace experimentos. Cada concepto que la ciencia revela tiene observarse y verificarse.</a:t>
            </a:r>
          </a:p>
          <a:p>
            <a:pPr algn="just" eaLnBrk="1" hangingPunct="1"/>
            <a:r>
              <a:rPr lang="es-DO" sz="3000" dirty="0" smtClean="0"/>
              <a:t>Por ejemplo: El agua hierve a 100 grados Celsius. Eso es ciencia, eso está comprobado.</a:t>
            </a:r>
          </a:p>
          <a:p>
            <a:pPr algn="just" eaLnBrk="1" hangingPunct="1"/>
            <a:r>
              <a:rPr lang="es-DO" sz="3000" dirty="0" smtClean="0"/>
              <a:t>Pero también es cierto que si usted está en una ciudad sobre el nivel del mar, el agua hervirá antes de llegar a los 100.</a:t>
            </a:r>
          </a:p>
          <a:p>
            <a:pPr algn="just" eaLnBrk="1" hangingPunct="1"/>
            <a:r>
              <a:rPr lang="es-DO" sz="3000" dirty="0" smtClean="0"/>
              <a:t>La ciencia hace experimentos para establecer estas verdades.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wipe(down)">
                                      <p:cBhvr>
                                        <p:cTn id="12" dur="500"/>
                                        <p:tgtEl>
                                          <p:spTgt spid="235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wipe(down)">
                                      <p:cBhvr>
                                        <p:cTn id="17" dur="500"/>
                                        <p:tgtEl>
                                          <p:spTgt spid="235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wipe(down)">
                                      <p:cBhvr>
                                        <p:cTn id="22" dur="500"/>
                                        <p:tgtEl>
                                          <p:spTgt spid="2355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wipe(down)">
                                      <p:cBhvr>
                                        <p:cTn id="27"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mtClean="0"/>
              <a:t>LA BIBLIA Y LA CIENCIA</a:t>
            </a:r>
          </a:p>
        </p:txBody>
      </p:sp>
      <p:sp>
        <p:nvSpPr>
          <p:cNvPr id="3" name="2 Marcador de contenido"/>
          <p:cNvSpPr>
            <a:spLocks noGrp="1"/>
          </p:cNvSpPr>
          <p:nvPr>
            <p:ph idx="1"/>
          </p:nvPr>
        </p:nvSpPr>
        <p:spPr/>
        <p:txBody>
          <a:bodyPr rtlCol="0">
            <a:normAutofit lnSpcReduction="10000"/>
          </a:bodyPr>
          <a:lstStyle/>
          <a:p>
            <a:pPr algn="just" fontAlgn="auto">
              <a:spcAft>
                <a:spcPts val="0"/>
              </a:spcAft>
              <a:buFont typeface="Arial" pitchFamily="34" charset="0"/>
              <a:buChar char="•"/>
              <a:defRPr/>
            </a:pPr>
            <a:r>
              <a:rPr lang="es-ES" dirty="0" smtClean="0">
                <a:effectLst>
                  <a:outerShdw blurRad="50800" dist="38100" algn="tr" rotWithShape="0">
                    <a:prstClr val="black">
                      <a:alpha val="40000"/>
                    </a:prstClr>
                  </a:outerShdw>
                </a:effectLst>
              </a:rPr>
              <a:t>Las declaraciones de la Biblia son científicamente correctas. Quién habría de esperar que en un libro tan antiguo podría encontrar informaciones de cosas tan científicas y modernas como son las redondez de la tierra, aunque cuando se pensaba que era cuadrada (Isaías 40:22). La imposibilidad de contar las estrellas, aunque algunos hombres de ciencias creían que si se podía (Jeremías 33:22).</a:t>
            </a:r>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EJEMPLOS DE MICROEVOLUCION</a:t>
            </a:r>
            <a:endParaRPr lang="es-DO" dirty="0"/>
          </a:p>
        </p:txBody>
      </p:sp>
      <p:sp>
        <p:nvSpPr>
          <p:cNvPr id="3" name="2 Marcador de contenido"/>
          <p:cNvSpPr>
            <a:spLocks noGrp="1"/>
          </p:cNvSpPr>
          <p:nvPr>
            <p:ph idx="1"/>
          </p:nvPr>
        </p:nvSpPr>
        <p:spPr>
          <a:xfrm>
            <a:off x="395536" y="1412776"/>
            <a:ext cx="8229600" cy="4752528"/>
          </a:xfrm>
        </p:spPr>
        <p:txBody>
          <a:bodyPr/>
          <a:lstStyle/>
          <a:p>
            <a:pPr algn="just"/>
            <a:r>
              <a:rPr lang="es-DO" sz="3000" dirty="0" smtClean="0"/>
              <a:t>Los gorriones comunes se introdujeron en los Estados Unidos en 1852; desde entonces, han desarrollado características diferentes en lugares diferentes.</a:t>
            </a:r>
          </a:p>
          <a:p>
            <a:pPr algn="just"/>
            <a:r>
              <a:rPr lang="es-DO" sz="3000" dirty="0"/>
              <a:t>Las poblaciones de gorriones del norte tienen el cuerpo más grande que las poblaciones de gorriones del sur. </a:t>
            </a:r>
            <a:endParaRPr lang="es-DO" sz="3000" dirty="0" smtClean="0"/>
          </a:p>
          <a:p>
            <a:pPr algn="just"/>
            <a:r>
              <a:rPr lang="es-DO" sz="3000" dirty="0"/>
              <a:t>L</a:t>
            </a:r>
            <a:r>
              <a:rPr lang="es-DO" sz="3000" dirty="0" smtClean="0"/>
              <a:t>as </a:t>
            </a:r>
            <a:r>
              <a:rPr lang="es-DO" sz="3000" dirty="0"/>
              <a:t>aves con cuerpos más grandes a menudo pueden sobrevivir a temperaturas más bajas que las aves con cuerpos más pequeños.</a:t>
            </a: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7" y="5661248"/>
            <a:ext cx="2203723" cy="1196752"/>
          </a:xfrm>
          <a:prstGeom prst="rect">
            <a:avLst/>
          </a:prstGeom>
        </p:spPr>
      </p:pic>
    </p:spTree>
    <p:extLst>
      <p:ext uri="{BB962C8B-B14F-4D97-AF65-F5344CB8AC3E}">
        <p14:creationId xmlns:p14="http://schemas.microsoft.com/office/powerpoint/2010/main" val="169443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8456055" cy="6264696"/>
          </a:xfrm>
          <a:prstGeom prst="rect">
            <a:avLst/>
          </a:prstGeom>
        </p:spPr>
      </p:pic>
    </p:spTree>
    <p:extLst>
      <p:ext uri="{BB962C8B-B14F-4D97-AF65-F5344CB8AC3E}">
        <p14:creationId xmlns:p14="http://schemas.microsoft.com/office/powerpoint/2010/main" val="416806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375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rtlCol="0">
            <a:normAutofit fontScale="90000"/>
          </a:bodyPr>
          <a:lstStyle/>
          <a:p>
            <a:pPr fontAlgn="auto">
              <a:spcAft>
                <a:spcPts val="0"/>
              </a:spcAft>
              <a:defRPr/>
            </a:pPr>
            <a:r>
              <a:rPr lang="es-VE" dirty="0" smtClean="0"/>
              <a:t>GALILEO ANTE LA INQUISICIÓN- AÑO 1633 d. C. -</a:t>
            </a:r>
            <a:endParaRPr lang="es-VE" dirty="0"/>
          </a:p>
        </p:txBody>
      </p:sp>
      <p:pic>
        <p:nvPicPr>
          <p:cNvPr id="6" name="5 Marcador de contenido" descr="galileo.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484313"/>
            <a:ext cx="7488238" cy="4967287"/>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VE" dirty="0" smtClean="0"/>
              <a:t>LA TIERRA SE MUEVE ALREDEDOR DEL SOL</a:t>
            </a:r>
            <a:endParaRPr lang="es-VE" dirty="0"/>
          </a:p>
        </p:txBody>
      </p:sp>
      <p:sp>
        <p:nvSpPr>
          <p:cNvPr id="3" name="2 Marcador de contenido"/>
          <p:cNvSpPr>
            <a:spLocks noGrp="1"/>
          </p:cNvSpPr>
          <p:nvPr>
            <p:ph idx="1"/>
          </p:nvPr>
        </p:nvSpPr>
        <p:spPr/>
        <p:txBody>
          <a:bodyPr rtlCol="0">
            <a:normAutofit lnSpcReduction="10000"/>
          </a:bodyPr>
          <a:lstStyle/>
          <a:p>
            <a:pPr algn="just" fontAlgn="auto">
              <a:spcAft>
                <a:spcPts val="0"/>
              </a:spcAft>
              <a:buFont typeface="Arial" pitchFamily="34" charset="0"/>
              <a:buChar char="•"/>
              <a:defRPr/>
            </a:pPr>
            <a:r>
              <a:rPr lang="es-VE" dirty="0" smtClean="0"/>
              <a:t>La corte católica de la inquisición forzó a Galileo a renunciar a su teoría heliocéntrica, que establece que la tierra y los demás planetas giran alrededor del sol y no a la inversa.</a:t>
            </a:r>
          </a:p>
          <a:p>
            <a:pPr algn="just" fontAlgn="auto">
              <a:spcAft>
                <a:spcPts val="0"/>
              </a:spcAft>
              <a:buFont typeface="Arial" pitchFamily="34" charset="0"/>
              <a:buChar char="•"/>
              <a:defRPr/>
            </a:pPr>
            <a:r>
              <a:rPr lang="es-VE" dirty="0" smtClean="0"/>
              <a:t>A pesar de su renuncia publica, fue condenado a prisión domiciliaria de por vida, y su caso es presentado como el clásico enfrentamiento entre la ciencia y la religión.</a:t>
            </a:r>
          </a:p>
          <a:p>
            <a:pPr algn="just" fontAlgn="auto">
              <a:spcAft>
                <a:spcPts val="0"/>
              </a:spcAft>
              <a:buFont typeface="Arial" pitchFamily="34" charset="0"/>
              <a:buChar char="•"/>
              <a:defRPr/>
            </a:pPr>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VE" b="1" dirty="0" smtClean="0">
                <a:solidFill>
                  <a:srgbClr val="FF0000"/>
                </a:solidFill>
              </a:rPr>
              <a:t>VEA ESTAS DECLARACIONES CIENCIFICAS DE LA BIBLIA</a:t>
            </a:r>
            <a:endParaRPr lang="es-VE" b="1" dirty="0">
              <a:solidFill>
                <a:srgbClr val="FF0000"/>
              </a:solidFill>
            </a:endParaRPr>
          </a:p>
        </p:txBody>
      </p:sp>
      <p:sp>
        <p:nvSpPr>
          <p:cNvPr id="3" name="2 Marcador de contenido"/>
          <p:cNvSpPr>
            <a:spLocks noGrp="1"/>
          </p:cNvSpPr>
          <p:nvPr>
            <p:ph idx="1"/>
          </p:nvPr>
        </p:nvSpPr>
        <p:spPr>
          <a:xfrm>
            <a:off x="457200" y="1600200"/>
            <a:ext cx="8229600" cy="4781128"/>
          </a:xfrm>
        </p:spPr>
        <p:txBody>
          <a:bodyPr rtlCol="0">
            <a:normAutofit fontScale="40000" lnSpcReduction="20000"/>
          </a:bodyPr>
          <a:lstStyle/>
          <a:p>
            <a:pPr algn="just" fontAlgn="auto">
              <a:spcAft>
                <a:spcPts val="0"/>
              </a:spcAft>
              <a:buFont typeface="Arial" pitchFamily="34" charset="0"/>
              <a:buChar char="•"/>
              <a:defRPr/>
            </a:pPr>
            <a:r>
              <a:rPr lang="es-DO" sz="7000" dirty="0" smtClean="0">
                <a:effectLst>
                  <a:outerShdw blurRad="38100" dist="38100" dir="2700000" algn="tl">
                    <a:srgbClr val="000000">
                      <a:alpha val="43137"/>
                    </a:srgbClr>
                  </a:outerShdw>
                </a:effectLst>
                <a:cs typeface="Levenim MT" pitchFamily="2" charset="-79"/>
              </a:rPr>
              <a:t>La tierra cuelga sobre la nada, es otra declaración científicamente cierta (</a:t>
            </a:r>
            <a:r>
              <a:rPr lang="es-DO" sz="7000" dirty="0" smtClean="0">
                <a:solidFill>
                  <a:srgbClr val="0070C0"/>
                </a:solidFill>
                <a:effectLst>
                  <a:outerShdw blurRad="38100" dist="38100" dir="2700000" algn="tl">
                    <a:srgbClr val="000000">
                      <a:alpha val="43137"/>
                    </a:srgbClr>
                  </a:outerShdw>
                </a:effectLst>
                <a:cs typeface="Levenim MT" pitchFamily="2" charset="-79"/>
              </a:rPr>
              <a:t>Extiendo el norte sobre el vacío y cuelga la tierra sobre la nada…Job </a:t>
            </a:r>
            <a:r>
              <a:rPr lang="es-DO" sz="7000" dirty="0" smtClean="0">
                <a:effectLst>
                  <a:outerShdw blurRad="38100" dist="38100" dir="2700000" algn="tl">
                    <a:srgbClr val="000000">
                      <a:alpha val="43137"/>
                    </a:srgbClr>
                  </a:outerShdw>
                </a:effectLst>
                <a:cs typeface="Levenim MT" pitchFamily="2" charset="-79"/>
              </a:rPr>
              <a:t>26:7). </a:t>
            </a:r>
          </a:p>
          <a:p>
            <a:pPr algn="just" fontAlgn="auto">
              <a:spcAft>
                <a:spcPts val="0"/>
              </a:spcAft>
              <a:buFont typeface="Arial" pitchFamily="34" charset="0"/>
              <a:buChar char="•"/>
              <a:defRPr/>
            </a:pPr>
            <a:r>
              <a:rPr lang="es-DO" sz="7000" dirty="0" smtClean="0">
                <a:effectLst>
                  <a:outerShdw blurRad="38100" dist="38100" dir="2700000" algn="tl">
                    <a:srgbClr val="000000">
                      <a:alpha val="43137"/>
                    </a:srgbClr>
                  </a:outerShdw>
                </a:effectLst>
                <a:cs typeface="Levenim MT" pitchFamily="2" charset="-79"/>
              </a:rPr>
              <a:t>Salomón también nos habla del ciclo del agua, sin tener una estación de meteorología (Eclesiastés 1:7). El mar lleva el agua a las nubes a través de la evaporación, y las nubes la llevan a las montañas en forma de lluvia. En la montaña nacen los ríos que terminan todos en el mar, pero el mar nunca se llena. ¿Como estos hombres pudieron hablar de estas y otras grandes verdades científicas sin equivocarse? Simplemente el Señor Dios inspiraba.</a:t>
            </a:r>
            <a:endParaRPr lang="es-VE" sz="7000" dirty="0" smtClean="0">
              <a:effectLst>
                <a:outerShdw blurRad="38100" dist="38100" dir="2700000" algn="tl">
                  <a:srgbClr val="000000">
                    <a:alpha val="43137"/>
                  </a:srgbClr>
                </a:outerShdw>
              </a:effectLst>
              <a:cs typeface="Levenim MT" pitchFamily="2" charset="-79"/>
            </a:endParaRPr>
          </a:p>
          <a:p>
            <a:pPr fontAlgn="auto">
              <a:spcAft>
                <a:spcPts val="0"/>
              </a:spcAft>
              <a:buFont typeface="Arial" pitchFamily="34" charset="0"/>
              <a:buNone/>
              <a:defRPr/>
            </a:pPr>
            <a:r>
              <a:rPr lang="es-DO" sz="7000" dirty="0" smtClean="0">
                <a:effectLst>
                  <a:outerShdw blurRad="38100" dist="38100" dir="2700000" algn="tl">
                    <a:srgbClr val="000000">
                      <a:alpha val="43137"/>
                    </a:srgbClr>
                  </a:outerShdw>
                </a:effectLst>
              </a:rPr>
              <a:t> </a:t>
            </a:r>
            <a:endParaRPr lang="es-VE" sz="7000" dirty="0" smtClean="0">
              <a:effectLst>
                <a:outerShdw blurRad="38100" dist="38100" dir="2700000" algn="tl">
                  <a:srgbClr val="000000">
                    <a:alpha val="43137"/>
                  </a:srgbClr>
                </a:outerShdw>
              </a:effectLst>
            </a:endParaRPr>
          </a:p>
          <a:p>
            <a:pPr fontAlgn="auto">
              <a:spcAft>
                <a:spcPts val="0"/>
              </a:spcAft>
              <a:buFont typeface="Arial" pitchFamily="34" charset="0"/>
              <a:buChar char="•"/>
              <a:defRPr/>
            </a:pPr>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smtClean="0"/>
              <a:t>CICLO DEL AGUA (ECLESIASTES 1:7)</a:t>
            </a:r>
          </a:p>
        </p:txBody>
      </p:sp>
      <p:pic>
        <p:nvPicPr>
          <p:cNvPr id="4" name="3 Marcador de contenido" descr="ciclo del agu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1188" y="1511300"/>
            <a:ext cx="7921625" cy="51054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TODO ESTA COMPUESTO DE ATOMOS INVISIBLES</a:t>
            </a:r>
            <a:endParaRPr lang="es-DO" dirty="0"/>
          </a:p>
        </p:txBody>
      </p:sp>
      <p:sp>
        <p:nvSpPr>
          <p:cNvPr id="3" name="2 Marcador de contenido"/>
          <p:cNvSpPr>
            <a:spLocks noGrp="1"/>
          </p:cNvSpPr>
          <p:nvPr>
            <p:ph idx="1"/>
          </p:nvPr>
        </p:nvSpPr>
        <p:spPr/>
        <p:txBody>
          <a:bodyPr/>
          <a:lstStyle/>
          <a:p>
            <a:pPr algn="just"/>
            <a:r>
              <a:rPr lang="es-DO" dirty="0" smtClean="0"/>
              <a:t>«</a:t>
            </a:r>
            <a:r>
              <a:rPr lang="es-DO" dirty="0"/>
              <a:t>Por fe entendemos haber sido constituido el universo por la palabra de Dios, de manera que lo que se ve, fue hecho de lo que no se veía</a:t>
            </a:r>
            <a:r>
              <a:rPr lang="es-DO" dirty="0" smtClean="0"/>
              <a:t>.» (Hebreos 11:3)</a:t>
            </a:r>
          </a:p>
          <a:p>
            <a:pPr algn="just"/>
            <a:r>
              <a:rPr lang="es-DO" dirty="0"/>
              <a:t>No fue sino hasta en el siglo 19 que se descubrió que toda materia visible se compone de elementos invisibles</a:t>
            </a:r>
            <a:r>
              <a:rPr lang="es-DO" dirty="0" smtClean="0"/>
              <a:t>.</a:t>
            </a:r>
          </a:p>
          <a:p>
            <a:pPr algn="just"/>
            <a:endParaRPr lang="es-DO" dirty="0"/>
          </a:p>
        </p:txBody>
      </p:sp>
    </p:spTree>
    <p:extLst>
      <p:ext uri="{BB962C8B-B14F-4D97-AF65-F5344CB8AC3E}">
        <p14:creationId xmlns:p14="http://schemas.microsoft.com/office/powerpoint/2010/main" val="164395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8640"/>
            <a:ext cx="8352928" cy="63367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17903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pPr eaLnBrk="1" hangingPunct="1"/>
            <a:r>
              <a:rPr lang="es-DO" dirty="0" smtClean="0"/>
              <a:t>¿QUÉ ES LA BIBLIA?</a:t>
            </a:r>
          </a:p>
        </p:txBody>
      </p:sp>
      <p:sp>
        <p:nvSpPr>
          <p:cNvPr id="3" name="2 Marcador de contenido"/>
          <p:cNvSpPr>
            <a:spLocks noGrp="1"/>
          </p:cNvSpPr>
          <p:nvPr>
            <p:ph idx="1"/>
          </p:nvPr>
        </p:nvSpPr>
        <p:spPr/>
        <p:txBody>
          <a:bodyPr rtlCol="0">
            <a:normAutofit fontScale="92500"/>
          </a:bodyPr>
          <a:lstStyle/>
          <a:p>
            <a:pPr algn="just" eaLnBrk="1" fontAlgn="auto" hangingPunct="1">
              <a:spcAft>
                <a:spcPts val="0"/>
              </a:spcAft>
              <a:buFont typeface="Arial" pitchFamily="34" charset="0"/>
              <a:buChar char="•"/>
              <a:defRPr/>
            </a:pPr>
            <a:r>
              <a:rPr lang="es-DO" dirty="0" smtClean="0"/>
              <a:t> Es la colección de 66 libros escritos por hombres, pero inspirados por Dios.</a:t>
            </a:r>
          </a:p>
          <a:p>
            <a:pPr algn="just" eaLnBrk="1" fontAlgn="auto" hangingPunct="1">
              <a:spcAft>
                <a:spcPts val="0"/>
              </a:spcAft>
              <a:buFont typeface="Arial" pitchFamily="34" charset="0"/>
              <a:buChar char="•"/>
              <a:defRPr/>
            </a:pPr>
            <a:r>
              <a:rPr lang="es-DO" dirty="0" smtClean="0"/>
              <a:t>3,800 veces la Biblia afirma ser palabra de Dios.</a:t>
            </a:r>
          </a:p>
          <a:p>
            <a:pPr algn="just" eaLnBrk="1" fontAlgn="auto" hangingPunct="1">
              <a:spcAft>
                <a:spcPts val="0"/>
              </a:spcAft>
              <a:buFont typeface="Arial" pitchFamily="34" charset="0"/>
              <a:buChar char="•"/>
              <a:defRPr/>
            </a:pPr>
            <a:r>
              <a:rPr lang="es-DO" dirty="0" smtClean="0"/>
              <a:t>“</a:t>
            </a:r>
            <a:r>
              <a:rPr lang="es-DO" i="1" dirty="0" smtClean="0"/>
              <a:t>porque </a:t>
            </a:r>
            <a:r>
              <a:rPr lang="es-DO" i="1" dirty="0"/>
              <a:t>nunca la profecía fue traída por voluntad humana, </a:t>
            </a:r>
            <a:r>
              <a:rPr lang="es-DO" i="1" dirty="0">
                <a:solidFill>
                  <a:srgbClr val="FF0000"/>
                </a:solidFill>
              </a:rPr>
              <a:t>sino que los santos hombres de Dios hablaron siendo inspirados por el Espíritu Santo</a:t>
            </a:r>
            <a:r>
              <a:rPr lang="es-DO" dirty="0" smtClean="0"/>
              <a:t>.” 2Pedro 1:21</a:t>
            </a:r>
          </a:p>
          <a:p>
            <a:pPr algn="just" eaLnBrk="1" fontAlgn="auto" hangingPunct="1">
              <a:spcAft>
                <a:spcPts val="0"/>
              </a:spcAft>
              <a:buFont typeface="Arial" pitchFamily="34" charset="0"/>
              <a:buChar char="•"/>
              <a:defRPr/>
            </a:pPr>
            <a:r>
              <a:rPr lang="es-DO" dirty="0" smtClean="0"/>
              <a:t>“Toda la escritura </a:t>
            </a:r>
            <a:r>
              <a:rPr lang="es-DO" b="1" dirty="0" smtClean="0">
                <a:solidFill>
                  <a:srgbClr val="0070C0"/>
                </a:solidFill>
              </a:rPr>
              <a:t>es inspirada por Dios</a:t>
            </a:r>
            <a:r>
              <a:rPr lang="es-DO" dirty="0" smtClean="0"/>
              <a:t>” (2 Timoteo 3:16)</a:t>
            </a:r>
            <a:endParaRPr lang="es-D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EL ARCA DE NOE</a:t>
            </a:r>
            <a:endParaRPr lang="es-DO" dirty="0"/>
          </a:p>
        </p:txBody>
      </p:sp>
      <p:sp>
        <p:nvSpPr>
          <p:cNvPr id="3" name="2 Marcador de contenido"/>
          <p:cNvSpPr>
            <a:spLocks noGrp="1"/>
          </p:cNvSpPr>
          <p:nvPr>
            <p:ph idx="1"/>
          </p:nvPr>
        </p:nvSpPr>
        <p:spPr/>
        <p:txBody>
          <a:bodyPr/>
          <a:lstStyle/>
          <a:p>
            <a:pPr algn="just"/>
            <a:r>
              <a:rPr lang="es-DO" sz="3000" dirty="0" smtClean="0"/>
              <a:t>Génesis 6:15 «</a:t>
            </a:r>
            <a:r>
              <a:rPr lang="es-DO" sz="3000" dirty="0"/>
              <a:t>"De esta manera la harás: de 135 metros la longitud del arca, de 22.5 metros su anchura y de 13.5 metros su altura</a:t>
            </a:r>
            <a:r>
              <a:rPr lang="es-DO" sz="3000" dirty="0" smtClean="0"/>
              <a:t>.» </a:t>
            </a:r>
          </a:p>
          <a:p>
            <a:pPr algn="just"/>
            <a:r>
              <a:rPr lang="es-DO" sz="3000" u="sng" dirty="0" smtClean="0"/>
              <a:t>Dimensiones </a:t>
            </a:r>
            <a:r>
              <a:rPr lang="es-DO" sz="3000" u="sng" dirty="0"/>
              <a:t>exactas para la estabilidad de los buques.</a:t>
            </a:r>
            <a:r>
              <a:rPr lang="es-DO" sz="3000" dirty="0"/>
              <a:t> Constructores de barcos saben bien que para que una nave flote se necesita que lo largo sea seis veces su ancho. Hay que tener presente que Dios dio </a:t>
            </a:r>
            <a:r>
              <a:rPr lang="es-DO" sz="3000" dirty="0">
                <a:hlinkClick r:id="rId2"/>
              </a:rPr>
              <a:t>las medidas ideales a Noé</a:t>
            </a:r>
            <a:r>
              <a:rPr lang="es-DO" sz="3000" dirty="0"/>
              <a:t> hace 4,500 años.</a:t>
            </a:r>
            <a:endParaRPr lang="es-DO" sz="3000" dirty="0" smtClean="0"/>
          </a:p>
          <a:p>
            <a:endParaRPr lang="es-DO" dirty="0"/>
          </a:p>
        </p:txBody>
      </p:sp>
    </p:spTree>
    <p:extLst>
      <p:ext uri="{BB962C8B-B14F-4D97-AF65-F5344CB8AC3E}">
        <p14:creationId xmlns:p14="http://schemas.microsoft.com/office/powerpoint/2010/main" val="363620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DO" dirty="0" smtClean="0"/>
              <a:t>GENESIS 1:1-3</a:t>
            </a:r>
            <a:endParaRPr lang="es-DO" dirty="0"/>
          </a:p>
        </p:txBody>
      </p:sp>
      <p:sp>
        <p:nvSpPr>
          <p:cNvPr id="3" name="2 Marcador de contenido"/>
          <p:cNvSpPr>
            <a:spLocks noGrp="1"/>
          </p:cNvSpPr>
          <p:nvPr>
            <p:ph idx="1"/>
          </p:nvPr>
        </p:nvSpPr>
        <p:spPr/>
        <p:txBody>
          <a:bodyPr/>
          <a:lstStyle/>
          <a:p>
            <a:pPr algn="just"/>
            <a:r>
              <a:rPr lang="es-DO" sz="2800" dirty="0" smtClean="0"/>
              <a:t>«</a:t>
            </a:r>
            <a:r>
              <a:rPr lang="es-DO" sz="2800" dirty="0" smtClean="0">
                <a:solidFill>
                  <a:srgbClr val="0070C0"/>
                </a:solidFill>
              </a:rPr>
              <a:t>En </a:t>
            </a:r>
            <a:r>
              <a:rPr lang="es-DO" sz="2800" dirty="0">
                <a:solidFill>
                  <a:srgbClr val="0070C0"/>
                </a:solidFill>
              </a:rPr>
              <a:t>el principio creó Dios los cielos y la tierra.</a:t>
            </a:r>
          </a:p>
          <a:p>
            <a:pPr algn="just"/>
            <a:r>
              <a:rPr lang="es-DO" sz="2800" b="1" baseline="30000" dirty="0">
                <a:solidFill>
                  <a:srgbClr val="0070C0"/>
                </a:solidFill>
              </a:rPr>
              <a:t> </a:t>
            </a:r>
            <a:r>
              <a:rPr lang="es-DO" sz="2800" dirty="0">
                <a:solidFill>
                  <a:srgbClr val="0070C0"/>
                </a:solidFill>
              </a:rPr>
              <a:t>Y la tierra estaba desordenada y vacía, y las tinieblas estaban sobre la faz del abismo, y el Espíritu de Dios se movía sobre la faz de las aguas</a:t>
            </a:r>
            <a:r>
              <a:rPr lang="es-DO" sz="2800" dirty="0" smtClean="0">
                <a:solidFill>
                  <a:srgbClr val="0070C0"/>
                </a:solidFill>
              </a:rPr>
              <a:t>. </a:t>
            </a:r>
            <a:r>
              <a:rPr lang="es-DO" sz="2800" b="1" baseline="30000" dirty="0">
                <a:solidFill>
                  <a:srgbClr val="0070C0"/>
                </a:solidFill>
              </a:rPr>
              <a:t> </a:t>
            </a:r>
            <a:r>
              <a:rPr lang="es-DO" sz="2800" dirty="0">
                <a:solidFill>
                  <a:srgbClr val="0070C0"/>
                </a:solidFill>
              </a:rPr>
              <a:t>Y dijo Dios: Sea la luz; y fue la luz</a:t>
            </a:r>
            <a:r>
              <a:rPr lang="es-DO" sz="2800" dirty="0" smtClean="0"/>
              <a:t>.»</a:t>
            </a:r>
            <a:endParaRPr lang="es-DO" sz="2800" dirty="0"/>
          </a:p>
          <a:p>
            <a:pPr algn="just"/>
            <a:r>
              <a:rPr lang="es-DO" sz="2800" dirty="0"/>
              <a:t> </a:t>
            </a:r>
            <a:r>
              <a:rPr lang="es-DO" sz="2800" u="sng" dirty="0"/>
              <a:t>Tiempo, Espacio, Materia y Energía.</a:t>
            </a:r>
            <a:r>
              <a:rPr lang="es-DO" sz="2800" dirty="0"/>
              <a:t> Los tres primeros versos del libro de Génesis expresan todos los aspectos conocidos sobre la Creación. “</a:t>
            </a:r>
            <a:r>
              <a:rPr lang="es-DO" sz="2800" i="1" dirty="0"/>
              <a:t>En el principio «tiempo» creó Dios los cielos «espacio» y la tierra «materia»… Y dijo Dios: Sea la luz «energía</a:t>
            </a:r>
            <a:r>
              <a:rPr lang="es-DO" i="1" dirty="0"/>
              <a:t>»”</a:t>
            </a:r>
            <a:r>
              <a:rPr lang="es-DO" dirty="0"/>
              <a:t>.</a:t>
            </a:r>
          </a:p>
        </p:txBody>
      </p:sp>
    </p:spTree>
    <p:extLst>
      <p:ext uri="{BB962C8B-B14F-4D97-AF65-F5344CB8AC3E}">
        <p14:creationId xmlns:p14="http://schemas.microsoft.com/office/powerpoint/2010/main" val="176042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VE" dirty="0" smtClean="0"/>
              <a:t>MAS LA VERDADERA CIENCIA SIEMPRE ESTÁ DE ACUERDO CON LA BIBLIA</a:t>
            </a:r>
            <a:endParaRPr lang="es-VE" dirty="0"/>
          </a:p>
        </p:txBody>
      </p:sp>
      <p:sp>
        <p:nvSpPr>
          <p:cNvPr id="3" name="2 Marcador de contenido"/>
          <p:cNvSpPr>
            <a:spLocks noGrp="1"/>
          </p:cNvSpPr>
          <p:nvPr>
            <p:ph idx="1"/>
          </p:nvPr>
        </p:nvSpPr>
        <p:spPr/>
        <p:txBody>
          <a:bodyPr rtlCol="0">
            <a:normAutofit fontScale="92500" lnSpcReduction="20000"/>
          </a:bodyPr>
          <a:lstStyle/>
          <a:p>
            <a:pPr algn="just" fontAlgn="auto">
              <a:spcAft>
                <a:spcPts val="0"/>
              </a:spcAft>
              <a:buFont typeface="Arial" pitchFamily="34" charset="0"/>
              <a:buNone/>
              <a:defRPr/>
            </a:pPr>
            <a:r>
              <a:rPr lang="es-VE" dirty="0" smtClean="0"/>
              <a:t>    La ciencia trata de cosas que se pueden comprobar. Sin embargo, hay cosas a las cuales se les llama ciencia que solo son teorías y que se enseñan como ciencia en escuelas y universidades.</a:t>
            </a:r>
          </a:p>
          <a:p>
            <a:pPr algn="just" fontAlgn="auto">
              <a:spcAft>
                <a:spcPts val="0"/>
              </a:spcAft>
              <a:buFont typeface="Arial" pitchFamily="34" charset="0"/>
              <a:buNone/>
              <a:defRPr/>
            </a:pPr>
            <a:r>
              <a:rPr lang="es-VE" dirty="0" smtClean="0"/>
              <a:t>    La evolución, por ejemplo,  es una filosofía que ha sido enseñada como ciencia, pero que no ha sido comprobada, se requiere fe  para creerla. La alternativa Bíblica, es la teoría de la creación, la cual no solo es lógica, sino que le da sentido y valor a todo lo creado y en particular a nosotros. </a:t>
            </a:r>
          </a:p>
          <a:p>
            <a:pPr algn="just" fontAlgn="auto">
              <a:spcAft>
                <a:spcPts val="0"/>
              </a:spcAft>
              <a:buFont typeface="Arial" pitchFamily="34" charset="0"/>
              <a:buNone/>
              <a:defRPr/>
            </a:pPr>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Título"/>
          <p:cNvSpPr>
            <a:spLocks noGrp="1"/>
          </p:cNvSpPr>
          <p:nvPr>
            <p:ph type="title"/>
          </p:nvPr>
        </p:nvSpPr>
        <p:spPr>
          <a:xfrm>
            <a:off x="457200" y="274638"/>
            <a:ext cx="8229600" cy="796925"/>
          </a:xfrm>
        </p:spPr>
        <p:txBody>
          <a:bodyPr/>
          <a:lstStyle/>
          <a:p>
            <a:pPr eaLnBrk="1" hangingPunct="1"/>
            <a:r>
              <a:rPr lang="es-DO" dirty="0" smtClean="0"/>
              <a:t>LO QUE LA CIENCIA ENSEÑA</a:t>
            </a:r>
          </a:p>
        </p:txBody>
      </p:sp>
      <p:sp>
        <p:nvSpPr>
          <p:cNvPr id="25603" name="2 Marcador de contenido"/>
          <p:cNvSpPr>
            <a:spLocks noGrp="1"/>
          </p:cNvSpPr>
          <p:nvPr>
            <p:ph sz="half" idx="1"/>
          </p:nvPr>
        </p:nvSpPr>
        <p:spPr>
          <a:xfrm>
            <a:off x="457200" y="1600200"/>
            <a:ext cx="4257675" cy="4829175"/>
          </a:xfrm>
        </p:spPr>
        <p:txBody>
          <a:bodyPr/>
          <a:lstStyle/>
          <a:p>
            <a:pPr algn="just" eaLnBrk="1" hangingPunct="1"/>
            <a:r>
              <a:rPr lang="es-DO" sz="3000" dirty="0" smtClean="0"/>
              <a:t>Desde el año 1929 se enseña como ciencia la teoría del Big </a:t>
            </a:r>
            <a:r>
              <a:rPr lang="es-DO" sz="3000" dirty="0" err="1" smtClean="0"/>
              <a:t>Bang</a:t>
            </a:r>
            <a:r>
              <a:rPr lang="es-DO" sz="3000" dirty="0" smtClean="0"/>
              <a:t> (La gran explosión). Fue establecida por el astrónomo Edwin Hubble Al observar que el universo esta en constante expansión</a:t>
            </a:r>
            <a:r>
              <a:rPr lang="es-DO" dirty="0" smtClean="0"/>
              <a:t>.</a:t>
            </a:r>
          </a:p>
        </p:txBody>
      </p:sp>
      <p:pic>
        <p:nvPicPr>
          <p:cNvPr id="25604" name="4 Marcador de contenido" descr="Edwin hubble.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1357313"/>
            <a:ext cx="3856037" cy="52863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circle(in)">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circle(in)">
                                      <p:cBhvr>
                                        <p:cTn id="12" dur="2000"/>
                                        <p:tgtEl>
                                          <p:spTgt spid="256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fade">
                                      <p:cBhvr>
                                        <p:cTn id="17" dur="1000"/>
                                        <p:tgtEl>
                                          <p:spTgt spid="25604"/>
                                        </p:tgtEl>
                                      </p:cBhvr>
                                    </p:animEffect>
                                    <p:anim calcmode="lin" valueType="num">
                                      <p:cBhvr>
                                        <p:cTn id="18" dur="1000" fill="hold"/>
                                        <p:tgtEl>
                                          <p:spTgt spid="25604"/>
                                        </p:tgtEl>
                                        <p:attrNameLst>
                                          <p:attrName>ppt_x</p:attrName>
                                        </p:attrNameLst>
                                      </p:cBhvr>
                                      <p:tavLst>
                                        <p:tav tm="0">
                                          <p:val>
                                            <p:strVal val="#ppt_x"/>
                                          </p:val>
                                        </p:tav>
                                        <p:tav tm="100000">
                                          <p:val>
                                            <p:strVal val="#ppt_x"/>
                                          </p:val>
                                        </p:tav>
                                      </p:tavLst>
                                    </p:anim>
                                    <p:anim calcmode="lin" valueType="num">
                                      <p:cBhvr>
                                        <p:cTn id="19" dur="1000" fill="hold"/>
                                        <p:tgtEl>
                                          <p:spTgt spid="256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rtlCol="0">
            <a:normAutofit fontScale="90000"/>
          </a:bodyPr>
          <a:lstStyle/>
          <a:p>
            <a:pPr eaLnBrk="1" fontAlgn="auto" hangingPunct="1">
              <a:spcAft>
                <a:spcPts val="0"/>
              </a:spcAft>
              <a:defRPr/>
            </a:pPr>
            <a:r>
              <a:rPr lang="es-DO" dirty="0" smtClean="0"/>
              <a:t>¿QUÉ DICE LA TEORIA DEL BIG BANG?</a:t>
            </a:r>
            <a:endParaRPr lang="es-DO" dirty="0"/>
          </a:p>
        </p:txBody>
      </p:sp>
      <p:sp>
        <p:nvSpPr>
          <p:cNvPr id="6" name="5 Marcador de contenido"/>
          <p:cNvSpPr>
            <a:spLocks noGrp="1"/>
          </p:cNvSpPr>
          <p:nvPr>
            <p:ph idx="1"/>
          </p:nvPr>
        </p:nvSpPr>
        <p:spPr/>
        <p:txBody>
          <a:bodyPr rtlCol="0">
            <a:normAutofit fontScale="92500" lnSpcReduction="10000"/>
          </a:bodyPr>
          <a:lstStyle/>
          <a:p>
            <a:pPr algn="just" eaLnBrk="1" fontAlgn="auto" hangingPunct="1">
              <a:spcAft>
                <a:spcPts val="0"/>
              </a:spcAft>
              <a:buFont typeface="Arial" pitchFamily="34" charset="0"/>
              <a:buChar char="•"/>
              <a:defRPr/>
            </a:pPr>
            <a:r>
              <a:rPr lang="es-DO" dirty="0" smtClean="0"/>
              <a:t>Establece que, </a:t>
            </a:r>
            <a:r>
              <a:rPr lang="es-DO" dirty="0"/>
              <a:t>hace unos 18 a 20 </a:t>
            </a:r>
            <a:r>
              <a:rPr lang="es-DO" b="1" dirty="0" smtClean="0"/>
              <a:t>mil millones </a:t>
            </a:r>
            <a:r>
              <a:rPr lang="es-DO" dirty="0"/>
              <a:t>de años, TODA la materia del UNIVERSO fue concentrada en una área muy densa y muy caliente que </a:t>
            </a:r>
            <a:r>
              <a:rPr lang="es-DO" dirty="0">
                <a:solidFill>
                  <a:srgbClr val="FF0000"/>
                </a:solidFill>
              </a:rPr>
              <a:t>tal vez </a:t>
            </a:r>
            <a:r>
              <a:rPr lang="es-DO" dirty="0"/>
              <a:t>fue </a:t>
            </a:r>
            <a:r>
              <a:rPr lang="es-DO" b="1" dirty="0">
                <a:solidFill>
                  <a:schemeClr val="accent6">
                    <a:lumMod val="75000"/>
                  </a:schemeClr>
                </a:solidFill>
              </a:rPr>
              <a:t>más pequeña que la punta de un lápiz</a:t>
            </a:r>
            <a:r>
              <a:rPr lang="es-DO" dirty="0"/>
              <a:t>. (</a:t>
            </a:r>
            <a:r>
              <a:rPr lang="es-DO" dirty="0" err="1" smtClean="0"/>
              <a:t>Pentice</a:t>
            </a:r>
            <a:r>
              <a:rPr lang="es-DO" dirty="0" smtClean="0"/>
              <a:t> </a:t>
            </a:r>
            <a:r>
              <a:rPr lang="es-DO" dirty="0"/>
              <a:t>Hall general science-1997 p. 61). </a:t>
            </a:r>
            <a:endParaRPr lang="es-DO" dirty="0" smtClean="0"/>
          </a:p>
          <a:p>
            <a:pPr algn="just" eaLnBrk="1" fontAlgn="auto" hangingPunct="1">
              <a:spcAft>
                <a:spcPts val="0"/>
              </a:spcAft>
              <a:buFont typeface="Arial" pitchFamily="34" charset="0"/>
              <a:buChar char="•"/>
              <a:defRPr/>
            </a:pPr>
            <a:r>
              <a:rPr lang="es-DO" dirty="0"/>
              <a:t>E</a:t>
            </a:r>
            <a:r>
              <a:rPr lang="es-DO" dirty="0" smtClean="0"/>
              <a:t>l </a:t>
            </a:r>
            <a:r>
              <a:rPr lang="es-DO" dirty="0"/>
              <a:t>punto donde se concentró el universo giraba </a:t>
            </a:r>
            <a:r>
              <a:rPr lang="es-DO" dirty="0" smtClean="0"/>
              <a:t>más </a:t>
            </a:r>
            <a:r>
              <a:rPr lang="es-DO" dirty="0"/>
              <a:t>rápido y más rápido y de repente </a:t>
            </a:r>
            <a:r>
              <a:rPr lang="es-DO" dirty="0" smtClean="0"/>
              <a:t>explotó</a:t>
            </a:r>
            <a:r>
              <a:rPr lang="es-DO" dirty="0"/>
              <a:t>. </a:t>
            </a:r>
            <a:r>
              <a:rPr lang="es-DO" dirty="0" smtClean="0"/>
              <a:t> </a:t>
            </a:r>
            <a:r>
              <a:rPr lang="es-DO" b="1" dirty="0" smtClean="0">
                <a:solidFill>
                  <a:srgbClr val="7030A0"/>
                </a:solidFill>
              </a:rPr>
              <a:t>La materia, </a:t>
            </a:r>
            <a:r>
              <a:rPr lang="es-DO" dirty="0" smtClean="0"/>
              <a:t>	</a:t>
            </a:r>
            <a:r>
              <a:rPr lang="es-DO" b="1" dirty="0" smtClean="0">
                <a:solidFill>
                  <a:srgbClr val="C00000"/>
                </a:solidFill>
              </a:rPr>
              <a:t>el tiempo, </a:t>
            </a:r>
            <a:r>
              <a:rPr lang="es-DO" b="1" dirty="0" smtClean="0">
                <a:solidFill>
                  <a:schemeClr val="accent2">
                    <a:lumMod val="75000"/>
                  </a:schemeClr>
                </a:solidFill>
              </a:rPr>
              <a:t>el espacio </a:t>
            </a:r>
            <a:r>
              <a:rPr lang="es-DO" dirty="0" smtClean="0"/>
              <a:t>y </a:t>
            </a:r>
            <a:r>
              <a:rPr lang="es-DO" b="1" dirty="0" smtClean="0">
                <a:solidFill>
                  <a:srgbClr val="00B050"/>
                </a:solidFill>
              </a:rPr>
              <a:t>la energía </a:t>
            </a:r>
            <a:r>
              <a:rPr lang="es-DO" dirty="0"/>
              <a:t>del universo se formó de </a:t>
            </a:r>
            <a:r>
              <a:rPr lang="es-DO" dirty="0" smtClean="0"/>
              <a:t>inmediato.</a:t>
            </a:r>
            <a:endParaRPr lang="es-D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52400"/>
            <a:ext cx="8229600" cy="1251062"/>
          </a:xfrm>
        </p:spPr>
        <p:txBody>
          <a:bodyPr/>
          <a:lstStyle/>
          <a:p>
            <a:pPr algn="ctr" eaLnBrk="1" fontAlgn="auto" hangingPunct="1">
              <a:spcAft>
                <a:spcPts val="0"/>
              </a:spcAft>
              <a:defRPr/>
            </a:pPr>
            <a:r>
              <a:rPr lang="es-DO" dirty="0" smtClean="0">
                <a:solidFill>
                  <a:schemeClr val="accent1">
                    <a:satMod val="150000"/>
                  </a:schemeClr>
                </a:solidFill>
              </a:rPr>
              <a:t>IMÁGENES DEL BIG BANG</a:t>
            </a:r>
            <a:endParaRPr lang="es-DO" dirty="0">
              <a:solidFill>
                <a:schemeClr val="accent1">
                  <a:satMod val="150000"/>
                </a:schemeClr>
              </a:solidFill>
            </a:endParaRPr>
          </a:p>
        </p:txBody>
      </p:sp>
      <p:pic>
        <p:nvPicPr>
          <p:cNvPr id="7" name="6 Marcador de contenido" descr="big bang.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28750"/>
            <a:ext cx="9144000" cy="5429250"/>
          </a:xfrm>
        </p:spPr>
      </p:pic>
      <p:sp>
        <p:nvSpPr>
          <p:cNvPr id="27652" name="1 Marcador de contenido"/>
          <p:cNvSpPr>
            <a:spLocks noGrp="1"/>
          </p:cNvSpPr>
          <p:nvPr>
            <p:ph sz="half" idx="2"/>
          </p:nvPr>
        </p:nvSpPr>
        <p:spPr>
          <a:xfrm>
            <a:off x="4648200" y="1773238"/>
            <a:ext cx="4038600" cy="4624387"/>
          </a:xfrm>
        </p:spPr>
        <p:txBody>
          <a:bodyPr/>
          <a:lstStyle/>
          <a:p>
            <a:endParaRPr lang="es-DO"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7 Marcador de contenido" descr="big bang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ENCIA Y BIBLIA ¿SE CONTRADIC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CIENCIA Y BIBLIA ¿SE CONTRADICEN</Template>
  <TotalTime>38</TotalTime>
  <Words>2230</Words>
  <Application>Microsoft Office PowerPoint</Application>
  <PresentationFormat>Presentación en pantalla (4:3)</PresentationFormat>
  <Paragraphs>105</Paragraphs>
  <Slides>41</Slides>
  <Notes>0</Notes>
  <HiddenSlides>0</HiddenSlides>
  <MMClips>0</MMClips>
  <ScaleCrop>false</ScaleCrop>
  <HeadingPairs>
    <vt:vector size="4" baseType="variant">
      <vt:variant>
        <vt:lpstr>Tema</vt:lpstr>
      </vt:variant>
      <vt:variant>
        <vt:i4>3</vt:i4>
      </vt:variant>
      <vt:variant>
        <vt:lpstr>Títulos de diapositiva</vt:lpstr>
      </vt:variant>
      <vt:variant>
        <vt:i4>41</vt:i4>
      </vt:variant>
    </vt:vector>
  </HeadingPairs>
  <TitlesOfParts>
    <vt:vector size="44" baseType="lpstr">
      <vt:lpstr>CIENCIA Y BIBLIA ¿SE CONTRADICEN</vt:lpstr>
      <vt:lpstr>Módulo</vt:lpstr>
      <vt:lpstr>1_Tema de Office</vt:lpstr>
      <vt:lpstr>CIENCIA Y BIBLIA ¿SE CONTRADICEN?</vt:lpstr>
      <vt:lpstr>QUÉ ES CIENCIA</vt:lpstr>
      <vt:lpstr>LA VERDADERA CIENCIA</vt:lpstr>
      <vt:lpstr>¿QUÉ ES LA BIBLIA?</vt:lpstr>
      <vt:lpstr>MAS LA VERDADERA CIENCIA SIEMPRE ESTÁ DE ACUERDO CON LA BIBLIA</vt:lpstr>
      <vt:lpstr>LO QUE LA CIENCIA ENSEÑA</vt:lpstr>
      <vt:lpstr>¿QUÉ DICE LA TEORIA DEL BIG BANG?</vt:lpstr>
      <vt:lpstr>IMÁGENES DEL BIG BANG</vt:lpstr>
      <vt:lpstr>Presentación de PowerPoint</vt:lpstr>
      <vt:lpstr>EL BIG BANG ES ENSEÑADO EN LAS ESCUELAS COMO CIENCIA</vt:lpstr>
      <vt:lpstr>LA EVOLUCIÒN SE CREE POR LA FE</vt:lpstr>
      <vt:lpstr>Y HABRÁ TAMBIÉN UNA IMPLOSIÓN</vt:lpstr>
      <vt:lpstr>EL BIG CRUNCH (CRUJIDO)</vt:lpstr>
      <vt:lpstr> EL BIG BAND CONTRADICE LO QUE SE PUEDE OBSERVAR</vt:lpstr>
      <vt:lpstr>EL BIG BANG NO ES CIENCIA</vt:lpstr>
      <vt:lpstr>EL BIG BANG TIENE QUE RESPONDER</vt:lpstr>
      <vt:lpstr>Y SOBRE LA EVOLUCIÓN</vt:lpstr>
      <vt:lpstr>¿CÓMO CREEN QUE TODO COMENZÓ?</vt:lpstr>
      <vt:lpstr>Presentación de PowerPoint</vt:lpstr>
      <vt:lpstr>COMO DICE DARWIN QUE SUCEDIÓ LA EVOLUCIÓN</vt:lpstr>
      <vt:lpstr>BASICAMENTE ESTO ENSEÑA</vt:lpstr>
      <vt:lpstr>DARWIN LO ADMITIÓ</vt:lpstr>
      <vt:lpstr>¿QUÉ DICE LA GEOLOGIA?</vt:lpstr>
      <vt:lpstr>EL DOCTOR COLIN PATTERSON DIJO</vt:lpstr>
      <vt:lpstr>SON DOS RELIGIONES</vt:lpstr>
      <vt:lpstr>DOS CIENTIFICOS</vt:lpstr>
      <vt:lpstr>LA EVOLUCION NO HA SIDO PROBADA</vt:lpstr>
      <vt:lpstr>UNA ACLARACION NECESARIA</vt:lpstr>
      <vt:lpstr>CONTINUACIÓN</vt:lpstr>
      <vt:lpstr>LA BIBLIA Y LA CIENCIA</vt:lpstr>
      <vt:lpstr>EJEMPLOS DE MICROEVOLUCION</vt:lpstr>
      <vt:lpstr>Presentación de PowerPoint</vt:lpstr>
      <vt:lpstr>Presentación de PowerPoint</vt:lpstr>
      <vt:lpstr>GALILEO ANTE LA INQUISICIÓN- AÑO 1633 d. C. -</vt:lpstr>
      <vt:lpstr>LA TIERRA SE MUEVE ALREDEDOR DEL SOL</vt:lpstr>
      <vt:lpstr>VEA ESTAS DECLARACIONES CIENCIFICAS DE LA BIBLIA</vt:lpstr>
      <vt:lpstr>CICLO DEL AGUA (ECLESIASTES 1:7)</vt:lpstr>
      <vt:lpstr>TODO ESTA COMPUESTO DE ATOMOS INVISIBLES</vt:lpstr>
      <vt:lpstr>Presentación de PowerPoint</vt:lpstr>
      <vt:lpstr>EL ARCA DE NOE</vt:lpstr>
      <vt:lpstr>GENESIS 1:1-3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CIENCIA Y BIBLIA ¿SE CONTRADICEN?</dc:title>
  <dc:creator>Usuario</dc:creator>
  <cp:lastModifiedBy>Usuario</cp:lastModifiedBy>
  <cp:revision>5</cp:revision>
  <dcterms:created xsi:type="dcterms:W3CDTF">2017-03-21T22:01:57Z</dcterms:created>
  <dcterms:modified xsi:type="dcterms:W3CDTF">2017-05-15T15:47:28Z</dcterms:modified>
</cp:coreProperties>
</file>