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sldIdLst>
    <p:sldId id="276" r:id="rId3"/>
    <p:sldId id="257" r:id="rId4"/>
    <p:sldId id="278" r:id="rId5"/>
    <p:sldId id="258" r:id="rId6"/>
    <p:sldId id="259" r:id="rId7"/>
    <p:sldId id="268" r:id="rId8"/>
    <p:sldId id="261" r:id="rId9"/>
    <p:sldId id="262" r:id="rId10"/>
    <p:sldId id="279" r:id="rId11"/>
    <p:sldId id="263" r:id="rId12"/>
    <p:sldId id="264" r:id="rId13"/>
    <p:sldId id="280" r:id="rId14"/>
    <p:sldId id="265" r:id="rId15"/>
    <p:sldId id="266" r:id="rId16"/>
    <p:sldId id="267" r:id="rId17"/>
    <p:sldId id="269" r:id="rId18"/>
    <p:sldId id="270" r:id="rId19"/>
    <p:sldId id="271" r:id="rId20"/>
    <p:sldId id="272" r:id="rId21"/>
    <p:sldId id="273" r:id="rId22"/>
    <p:sldId id="274" r:id="rId23"/>
    <p:sldId id="275" r:id="rId24"/>
    <p:sldId id="281" r:id="rId25"/>
    <p:sldId id="277" r:id="rId26"/>
  </p:sldIdLst>
  <p:sldSz cx="9144000" cy="6858000" type="screen4x3"/>
  <p:notesSz cx="6858000" cy="9144000"/>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D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9A114C-C02F-4ACC-911A-5BDCF3D0A81B}" type="datetimeFigureOut">
              <a:rPr lang="es-DO" smtClean="0"/>
              <a:pPr/>
              <a:t>18/07/2017</a:t>
            </a:fld>
            <a:endParaRPr lang="es-D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D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D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997AC1-D903-4C1F-8A11-4E999C59F7A8}" type="slidenum">
              <a:rPr lang="es-DO" smtClean="0"/>
              <a:pPr/>
              <a:t>‹Nº›</a:t>
            </a:fld>
            <a:endParaRPr lang="es-DO"/>
          </a:p>
        </p:txBody>
      </p:sp>
    </p:spTree>
    <p:extLst>
      <p:ext uri="{BB962C8B-B14F-4D97-AF65-F5344CB8AC3E}">
        <p14:creationId xmlns:p14="http://schemas.microsoft.com/office/powerpoint/2010/main" val="1834670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DO" dirty="0"/>
          </a:p>
        </p:txBody>
      </p:sp>
      <p:sp>
        <p:nvSpPr>
          <p:cNvPr id="4" name="3 Marcador de número de diapositiva"/>
          <p:cNvSpPr>
            <a:spLocks noGrp="1"/>
          </p:cNvSpPr>
          <p:nvPr>
            <p:ph type="sldNum" sz="quarter" idx="10"/>
          </p:nvPr>
        </p:nvSpPr>
        <p:spPr/>
        <p:txBody>
          <a:bodyPr/>
          <a:lstStyle/>
          <a:p>
            <a:fld id="{5B997AC1-D903-4C1F-8A11-4E999C59F7A8}" type="slidenum">
              <a:rPr lang="es-DO" smtClean="0"/>
              <a:pPr/>
              <a:t>7</a:t>
            </a:fld>
            <a:endParaRPr lang="es-DO"/>
          </a:p>
        </p:txBody>
      </p:sp>
    </p:spTree>
    <p:extLst>
      <p:ext uri="{BB962C8B-B14F-4D97-AF65-F5344CB8AC3E}">
        <p14:creationId xmlns:p14="http://schemas.microsoft.com/office/powerpoint/2010/main" val="1579682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DO" sz="1200" kern="1200" dirty="0" smtClean="0">
                <a:solidFill>
                  <a:schemeClr val="tx1"/>
                </a:solidFill>
                <a:latin typeface="+mn-lt"/>
                <a:ea typeface="+mn-ea"/>
                <a:cs typeface="+mn-cs"/>
              </a:rPr>
              <a:t>hágale usted preguntas para que él capte los conceptos por sí mismo (Ver un ejemplo en Lucas 10:25-37).</a:t>
            </a:r>
            <a:endParaRPr lang="es-DO" sz="1200" kern="1200" smtClean="0">
              <a:solidFill>
                <a:schemeClr val="tx1"/>
              </a:solidFill>
              <a:latin typeface="+mn-lt"/>
              <a:ea typeface="+mn-ea"/>
              <a:cs typeface="+mn-cs"/>
            </a:endParaRPr>
          </a:p>
          <a:p>
            <a:endParaRPr lang="es-DO"/>
          </a:p>
        </p:txBody>
      </p:sp>
      <p:sp>
        <p:nvSpPr>
          <p:cNvPr id="4" name="3 Marcador de número de diapositiva"/>
          <p:cNvSpPr>
            <a:spLocks noGrp="1"/>
          </p:cNvSpPr>
          <p:nvPr>
            <p:ph type="sldNum" sz="quarter" idx="10"/>
          </p:nvPr>
        </p:nvSpPr>
        <p:spPr/>
        <p:txBody>
          <a:bodyPr/>
          <a:lstStyle/>
          <a:p>
            <a:fld id="{5B997AC1-D903-4C1F-8A11-4E999C59F7A8}" type="slidenum">
              <a:rPr lang="es-DO" smtClean="0"/>
              <a:pPr/>
              <a:t>15</a:t>
            </a:fld>
            <a:endParaRPr lang="es-D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D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DO"/>
          </a:p>
        </p:txBody>
      </p:sp>
      <p:sp>
        <p:nvSpPr>
          <p:cNvPr id="4" name="3 Marcador de fecha"/>
          <p:cNvSpPr>
            <a:spLocks noGrp="1"/>
          </p:cNvSpPr>
          <p:nvPr>
            <p:ph type="dt" sz="half" idx="10"/>
          </p:nvPr>
        </p:nvSpPr>
        <p:spPr/>
        <p:txBody>
          <a:bodyPr/>
          <a:lstStyle/>
          <a:p>
            <a:fld id="{3E7876DA-62A4-429F-A7A1-57BB3636B9B2}" type="datetimeFigureOut">
              <a:rPr lang="es-DO" smtClean="0"/>
              <a:pPr/>
              <a:t>18/07/2017</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150DA47D-1909-46D1-B0BE-53D7C7E041AF}" type="slidenum">
              <a:rPr lang="es-DO" smtClean="0"/>
              <a:pPr/>
              <a:t>‹Nº›</a:t>
            </a:fld>
            <a:endParaRPr lang="es-D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10"/>
          </p:nvPr>
        </p:nvSpPr>
        <p:spPr/>
        <p:txBody>
          <a:bodyPr/>
          <a:lstStyle/>
          <a:p>
            <a:fld id="{3E7876DA-62A4-429F-A7A1-57BB3636B9B2}" type="datetimeFigureOut">
              <a:rPr lang="es-DO" smtClean="0"/>
              <a:pPr/>
              <a:t>18/07/2017</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150DA47D-1909-46D1-B0BE-53D7C7E041AF}" type="slidenum">
              <a:rPr lang="es-DO" smtClean="0"/>
              <a:pPr/>
              <a:t>‹Nº›</a:t>
            </a:fld>
            <a:endParaRPr lang="es-D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D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10"/>
          </p:nvPr>
        </p:nvSpPr>
        <p:spPr/>
        <p:txBody>
          <a:bodyPr/>
          <a:lstStyle/>
          <a:p>
            <a:fld id="{3E7876DA-62A4-429F-A7A1-57BB3636B9B2}" type="datetimeFigureOut">
              <a:rPr lang="es-DO" smtClean="0"/>
              <a:pPr/>
              <a:t>18/07/2017</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150DA47D-1909-46D1-B0BE-53D7C7E041AF}" type="slidenum">
              <a:rPr lang="es-DO" smtClean="0"/>
              <a:pPr/>
              <a:t>‹Nº›</a:t>
            </a:fld>
            <a:endParaRPr lang="es-D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fld id="{3E7876DA-62A4-429F-A7A1-57BB3636B9B2}" type="datetimeFigureOut">
              <a:rPr lang="es-DO" smtClean="0"/>
              <a:pPr/>
              <a:t>18/07/2017</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150DA47D-1909-46D1-B0BE-53D7C7E041AF}" type="slidenum">
              <a:rPr lang="es-DO" smtClean="0"/>
              <a:pPr/>
              <a:t>‹Nº›</a:t>
            </a:fld>
            <a:endParaRPr lang="es-DO"/>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E7876DA-62A4-429F-A7A1-57BB3636B9B2}" type="datetimeFigureOut">
              <a:rPr lang="es-DO" smtClean="0"/>
              <a:pPr/>
              <a:t>18/07/2017</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150DA47D-1909-46D1-B0BE-53D7C7E041AF}" type="slidenum">
              <a:rPr lang="es-DO" smtClean="0"/>
              <a:pPr/>
              <a:t>‹Nº›</a:t>
            </a:fld>
            <a:endParaRPr lang="es-DO"/>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3E7876DA-62A4-429F-A7A1-57BB3636B9B2}" type="datetimeFigureOut">
              <a:rPr lang="es-DO" smtClean="0"/>
              <a:pPr/>
              <a:t>18/07/2017</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150DA47D-1909-46D1-B0BE-53D7C7E041AF}" type="slidenum">
              <a:rPr lang="es-DO" smtClean="0"/>
              <a:pPr/>
              <a:t>‹Nº›</a:t>
            </a:fld>
            <a:endParaRPr lang="es-DO"/>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E7876DA-62A4-429F-A7A1-57BB3636B9B2}" type="datetimeFigureOut">
              <a:rPr lang="es-DO" smtClean="0"/>
              <a:pPr/>
              <a:t>18/07/2017</a:t>
            </a:fld>
            <a:endParaRPr lang="es-DO"/>
          </a:p>
        </p:txBody>
      </p:sp>
      <p:sp>
        <p:nvSpPr>
          <p:cNvPr id="6" name="5 Marcador de pie de página"/>
          <p:cNvSpPr>
            <a:spLocks noGrp="1"/>
          </p:cNvSpPr>
          <p:nvPr>
            <p:ph type="ftr" sz="quarter" idx="11"/>
          </p:nvPr>
        </p:nvSpPr>
        <p:spPr/>
        <p:txBody>
          <a:bodyPr/>
          <a:lstStyle/>
          <a:p>
            <a:endParaRPr lang="es-DO"/>
          </a:p>
        </p:txBody>
      </p:sp>
      <p:sp>
        <p:nvSpPr>
          <p:cNvPr id="7" name="6 Marcador de número de diapositiva"/>
          <p:cNvSpPr>
            <a:spLocks noGrp="1"/>
          </p:cNvSpPr>
          <p:nvPr>
            <p:ph type="sldNum" sz="quarter" idx="12"/>
          </p:nvPr>
        </p:nvSpPr>
        <p:spPr/>
        <p:txBody>
          <a:bodyPr/>
          <a:lstStyle/>
          <a:p>
            <a:fld id="{150DA47D-1909-46D1-B0BE-53D7C7E041AF}" type="slidenum">
              <a:rPr lang="es-DO" smtClean="0"/>
              <a:pPr/>
              <a:t>‹Nº›</a:t>
            </a:fld>
            <a:endParaRPr lang="es-DO"/>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3E7876DA-62A4-429F-A7A1-57BB3636B9B2}" type="datetimeFigureOut">
              <a:rPr lang="es-DO" smtClean="0"/>
              <a:pPr/>
              <a:t>18/07/2017</a:t>
            </a:fld>
            <a:endParaRPr lang="es-DO"/>
          </a:p>
        </p:txBody>
      </p:sp>
      <p:sp>
        <p:nvSpPr>
          <p:cNvPr id="8" name="7 Marcador de pie de página"/>
          <p:cNvSpPr>
            <a:spLocks noGrp="1"/>
          </p:cNvSpPr>
          <p:nvPr>
            <p:ph type="ftr" sz="quarter" idx="11"/>
          </p:nvPr>
        </p:nvSpPr>
        <p:spPr/>
        <p:txBody>
          <a:bodyPr/>
          <a:lstStyle/>
          <a:p>
            <a:endParaRPr lang="es-DO"/>
          </a:p>
        </p:txBody>
      </p:sp>
      <p:sp>
        <p:nvSpPr>
          <p:cNvPr id="9" name="8 Marcador de número de diapositiva"/>
          <p:cNvSpPr>
            <a:spLocks noGrp="1"/>
          </p:cNvSpPr>
          <p:nvPr>
            <p:ph type="sldNum" sz="quarter" idx="12"/>
          </p:nvPr>
        </p:nvSpPr>
        <p:spPr/>
        <p:txBody>
          <a:bodyPr/>
          <a:lstStyle/>
          <a:p>
            <a:fld id="{150DA47D-1909-46D1-B0BE-53D7C7E041AF}" type="slidenum">
              <a:rPr lang="es-DO" smtClean="0"/>
              <a:pPr/>
              <a:t>‹Nº›</a:t>
            </a:fld>
            <a:endParaRPr lang="es-DO"/>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E7876DA-62A4-429F-A7A1-57BB3636B9B2}" type="datetimeFigureOut">
              <a:rPr lang="es-DO" smtClean="0"/>
              <a:pPr/>
              <a:t>18/07/2017</a:t>
            </a:fld>
            <a:endParaRPr lang="es-DO"/>
          </a:p>
        </p:txBody>
      </p:sp>
      <p:sp>
        <p:nvSpPr>
          <p:cNvPr id="4" name="3 Marcador de pie de página"/>
          <p:cNvSpPr>
            <a:spLocks noGrp="1"/>
          </p:cNvSpPr>
          <p:nvPr>
            <p:ph type="ftr" sz="quarter" idx="11"/>
          </p:nvPr>
        </p:nvSpPr>
        <p:spPr/>
        <p:txBody>
          <a:bodyPr/>
          <a:lstStyle/>
          <a:p>
            <a:endParaRPr lang="es-DO"/>
          </a:p>
        </p:txBody>
      </p:sp>
      <p:sp>
        <p:nvSpPr>
          <p:cNvPr id="5" name="4 Marcador de número de diapositiva"/>
          <p:cNvSpPr>
            <a:spLocks noGrp="1"/>
          </p:cNvSpPr>
          <p:nvPr>
            <p:ph type="sldNum" sz="quarter" idx="12"/>
          </p:nvPr>
        </p:nvSpPr>
        <p:spPr/>
        <p:txBody>
          <a:bodyPr/>
          <a:lstStyle/>
          <a:p>
            <a:fld id="{150DA47D-1909-46D1-B0BE-53D7C7E041AF}" type="slidenum">
              <a:rPr lang="es-DO" smtClean="0"/>
              <a:pPr/>
              <a:t>‹Nº›</a:t>
            </a:fld>
            <a:endParaRPr lang="es-DO"/>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E7876DA-62A4-429F-A7A1-57BB3636B9B2}" type="datetimeFigureOut">
              <a:rPr lang="es-DO" smtClean="0"/>
              <a:pPr/>
              <a:t>18/07/2017</a:t>
            </a:fld>
            <a:endParaRPr lang="es-DO"/>
          </a:p>
        </p:txBody>
      </p:sp>
      <p:sp>
        <p:nvSpPr>
          <p:cNvPr id="3" name="2 Marcador de pie de página"/>
          <p:cNvSpPr>
            <a:spLocks noGrp="1"/>
          </p:cNvSpPr>
          <p:nvPr>
            <p:ph type="ftr" sz="quarter" idx="11"/>
          </p:nvPr>
        </p:nvSpPr>
        <p:spPr/>
        <p:txBody>
          <a:bodyPr/>
          <a:lstStyle/>
          <a:p>
            <a:endParaRPr lang="es-DO"/>
          </a:p>
        </p:txBody>
      </p:sp>
      <p:sp>
        <p:nvSpPr>
          <p:cNvPr id="4" name="3 Marcador de número de diapositiva"/>
          <p:cNvSpPr>
            <a:spLocks noGrp="1"/>
          </p:cNvSpPr>
          <p:nvPr>
            <p:ph type="sldNum" sz="quarter" idx="12"/>
          </p:nvPr>
        </p:nvSpPr>
        <p:spPr/>
        <p:txBody>
          <a:bodyPr/>
          <a:lstStyle/>
          <a:p>
            <a:fld id="{150DA47D-1909-46D1-B0BE-53D7C7E041AF}" type="slidenum">
              <a:rPr lang="es-DO" smtClean="0"/>
              <a:pPr/>
              <a:t>‹Nº›</a:t>
            </a:fld>
            <a:endParaRPr lang="es-DO"/>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3E7876DA-62A4-429F-A7A1-57BB3636B9B2}" type="datetimeFigureOut">
              <a:rPr lang="es-DO" smtClean="0"/>
              <a:pPr/>
              <a:t>18/07/2017</a:t>
            </a:fld>
            <a:endParaRPr lang="es-DO"/>
          </a:p>
        </p:txBody>
      </p:sp>
      <p:sp>
        <p:nvSpPr>
          <p:cNvPr id="6" name="5 Marcador de pie de página"/>
          <p:cNvSpPr>
            <a:spLocks noGrp="1"/>
          </p:cNvSpPr>
          <p:nvPr>
            <p:ph type="ftr" sz="quarter" idx="11"/>
          </p:nvPr>
        </p:nvSpPr>
        <p:spPr/>
        <p:txBody>
          <a:bodyPr/>
          <a:lstStyle/>
          <a:p>
            <a:endParaRPr lang="es-DO"/>
          </a:p>
        </p:txBody>
      </p:sp>
      <p:sp>
        <p:nvSpPr>
          <p:cNvPr id="7" name="6 Marcador de número de diapositiva"/>
          <p:cNvSpPr>
            <a:spLocks noGrp="1"/>
          </p:cNvSpPr>
          <p:nvPr>
            <p:ph type="sldNum" sz="quarter" idx="12"/>
          </p:nvPr>
        </p:nvSpPr>
        <p:spPr/>
        <p:txBody>
          <a:bodyPr/>
          <a:lstStyle/>
          <a:p>
            <a:fld id="{150DA47D-1909-46D1-B0BE-53D7C7E041AF}" type="slidenum">
              <a:rPr lang="es-DO" smtClean="0"/>
              <a:pPr/>
              <a:t>‹Nº›</a:t>
            </a:fld>
            <a:endParaRPr lang="es-DO"/>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10"/>
          </p:nvPr>
        </p:nvSpPr>
        <p:spPr/>
        <p:txBody>
          <a:bodyPr/>
          <a:lstStyle/>
          <a:p>
            <a:fld id="{3E7876DA-62A4-429F-A7A1-57BB3636B9B2}" type="datetimeFigureOut">
              <a:rPr lang="es-DO" smtClean="0"/>
              <a:pPr/>
              <a:t>18/07/2017</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150DA47D-1909-46D1-B0BE-53D7C7E041AF}" type="slidenum">
              <a:rPr lang="es-DO" smtClean="0"/>
              <a:pPr/>
              <a:t>‹Nº›</a:t>
            </a:fld>
            <a:endParaRPr lang="es-DO"/>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fld id="{3E7876DA-62A4-429F-A7A1-57BB3636B9B2}" type="datetimeFigureOut">
              <a:rPr lang="es-DO" smtClean="0"/>
              <a:pPr/>
              <a:t>18/07/2017</a:t>
            </a:fld>
            <a:endParaRPr lang="es-DO"/>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DO"/>
          </a:p>
        </p:txBody>
      </p:sp>
      <p:sp>
        <p:nvSpPr>
          <p:cNvPr id="7" name="6 Marcador de número de diapositiva"/>
          <p:cNvSpPr>
            <a:spLocks noGrp="1"/>
          </p:cNvSpPr>
          <p:nvPr>
            <p:ph type="sldNum" sz="quarter" idx="12"/>
          </p:nvPr>
        </p:nvSpPr>
        <p:spPr>
          <a:xfrm>
            <a:off x="8339328" y="1170432"/>
            <a:ext cx="733864" cy="201168"/>
          </a:xfrm>
        </p:spPr>
        <p:txBody>
          <a:bodyPr/>
          <a:lstStyle/>
          <a:p>
            <a:fld id="{150DA47D-1909-46D1-B0BE-53D7C7E041AF}" type="slidenum">
              <a:rPr lang="es-DO" smtClean="0"/>
              <a:pPr/>
              <a:t>‹Nº›</a:t>
            </a:fld>
            <a:endParaRPr lang="es-DO"/>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E7876DA-62A4-429F-A7A1-57BB3636B9B2}" type="datetimeFigureOut">
              <a:rPr lang="es-DO" smtClean="0"/>
              <a:pPr/>
              <a:t>18/07/2017</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150DA47D-1909-46D1-B0BE-53D7C7E041AF}" type="slidenum">
              <a:rPr lang="es-DO" smtClean="0"/>
              <a:pPr/>
              <a:t>‹Nº›</a:t>
            </a:fld>
            <a:endParaRPr lang="es-DO"/>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E7876DA-62A4-429F-A7A1-57BB3636B9B2}" type="datetimeFigureOut">
              <a:rPr lang="es-DO" smtClean="0"/>
              <a:pPr/>
              <a:t>18/07/2017</a:t>
            </a:fld>
            <a:endParaRPr lang="es-DO"/>
          </a:p>
        </p:txBody>
      </p:sp>
      <p:sp>
        <p:nvSpPr>
          <p:cNvPr id="5" name="4 Marcador de pie de página"/>
          <p:cNvSpPr>
            <a:spLocks noGrp="1"/>
          </p:cNvSpPr>
          <p:nvPr>
            <p:ph type="ftr" sz="quarter" idx="11"/>
          </p:nvPr>
        </p:nvSpPr>
        <p:spPr>
          <a:xfrm>
            <a:off x="2640597" y="6377459"/>
            <a:ext cx="3836404" cy="365125"/>
          </a:xfrm>
        </p:spPr>
        <p:txBody>
          <a:bodyPr/>
          <a:lstStyle/>
          <a:p>
            <a:endParaRPr lang="es-DO"/>
          </a:p>
        </p:txBody>
      </p:sp>
      <p:sp>
        <p:nvSpPr>
          <p:cNvPr id="6" name="5 Marcador de número de diapositiva"/>
          <p:cNvSpPr>
            <a:spLocks noGrp="1"/>
          </p:cNvSpPr>
          <p:nvPr>
            <p:ph type="sldNum" sz="quarter" idx="12"/>
          </p:nvPr>
        </p:nvSpPr>
        <p:spPr/>
        <p:txBody>
          <a:bodyPr/>
          <a:lstStyle/>
          <a:p>
            <a:fld id="{150DA47D-1909-46D1-B0BE-53D7C7E041AF}" type="slidenum">
              <a:rPr lang="es-DO" smtClean="0"/>
              <a:pPr/>
              <a:t>‹Nº›</a:t>
            </a:fld>
            <a:endParaRPr lang="es-D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D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E7876DA-62A4-429F-A7A1-57BB3636B9B2}" type="datetimeFigureOut">
              <a:rPr lang="es-DO" smtClean="0"/>
              <a:pPr/>
              <a:t>18/07/2017</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150DA47D-1909-46D1-B0BE-53D7C7E041AF}" type="slidenum">
              <a:rPr lang="es-DO" smtClean="0"/>
              <a:pPr/>
              <a:t>‹Nº›</a:t>
            </a:fld>
            <a:endParaRPr lang="es-D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5" name="4 Marcador de fecha"/>
          <p:cNvSpPr>
            <a:spLocks noGrp="1"/>
          </p:cNvSpPr>
          <p:nvPr>
            <p:ph type="dt" sz="half" idx="10"/>
          </p:nvPr>
        </p:nvSpPr>
        <p:spPr/>
        <p:txBody>
          <a:bodyPr/>
          <a:lstStyle/>
          <a:p>
            <a:fld id="{3E7876DA-62A4-429F-A7A1-57BB3636B9B2}" type="datetimeFigureOut">
              <a:rPr lang="es-DO" smtClean="0"/>
              <a:pPr/>
              <a:t>18/07/2017</a:t>
            </a:fld>
            <a:endParaRPr lang="es-DO"/>
          </a:p>
        </p:txBody>
      </p:sp>
      <p:sp>
        <p:nvSpPr>
          <p:cNvPr id="6" name="5 Marcador de pie de página"/>
          <p:cNvSpPr>
            <a:spLocks noGrp="1"/>
          </p:cNvSpPr>
          <p:nvPr>
            <p:ph type="ftr" sz="quarter" idx="11"/>
          </p:nvPr>
        </p:nvSpPr>
        <p:spPr/>
        <p:txBody>
          <a:bodyPr/>
          <a:lstStyle/>
          <a:p>
            <a:endParaRPr lang="es-DO"/>
          </a:p>
        </p:txBody>
      </p:sp>
      <p:sp>
        <p:nvSpPr>
          <p:cNvPr id="7" name="6 Marcador de número de diapositiva"/>
          <p:cNvSpPr>
            <a:spLocks noGrp="1"/>
          </p:cNvSpPr>
          <p:nvPr>
            <p:ph type="sldNum" sz="quarter" idx="12"/>
          </p:nvPr>
        </p:nvSpPr>
        <p:spPr/>
        <p:txBody>
          <a:bodyPr/>
          <a:lstStyle/>
          <a:p>
            <a:fld id="{150DA47D-1909-46D1-B0BE-53D7C7E041AF}" type="slidenum">
              <a:rPr lang="es-DO" smtClean="0"/>
              <a:pPr/>
              <a:t>‹Nº›</a:t>
            </a:fld>
            <a:endParaRPr lang="es-D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D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7" name="6 Marcador de fecha"/>
          <p:cNvSpPr>
            <a:spLocks noGrp="1"/>
          </p:cNvSpPr>
          <p:nvPr>
            <p:ph type="dt" sz="half" idx="10"/>
          </p:nvPr>
        </p:nvSpPr>
        <p:spPr/>
        <p:txBody>
          <a:bodyPr/>
          <a:lstStyle/>
          <a:p>
            <a:fld id="{3E7876DA-62A4-429F-A7A1-57BB3636B9B2}" type="datetimeFigureOut">
              <a:rPr lang="es-DO" smtClean="0"/>
              <a:pPr/>
              <a:t>18/07/2017</a:t>
            </a:fld>
            <a:endParaRPr lang="es-DO"/>
          </a:p>
        </p:txBody>
      </p:sp>
      <p:sp>
        <p:nvSpPr>
          <p:cNvPr id="8" name="7 Marcador de pie de página"/>
          <p:cNvSpPr>
            <a:spLocks noGrp="1"/>
          </p:cNvSpPr>
          <p:nvPr>
            <p:ph type="ftr" sz="quarter" idx="11"/>
          </p:nvPr>
        </p:nvSpPr>
        <p:spPr/>
        <p:txBody>
          <a:bodyPr/>
          <a:lstStyle/>
          <a:p>
            <a:endParaRPr lang="es-DO"/>
          </a:p>
        </p:txBody>
      </p:sp>
      <p:sp>
        <p:nvSpPr>
          <p:cNvPr id="9" name="8 Marcador de número de diapositiva"/>
          <p:cNvSpPr>
            <a:spLocks noGrp="1"/>
          </p:cNvSpPr>
          <p:nvPr>
            <p:ph type="sldNum" sz="quarter" idx="12"/>
          </p:nvPr>
        </p:nvSpPr>
        <p:spPr/>
        <p:txBody>
          <a:bodyPr/>
          <a:lstStyle/>
          <a:p>
            <a:fld id="{150DA47D-1909-46D1-B0BE-53D7C7E041AF}" type="slidenum">
              <a:rPr lang="es-DO" smtClean="0"/>
              <a:pPr/>
              <a:t>‹Nº›</a:t>
            </a:fld>
            <a:endParaRPr lang="es-D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fecha"/>
          <p:cNvSpPr>
            <a:spLocks noGrp="1"/>
          </p:cNvSpPr>
          <p:nvPr>
            <p:ph type="dt" sz="half" idx="10"/>
          </p:nvPr>
        </p:nvSpPr>
        <p:spPr/>
        <p:txBody>
          <a:bodyPr/>
          <a:lstStyle/>
          <a:p>
            <a:fld id="{3E7876DA-62A4-429F-A7A1-57BB3636B9B2}" type="datetimeFigureOut">
              <a:rPr lang="es-DO" smtClean="0"/>
              <a:pPr/>
              <a:t>18/07/2017</a:t>
            </a:fld>
            <a:endParaRPr lang="es-DO"/>
          </a:p>
        </p:txBody>
      </p:sp>
      <p:sp>
        <p:nvSpPr>
          <p:cNvPr id="4" name="3 Marcador de pie de página"/>
          <p:cNvSpPr>
            <a:spLocks noGrp="1"/>
          </p:cNvSpPr>
          <p:nvPr>
            <p:ph type="ftr" sz="quarter" idx="11"/>
          </p:nvPr>
        </p:nvSpPr>
        <p:spPr/>
        <p:txBody>
          <a:bodyPr/>
          <a:lstStyle/>
          <a:p>
            <a:endParaRPr lang="es-DO"/>
          </a:p>
        </p:txBody>
      </p:sp>
      <p:sp>
        <p:nvSpPr>
          <p:cNvPr id="5" name="4 Marcador de número de diapositiva"/>
          <p:cNvSpPr>
            <a:spLocks noGrp="1"/>
          </p:cNvSpPr>
          <p:nvPr>
            <p:ph type="sldNum" sz="quarter" idx="12"/>
          </p:nvPr>
        </p:nvSpPr>
        <p:spPr/>
        <p:txBody>
          <a:bodyPr/>
          <a:lstStyle/>
          <a:p>
            <a:fld id="{150DA47D-1909-46D1-B0BE-53D7C7E041AF}" type="slidenum">
              <a:rPr lang="es-DO" smtClean="0"/>
              <a:pPr/>
              <a:t>‹Nº›</a:t>
            </a:fld>
            <a:endParaRPr lang="es-D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E7876DA-62A4-429F-A7A1-57BB3636B9B2}" type="datetimeFigureOut">
              <a:rPr lang="es-DO" smtClean="0"/>
              <a:pPr/>
              <a:t>18/07/2017</a:t>
            </a:fld>
            <a:endParaRPr lang="es-DO"/>
          </a:p>
        </p:txBody>
      </p:sp>
      <p:sp>
        <p:nvSpPr>
          <p:cNvPr id="3" name="2 Marcador de pie de página"/>
          <p:cNvSpPr>
            <a:spLocks noGrp="1"/>
          </p:cNvSpPr>
          <p:nvPr>
            <p:ph type="ftr" sz="quarter" idx="11"/>
          </p:nvPr>
        </p:nvSpPr>
        <p:spPr/>
        <p:txBody>
          <a:bodyPr/>
          <a:lstStyle/>
          <a:p>
            <a:endParaRPr lang="es-DO"/>
          </a:p>
        </p:txBody>
      </p:sp>
      <p:sp>
        <p:nvSpPr>
          <p:cNvPr id="4" name="3 Marcador de número de diapositiva"/>
          <p:cNvSpPr>
            <a:spLocks noGrp="1"/>
          </p:cNvSpPr>
          <p:nvPr>
            <p:ph type="sldNum" sz="quarter" idx="12"/>
          </p:nvPr>
        </p:nvSpPr>
        <p:spPr/>
        <p:txBody>
          <a:bodyPr/>
          <a:lstStyle/>
          <a:p>
            <a:fld id="{150DA47D-1909-46D1-B0BE-53D7C7E041AF}" type="slidenum">
              <a:rPr lang="es-DO" smtClean="0"/>
              <a:pPr/>
              <a:t>‹Nº›</a:t>
            </a:fld>
            <a:endParaRPr lang="es-D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D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E7876DA-62A4-429F-A7A1-57BB3636B9B2}" type="datetimeFigureOut">
              <a:rPr lang="es-DO" smtClean="0"/>
              <a:pPr/>
              <a:t>18/07/2017</a:t>
            </a:fld>
            <a:endParaRPr lang="es-DO"/>
          </a:p>
        </p:txBody>
      </p:sp>
      <p:sp>
        <p:nvSpPr>
          <p:cNvPr id="6" name="5 Marcador de pie de página"/>
          <p:cNvSpPr>
            <a:spLocks noGrp="1"/>
          </p:cNvSpPr>
          <p:nvPr>
            <p:ph type="ftr" sz="quarter" idx="11"/>
          </p:nvPr>
        </p:nvSpPr>
        <p:spPr/>
        <p:txBody>
          <a:bodyPr/>
          <a:lstStyle/>
          <a:p>
            <a:endParaRPr lang="es-DO"/>
          </a:p>
        </p:txBody>
      </p:sp>
      <p:sp>
        <p:nvSpPr>
          <p:cNvPr id="7" name="6 Marcador de número de diapositiva"/>
          <p:cNvSpPr>
            <a:spLocks noGrp="1"/>
          </p:cNvSpPr>
          <p:nvPr>
            <p:ph type="sldNum" sz="quarter" idx="12"/>
          </p:nvPr>
        </p:nvSpPr>
        <p:spPr/>
        <p:txBody>
          <a:bodyPr/>
          <a:lstStyle/>
          <a:p>
            <a:fld id="{150DA47D-1909-46D1-B0BE-53D7C7E041AF}" type="slidenum">
              <a:rPr lang="es-DO" smtClean="0"/>
              <a:pPr/>
              <a:t>‹Nº›</a:t>
            </a:fld>
            <a:endParaRPr lang="es-D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D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D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E7876DA-62A4-429F-A7A1-57BB3636B9B2}" type="datetimeFigureOut">
              <a:rPr lang="es-DO" smtClean="0"/>
              <a:pPr/>
              <a:t>18/07/2017</a:t>
            </a:fld>
            <a:endParaRPr lang="es-DO"/>
          </a:p>
        </p:txBody>
      </p:sp>
      <p:sp>
        <p:nvSpPr>
          <p:cNvPr id="6" name="5 Marcador de pie de página"/>
          <p:cNvSpPr>
            <a:spLocks noGrp="1"/>
          </p:cNvSpPr>
          <p:nvPr>
            <p:ph type="ftr" sz="quarter" idx="11"/>
          </p:nvPr>
        </p:nvSpPr>
        <p:spPr/>
        <p:txBody>
          <a:bodyPr/>
          <a:lstStyle/>
          <a:p>
            <a:endParaRPr lang="es-DO"/>
          </a:p>
        </p:txBody>
      </p:sp>
      <p:sp>
        <p:nvSpPr>
          <p:cNvPr id="7" name="6 Marcador de número de diapositiva"/>
          <p:cNvSpPr>
            <a:spLocks noGrp="1"/>
          </p:cNvSpPr>
          <p:nvPr>
            <p:ph type="sldNum" sz="quarter" idx="12"/>
          </p:nvPr>
        </p:nvSpPr>
        <p:spPr/>
        <p:txBody>
          <a:bodyPr/>
          <a:lstStyle/>
          <a:p>
            <a:fld id="{150DA47D-1909-46D1-B0BE-53D7C7E041AF}" type="slidenum">
              <a:rPr lang="es-DO" smtClean="0"/>
              <a:pPr/>
              <a:t>‹Nº›</a:t>
            </a:fld>
            <a:endParaRPr lang="es-D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y" algn="t"/>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D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7876DA-62A4-429F-A7A1-57BB3636B9B2}" type="datetimeFigureOut">
              <a:rPr lang="es-DO" smtClean="0"/>
              <a:pPr/>
              <a:t>18/07/2017</a:t>
            </a:fld>
            <a:endParaRPr lang="es-D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D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0DA47D-1909-46D1-B0BE-53D7C7E041AF}" type="slidenum">
              <a:rPr lang="es-DO" smtClean="0"/>
              <a:pPr/>
              <a:t>‹Nº›</a:t>
            </a:fld>
            <a:endParaRPr lang="es-D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y" algn="t"/>
        </a:blipFill>
        <a:effectLst/>
      </p:bgPr>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E7876DA-62A4-429F-A7A1-57BB3636B9B2}" type="datetimeFigureOut">
              <a:rPr lang="es-DO" smtClean="0"/>
              <a:pPr/>
              <a:t>18/07/2017</a:t>
            </a:fld>
            <a:endParaRPr lang="es-DO"/>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DO"/>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50DA47D-1909-46D1-B0BE-53D7C7E041AF}" type="slidenum">
              <a:rPr lang="es-DO" smtClean="0"/>
              <a:pPr/>
              <a:t>‹Nº›</a:t>
            </a:fld>
            <a:endParaRPr lang="es-D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85800" y="1214423"/>
            <a:ext cx="7772400" cy="1500198"/>
          </a:xfrm>
        </p:spPr>
        <p:txBody>
          <a:bodyPr>
            <a:normAutofit/>
          </a:bodyPr>
          <a:lstStyle/>
          <a:p>
            <a:r>
              <a:rPr lang="es-DO" sz="4800" b="1" dirty="0" smtClean="0">
                <a:solidFill>
                  <a:srgbClr val="FF0000"/>
                </a:solidFill>
                <a:latin typeface="Mistral" pitchFamily="66" charset="0"/>
              </a:rPr>
              <a:t>EL DISCIPULADO</a:t>
            </a:r>
            <a:endParaRPr lang="es-DO" sz="4800" b="1" dirty="0">
              <a:solidFill>
                <a:srgbClr val="FF0000"/>
              </a:solidFill>
              <a:latin typeface="Mistral" pitchFamily="66" charset="0"/>
            </a:endParaRPr>
          </a:p>
        </p:txBody>
      </p:sp>
      <p:sp>
        <p:nvSpPr>
          <p:cNvPr id="5" name="4 Subtítulo"/>
          <p:cNvSpPr>
            <a:spLocks noGrp="1"/>
          </p:cNvSpPr>
          <p:nvPr>
            <p:ph type="subTitle" idx="1"/>
          </p:nvPr>
        </p:nvSpPr>
        <p:spPr/>
        <p:txBody>
          <a:bodyPr/>
          <a:lstStyle/>
          <a:p>
            <a:endParaRPr lang="es-DO" dirty="0"/>
          </a:p>
        </p:txBody>
      </p:sp>
      <p:pic>
        <p:nvPicPr>
          <p:cNvPr id="6" name="5 Imagen" descr="discipulado nivel basico.jpg"/>
          <p:cNvPicPr>
            <a:picLocks noChangeAspect="1"/>
          </p:cNvPicPr>
          <p:nvPr/>
        </p:nvPicPr>
        <p:blipFill>
          <a:blip r:embed="rId2" cstate="print"/>
          <a:stretch>
            <a:fillRect/>
          </a:stretch>
        </p:blipFill>
        <p:spPr>
          <a:xfrm>
            <a:off x="1142976" y="3429000"/>
            <a:ext cx="7215238" cy="254317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dirty="0" smtClean="0"/>
              <a:t>ADQUIERA SENTIDO DE MISIÓN</a:t>
            </a:r>
            <a:endParaRPr lang="es-DO" dirty="0"/>
          </a:p>
        </p:txBody>
      </p:sp>
      <p:sp>
        <p:nvSpPr>
          <p:cNvPr id="3" name="2 Marcador de contenido"/>
          <p:cNvSpPr>
            <a:spLocks noGrp="1"/>
          </p:cNvSpPr>
          <p:nvPr>
            <p:ph idx="1"/>
          </p:nvPr>
        </p:nvSpPr>
        <p:spPr/>
        <p:txBody>
          <a:bodyPr>
            <a:normAutofit fontScale="92500" lnSpcReduction="10000"/>
          </a:bodyPr>
          <a:lstStyle/>
          <a:p>
            <a:pPr lvl="0" algn="just"/>
            <a:r>
              <a:rPr lang="es-DO" dirty="0"/>
              <a:t>Jesús </a:t>
            </a:r>
            <a:r>
              <a:rPr lang="es-DO" dirty="0" smtClean="0"/>
              <a:t>lo tenía. Él dijo: “ME ES  </a:t>
            </a:r>
            <a:r>
              <a:rPr lang="es-DO" dirty="0"/>
              <a:t>NECESARIO hacer la obra del que le envío, </a:t>
            </a:r>
            <a:r>
              <a:rPr lang="es-DO" b="1" dirty="0"/>
              <a:t>entre tanto que el día </a:t>
            </a:r>
            <a:r>
              <a:rPr lang="es-DO" b="1" dirty="0" smtClean="0"/>
              <a:t>dura</a:t>
            </a:r>
            <a:r>
              <a:rPr lang="es-DO" dirty="0" smtClean="0"/>
              <a:t>” </a:t>
            </a:r>
            <a:r>
              <a:rPr lang="es-DO" dirty="0"/>
              <a:t>(Juan 9:4). Cuando los discípulos insistían para que él comiera, les respondió que su comida era hacer la voluntad del que le envió, o sea, predicar el evangelio a las almas que se acercaban para oír su mensaje (Juan 4:31-42).</a:t>
            </a:r>
          </a:p>
          <a:p>
            <a:pPr lvl="0" algn="just"/>
            <a:r>
              <a:rPr lang="es-DO" dirty="0"/>
              <a:t>Pablo tenía ese sentido de Misión, al punto que dijo: “Ay de mi si no anunciare el evangelio” (1Corintios 9:16,17).</a:t>
            </a:r>
          </a:p>
          <a:p>
            <a:endParaRPr lang="es-D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DO" dirty="0" smtClean="0"/>
              <a:t>CONTRIBUYA AL AMBIENTE DE AMOR Y ARMONIA EN LA IGLESIA</a:t>
            </a:r>
            <a:endParaRPr lang="es-DO" dirty="0"/>
          </a:p>
        </p:txBody>
      </p:sp>
      <p:sp>
        <p:nvSpPr>
          <p:cNvPr id="3" name="2 Marcador de contenido"/>
          <p:cNvSpPr>
            <a:spLocks noGrp="1"/>
          </p:cNvSpPr>
          <p:nvPr>
            <p:ph idx="1"/>
          </p:nvPr>
        </p:nvSpPr>
        <p:spPr/>
        <p:txBody>
          <a:bodyPr>
            <a:normAutofit fontScale="92500" lnSpcReduction="20000"/>
          </a:bodyPr>
          <a:lstStyle/>
          <a:p>
            <a:pPr lvl="0" algn="just"/>
            <a:r>
              <a:rPr lang="es-DO" dirty="0"/>
              <a:t>Todo esfuerzo individual se puede ver frustrado si la persona que oye el mensaje encuentra en la iglesia un ambiente de conflicto y división. </a:t>
            </a:r>
          </a:p>
          <a:p>
            <a:pPr lvl="0" algn="just"/>
            <a:r>
              <a:rPr lang="es-DO" dirty="0"/>
              <a:t>La Biblia enseña que una situación de discordia amenazaba con frenar el crecimiento de la iglesia en Jerusalén, pero una vez que todo se resolvió el crecimiento volvió (Hechos 6:1-7). Si una sola persona que viva en verdad el </a:t>
            </a:r>
            <a:r>
              <a:rPr lang="es-DO" dirty="0" smtClean="0"/>
              <a:t>evangelio </a:t>
            </a:r>
            <a:r>
              <a:rPr lang="es-DO" dirty="0"/>
              <a:t>es como un imán para el perdido, imagine cuanta atracción ejercería toda una iglesia de gente en verdad </a:t>
            </a:r>
            <a:r>
              <a:rPr lang="es-DO" dirty="0" smtClean="0"/>
              <a:t>convertida viviendo en amor.</a:t>
            </a:r>
            <a:endParaRPr lang="es-DO" dirty="0"/>
          </a:p>
          <a:p>
            <a:endParaRPr lang="es-DO"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dirty="0" smtClean="0"/>
              <a:t>CONTRIBUYA AL CLIMA DE PAZ</a:t>
            </a:r>
            <a:endParaRPr lang="es-DO" dirty="0"/>
          </a:p>
        </p:txBody>
      </p:sp>
      <p:sp>
        <p:nvSpPr>
          <p:cNvPr id="3" name="2 Marcador de contenido"/>
          <p:cNvSpPr>
            <a:spLocks noGrp="1"/>
          </p:cNvSpPr>
          <p:nvPr>
            <p:ph idx="1"/>
          </p:nvPr>
        </p:nvSpPr>
        <p:spPr>
          <a:xfrm>
            <a:off x="457200" y="1600200"/>
            <a:ext cx="8229600" cy="4900634"/>
          </a:xfrm>
        </p:spPr>
        <p:txBody>
          <a:bodyPr>
            <a:normAutofit fontScale="92500" lnSpcReduction="10000"/>
          </a:bodyPr>
          <a:lstStyle/>
          <a:p>
            <a:pPr algn="just"/>
            <a:r>
              <a:rPr lang="es-DO" dirty="0" smtClean="0"/>
              <a:t>“porque </a:t>
            </a:r>
            <a:r>
              <a:rPr lang="es-DO" u="sng" dirty="0" smtClean="0"/>
              <a:t>aún sois carnales</a:t>
            </a:r>
            <a:r>
              <a:rPr lang="es-DO" dirty="0" smtClean="0"/>
              <a:t>; pues habiendo entre vosotros </a:t>
            </a:r>
            <a:r>
              <a:rPr lang="es-DO" dirty="0" smtClean="0">
                <a:solidFill>
                  <a:srgbClr val="FF0000"/>
                </a:solidFill>
              </a:rPr>
              <a:t>celos</a:t>
            </a:r>
            <a:r>
              <a:rPr lang="es-DO" dirty="0" smtClean="0"/>
              <a:t>, </a:t>
            </a:r>
            <a:r>
              <a:rPr lang="es-DO" dirty="0" smtClean="0">
                <a:solidFill>
                  <a:srgbClr val="0000FF"/>
                </a:solidFill>
              </a:rPr>
              <a:t>contiendas</a:t>
            </a:r>
            <a:r>
              <a:rPr lang="es-DO" dirty="0" smtClean="0"/>
              <a:t> </a:t>
            </a:r>
            <a:r>
              <a:rPr lang="es-DO" b="1" dirty="0" smtClean="0">
                <a:solidFill>
                  <a:srgbClr val="7030A0"/>
                </a:solidFill>
              </a:rPr>
              <a:t>y disensiones</a:t>
            </a:r>
            <a:r>
              <a:rPr lang="es-DO" dirty="0" smtClean="0"/>
              <a:t>, ¿no sois carnales, y andáis como hombres?” (1Cor. 3:3).</a:t>
            </a:r>
          </a:p>
          <a:p>
            <a:pPr algn="just"/>
            <a:r>
              <a:rPr lang="es-DO" dirty="0" smtClean="0"/>
              <a:t>“… no son lo que deseo,... Que quizá haya pleitos, celos, enojos, rivalidades, difamaciones, chismes, arrogancia, desórdenes.” (2Corintios 12:20)</a:t>
            </a:r>
          </a:p>
          <a:p>
            <a:pPr algn="just"/>
            <a:r>
              <a:rPr lang="es-DO" dirty="0" smtClean="0"/>
              <a:t>“Haced todo sin murmuraciones y contiendas” (Filipenses 2:14).</a:t>
            </a:r>
          </a:p>
          <a:p>
            <a:pPr algn="just"/>
            <a:r>
              <a:rPr lang="es-DO" b="1" baseline="30000" dirty="0" smtClean="0"/>
              <a:t>“</a:t>
            </a:r>
            <a:r>
              <a:rPr lang="es-DO" dirty="0" smtClean="0"/>
              <a:t>Nada hagáis por contienda o por vanagloria; antes bien con humildad, estimando cada uno a los demás como superiores a él mismo” (Fil 2:3).</a:t>
            </a:r>
          </a:p>
          <a:p>
            <a:endParaRPr lang="es-DO"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071546"/>
          </a:xfrm>
        </p:spPr>
        <p:txBody>
          <a:bodyPr>
            <a:noAutofit/>
          </a:bodyPr>
          <a:lstStyle/>
          <a:p>
            <a:r>
              <a:rPr lang="es-DO" sz="3600" dirty="0" smtClean="0"/>
              <a:t>CONTRIBUYA AL AMBIENTE DE AMOR Y ARMONIA EN LA IGLESIA</a:t>
            </a:r>
            <a:endParaRPr lang="es-DO" sz="3600" dirty="0"/>
          </a:p>
        </p:txBody>
      </p:sp>
      <p:sp>
        <p:nvSpPr>
          <p:cNvPr id="3" name="2 Marcador de contenido"/>
          <p:cNvSpPr>
            <a:spLocks noGrp="1"/>
          </p:cNvSpPr>
          <p:nvPr>
            <p:ph idx="1"/>
          </p:nvPr>
        </p:nvSpPr>
        <p:spPr>
          <a:xfrm>
            <a:off x="457200" y="1214422"/>
            <a:ext cx="8329642" cy="5357850"/>
          </a:xfrm>
        </p:spPr>
        <p:txBody>
          <a:bodyPr>
            <a:normAutofit fontScale="92500" lnSpcReduction="20000"/>
          </a:bodyPr>
          <a:lstStyle/>
          <a:p>
            <a:pPr lvl="0" algn="just"/>
            <a:r>
              <a:rPr lang="es-DO" dirty="0"/>
              <a:t>Ese ambiente de amor y de santidad contribuyó al crecimiento de las iglesias en todo Israel. “</a:t>
            </a:r>
            <a:r>
              <a:rPr lang="es-DO" b="1" dirty="0">
                <a:solidFill>
                  <a:srgbClr val="7030A0"/>
                </a:solidFill>
              </a:rPr>
              <a:t>Entonces las iglesias tenían paz por toda Judea, Galilea y Samaria; y eran edificadas, andando en el temor del Señor, y se acrecentaban fortalecidas por el Espíritu Santo</a:t>
            </a:r>
            <a:r>
              <a:rPr lang="es-DO" dirty="0"/>
              <a:t>” (Hechos 9:31</a:t>
            </a:r>
            <a:r>
              <a:rPr lang="es-DO" dirty="0" smtClean="0"/>
              <a:t>).</a:t>
            </a:r>
            <a:endParaRPr lang="es-DO" dirty="0"/>
          </a:p>
          <a:p>
            <a:pPr lvl="0" algn="just"/>
            <a:r>
              <a:rPr lang="es-DO" dirty="0" smtClean="0"/>
              <a:t>En </a:t>
            </a:r>
            <a:r>
              <a:rPr lang="es-DO" dirty="0"/>
              <a:t>Antioquia, cuando Bernabé </a:t>
            </a:r>
            <a:r>
              <a:rPr lang="es-DO" dirty="0" smtClean="0"/>
              <a:t>llegó,  </a:t>
            </a:r>
            <a:r>
              <a:rPr lang="es-DO" dirty="0"/>
              <a:t>vio “</a:t>
            </a:r>
            <a:r>
              <a:rPr lang="es-DO" b="1" dirty="0"/>
              <a:t>La gracia de Dios</a:t>
            </a:r>
            <a:r>
              <a:rPr lang="es-DO" dirty="0"/>
              <a:t>” (Hechos 11:23). Es decir, vio un ambiente espiritual, contagioso, armonioso, lleno del Espíritu Santo, “</a:t>
            </a:r>
            <a:r>
              <a:rPr lang="es-DO" b="1" i="1" dirty="0"/>
              <a:t>y una gran multitud fue agregada  al Señor</a:t>
            </a:r>
            <a:r>
              <a:rPr lang="es-DO" dirty="0"/>
              <a:t>” (Hechos 11:24</a:t>
            </a:r>
            <a:r>
              <a:rPr lang="es-DO" dirty="0" smtClean="0"/>
              <a:t>).La </a:t>
            </a:r>
            <a:r>
              <a:rPr lang="es-DO" dirty="0"/>
              <a:t>mano del Señor </a:t>
            </a:r>
            <a:r>
              <a:rPr lang="es-DO" dirty="0" smtClean="0"/>
              <a:t>estaba </a:t>
            </a:r>
            <a:r>
              <a:rPr lang="es-DO" dirty="0"/>
              <a:t>con </a:t>
            </a:r>
            <a:r>
              <a:rPr lang="es-DO" dirty="0" smtClean="0"/>
              <a:t>ellos </a:t>
            </a:r>
            <a:r>
              <a:rPr lang="es-DO" dirty="0"/>
              <a:t>y la gente se convertirá a Cristo (Ver Hechos 11:21).</a:t>
            </a:r>
          </a:p>
          <a:p>
            <a:endParaRPr lang="es-DO"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s-DO" dirty="0" smtClean="0">
                <a:solidFill>
                  <a:srgbClr val="FF0000"/>
                </a:solidFill>
              </a:rPr>
              <a:t>MUESTRE INTERÉS POR LA GENTE</a:t>
            </a:r>
            <a:endParaRPr lang="es-DO" dirty="0">
              <a:solidFill>
                <a:srgbClr val="FF0000"/>
              </a:solidFill>
            </a:endParaRPr>
          </a:p>
        </p:txBody>
      </p:sp>
      <p:sp>
        <p:nvSpPr>
          <p:cNvPr id="3" name="2 Marcador de contenido"/>
          <p:cNvSpPr>
            <a:spLocks noGrp="1"/>
          </p:cNvSpPr>
          <p:nvPr>
            <p:ph idx="1"/>
          </p:nvPr>
        </p:nvSpPr>
        <p:spPr>
          <a:xfrm>
            <a:off x="457200" y="1357298"/>
            <a:ext cx="8229600" cy="4768865"/>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lvl="0" algn="just"/>
            <a:r>
              <a:rPr lang="es-DO" dirty="0"/>
              <a:t>Muestre interés por la persona, por sus problemas, por sus necesidades. Esto hará que se sienta confortable y sabrá que usted tiene una amorosa motivación para lo que hace. </a:t>
            </a:r>
            <a:endParaRPr lang="es-DO" dirty="0" smtClean="0"/>
          </a:p>
          <a:p>
            <a:pPr lvl="0" algn="just"/>
            <a:r>
              <a:rPr lang="es-DO" dirty="0" smtClean="0"/>
              <a:t>Recuerde </a:t>
            </a:r>
            <a:r>
              <a:rPr lang="es-DO" dirty="0"/>
              <a:t>que lo que hacía de Cristo un imán para las personas no era solo que sanaba las enfermedades y que hablaba como nadie, sino que mostraba simpatía por los pecadores. En </a:t>
            </a:r>
            <a:r>
              <a:rPr lang="es-DO" cap="small" dirty="0"/>
              <a:t>Lucas 15:1,2 dice: “</a:t>
            </a:r>
            <a:r>
              <a:rPr lang="es-DO" b="1" i="1" cap="small" dirty="0">
                <a:solidFill>
                  <a:schemeClr val="accent6">
                    <a:lumMod val="75000"/>
                  </a:schemeClr>
                </a:solidFill>
              </a:rPr>
              <a:t>Se acercaban a Jesús todos los publicanos y pecadores para oírle, y los fariseos y los escribas murmuraban, diciendo: Este a los pecadores recibe, y con ellos come</a:t>
            </a:r>
            <a:r>
              <a:rPr lang="es-DO" cap="small" dirty="0"/>
              <a:t>”.</a:t>
            </a:r>
            <a:endParaRPr lang="es-DO" dirty="0"/>
          </a:p>
          <a:p>
            <a:endParaRPr lang="es-D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amond(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amond(in)">
                                      <p:cBhvr>
                                        <p:cTn id="2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DO" dirty="0" smtClean="0"/>
              <a:t>EL DISCIPULARDOR DEBE SER SABIO</a:t>
            </a:r>
            <a:endParaRPr lang="es-DO" dirty="0"/>
          </a:p>
        </p:txBody>
      </p:sp>
      <p:sp>
        <p:nvSpPr>
          <p:cNvPr id="3" name="2 Marcador de contenido"/>
          <p:cNvSpPr>
            <a:spLocks noGrp="1"/>
          </p:cNvSpPr>
          <p:nvPr>
            <p:ph idx="1"/>
          </p:nvPr>
        </p:nvSpPr>
        <p:spPr>
          <a:xfrm>
            <a:off x="457200" y="1600200"/>
            <a:ext cx="8229600" cy="4829196"/>
          </a:xfrm>
        </p:spPr>
        <p:txBody>
          <a:bodyPr>
            <a:normAutofit/>
          </a:bodyPr>
          <a:lstStyle/>
          <a:p>
            <a:pPr lvl="0" algn="just"/>
            <a:r>
              <a:rPr lang="es-DO" dirty="0"/>
              <a:t>Hable de lo que interesa a la persona, sin dejar que todo el tiempo se invierta solo en satisfacer curiosidades que poco tengan que ver con el hecho del que él es un pecador y necesita urgentemente la salvación de su alma (1Corintios 2:1-5</a:t>
            </a:r>
            <a:r>
              <a:rPr lang="es-DO" dirty="0" smtClean="0"/>
              <a:t>).</a:t>
            </a:r>
          </a:p>
          <a:p>
            <a:pPr algn="just"/>
            <a:r>
              <a:rPr lang="es-DO" dirty="0" smtClean="0"/>
              <a:t>Hágale </a:t>
            </a:r>
            <a:r>
              <a:rPr lang="es-DO" dirty="0"/>
              <a:t>usted preguntas para que él capte los conceptos por sí mismo (Ver un ejemplo en Lucas 10:25-37).</a:t>
            </a:r>
          </a:p>
          <a:p>
            <a:pPr lvl="0"/>
            <a:endParaRPr lang="es-DO" dirty="0"/>
          </a:p>
          <a:p>
            <a:endParaRPr lang="es-D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DO" b="1" dirty="0" smtClean="0">
                <a:solidFill>
                  <a:srgbClr val="FF0000"/>
                </a:solidFill>
              </a:rPr>
              <a:t>DISCIPULE CON SABIDURIA Y DISCIPLINA</a:t>
            </a:r>
            <a:endParaRPr lang="es-DO" b="1" dirty="0">
              <a:solidFill>
                <a:srgbClr val="FF0000"/>
              </a:solidFill>
            </a:endParaRPr>
          </a:p>
        </p:txBody>
      </p:sp>
      <p:sp>
        <p:nvSpPr>
          <p:cNvPr id="3" name="2 Marcador de contenido"/>
          <p:cNvSpPr>
            <a:spLocks noGrp="1"/>
          </p:cNvSpPr>
          <p:nvPr>
            <p:ph idx="1"/>
          </p:nvPr>
        </p:nvSpPr>
        <p:spPr>
          <a:xfrm>
            <a:off x="457200" y="1600200"/>
            <a:ext cx="8229600" cy="4757758"/>
          </a:xfrm>
        </p:spPr>
        <p:txBody>
          <a:bodyPr>
            <a:normAutofit fontScale="92500" lnSpcReduction="10000"/>
          </a:bodyPr>
          <a:lstStyle/>
          <a:p>
            <a:pPr lvl="0" algn="just"/>
            <a:r>
              <a:rPr lang="es-DO" dirty="0" smtClean="0"/>
              <a:t>Evalúe sus necesidades y capacidades. Haga como un buen médico, el cual conversa con su paciente, le hace una revisión física, le hace análisis y luego que tiene un buen diagnostico, entonces le propone un tratamiento. </a:t>
            </a:r>
          </a:p>
          <a:p>
            <a:pPr lvl="0" algn="just"/>
            <a:r>
              <a:rPr lang="es-DO" dirty="0" smtClean="0"/>
              <a:t>Tenga un encuentro con la persona, donde fijen día, hora, lugar y frecuencia de cada encuentro. Luego sea totalmente estricto consigo mismo para cumplir con lo acordado. Todo contratiempo que impida el encuentro usted deberá informarlo con suficiente tiempo, siempre que sea posible.</a:t>
            </a:r>
          </a:p>
          <a:p>
            <a:endParaRPr lang="es-D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grpId="0" nodeType="clickEffect">
                                  <p:stCondLst>
                                    <p:cond delay="0"/>
                                  </p:stCondLst>
                                  <p:childTnLst>
                                    <p:set>
                                      <p:cBhvr>
                                        <p:cTn id="6" dur="1000">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1" presetClass="entr" presetSubtype="0" fill="hold" grpId="0" nodeType="clickEffect">
                                  <p:stCondLst>
                                    <p:cond delay="0"/>
                                  </p:stCondLst>
                                  <p:childTnLst>
                                    <p:set>
                                      <p:cBhvr>
                                        <p:cTn id="10" dur="1000">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1" presetClass="entr" presetSubtype="0" fill="hold" grpId="0" nodeType="clickEffect">
                                  <p:stCondLst>
                                    <p:cond delay="0"/>
                                  </p:stCondLst>
                                  <p:childTnLst>
                                    <p:set>
                                      <p:cBhvr>
                                        <p:cTn id="14" dur="1000">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dirty="0" smtClean="0"/>
              <a:t>CADA PERSONA ES DISTINTA</a:t>
            </a:r>
            <a:endParaRPr lang="es-DO" dirty="0"/>
          </a:p>
        </p:txBody>
      </p:sp>
      <p:sp>
        <p:nvSpPr>
          <p:cNvPr id="3" name="2 Marcador de contenido"/>
          <p:cNvSpPr>
            <a:spLocks noGrp="1"/>
          </p:cNvSpPr>
          <p:nvPr>
            <p:ph idx="1"/>
          </p:nvPr>
        </p:nvSpPr>
        <p:spPr>
          <a:xfrm>
            <a:off x="428596" y="1600200"/>
            <a:ext cx="8229600" cy="4525963"/>
          </a:xfrm>
        </p:spPr>
        <p:txBody>
          <a:bodyPr>
            <a:normAutofit fontScale="92500" lnSpcReduction="10000"/>
          </a:bodyPr>
          <a:lstStyle/>
          <a:p>
            <a:pPr lvl="0" algn="just"/>
            <a:r>
              <a:rPr lang="es-DO" dirty="0" smtClean="0"/>
              <a:t>Elija el método que usted considere más adecuado para tratar con la persona. En ocasiones se necesitará comenzar desde cero, enseñando a la persona hasta a buscar en la Biblia. En otras, usted se limitará a temas que tiene que ver con la iglesia, pues la persona ya está familiarizado con la Biblia. A veces incluso ha aceptado a Cristo, pero no sabe a cual iglesia ir, entonces hablaras de la iglesia. Cada caso ameritará un tratamiento diferente.</a:t>
            </a:r>
          </a:p>
          <a:p>
            <a:endParaRPr lang="es-D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DO" dirty="0" smtClean="0"/>
              <a:t>APROVECHE EN CALIENTE</a:t>
            </a:r>
            <a:endParaRPr lang="es-DO" dirty="0"/>
          </a:p>
        </p:txBody>
      </p:sp>
      <p:sp>
        <p:nvSpPr>
          <p:cNvPr id="3" name="2 Marcador de contenido"/>
          <p:cNvSpPr>
            <a:spLocks noGrp="1"/>
          </p:cNvSpPr>
          <p:nvPr>
            <p:ph idx="1"/>
          </p:nvPr>
        </p:nvSpPr>
        <p:spPr/>
        <p:txBody>
          <a:bodyPr>
            <a:normAutofit lnSpcReduction="10000"/>
          </a:bodyPr>
          <a:lstStyle/>
          <a:p>
            <a:pPr lvl="0" algn="just"/>
            <a:r>
              <a:rPr lang="es-DO" dirty="0" smtClean="0"/>
              <a:t>Haga una invasión por aire, mar y tierra. Es decir, use todos los recursos de que dispone: La literatura impresa, la radio (Póngalo a oír el programa), los cultos en las casas (Si lo ve conveniente propóngale uno), las reuniones en la iglesia (Siempre invítelo),  los sitios en Internet, etc.</a:t>
            </a:r>
          </a:p>
          <a:p>
            <a:pPr lvl="0" algn="just"/>
            <a:r>
              <a:rPr lang="es-DO" dirty="0" smtClean="0"/>
              <a:t>Recuerde que el enemigo trabaja para quitar la semilla del corazón (Lucas 8:11,12).</a:t>
            </a:r>
          </a:p>
          <a:p>
            <a:endParaRPr lang="es-DO"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dirty="0" smtClean="0"/>
              <a:t>OTRAS COSAS IMPORTANTES</a:t>
            </a:r>
            <a:endParaRPr lang="es-DO" dirty="0"/>
          </a:p>
        </p:txBody>
      </p:sp>
      <p:sp>
        <p:nvSpPr>
          <p:cNvPr id="3" name="2 Marcador de contenido"/>
          <p:cNvSpPr>
            <a:spLocks noGrp="1"/>
          </p:cNvSpPr>
          <p:nvPr>
            <p:ph idx="1"/>
          </p:nvPr>
        </p:nvSpPr>
        <p:spPr/>
        <p:txBody>
          <a:bodyPr>
            <a:normAutofit fontScale="92500" lnSpcReduction="10000"/>
          </a:bodyPr>
          <a:lstStyle/>
          <a:p>
            <a:pPr lvl="0" algn="just"/>
            <a:r>
              <a:rPr lang="es-DO" dirty="0" smtClean="0"/>
              <a:t>Tenga pendiente que el ejemplo es la mejor predicación (1Pedro 3:1). Evite hacer cosas que desdigan de su mensaje.</a:t>
            </a:r>
          </a:p>
          <a:p>
            <a:pPr lvl="0" algn="just"/>
            <a:r>
              <a:rPr lang="es-DO" dirty="0" smtClean="0"/>
              <a:t>Lleve </a:t>
            </a:r>
            <a:r>
              <a:rPr lang="es-DO" dirty="0" smtClean="0"/>
              <a:t>otro hermano con usted. Así lo organizó Jesucristo (Lucas 10:1). Sobre todo, evite ir solo a predicar a una persona del sexo opuesto.</a:t>
            </a:r>
          </a:p>
          <a:p>
            <a:pPr algn="just"/>
            <a:r>
              <a:rPr lang="es-DO" dirty="0" smtClean="0"/>
              <a:t>No canse a la persona. Si nota señales de cansancio, proponga un descanso de algunos días. Si la persona muestra interés no se canse usted de ella.</a:t>
            </a:r>
          </a:p>
          <a:p>
            <a:endParaRPr lang="es-D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DO" dirty="0" smtClean="0"/>
              <a:t>TODOS LOS CRISTIANOS ERAN DISCÍPULOS</a:t>
            </a:r>
            <a:endParaRPr lang="es-DO" dirty="0"/>
          </a:p>
        </p:txBody>
      </p:sp>
      <p:sp>
        <p:nvSpPr>
          <p:cNvPr id="3" name="2 Marcador de contenido"/>
          <p:cNvSpPr>
            <a:spLocks noGrp="1"/>
          </p:cNvSpPr>
          <p:nvPr>
            <p:ph idx="1"/>
          </p:nvPr>
        </p:nvSpPr>
        <p:spPr/>
        <p:txBody>
          <a:bodyPr>
            <a:normAutofit fontScale="92500" lnSpcReduction="20000"/>
          </a:bodyPr>
          <a:lstStyle/>
          <a:p>
            <a:pPr algn="just"/>
            <a:r>
              <a:rPr lang="es-DO" dirty="0" smtClean="0"/>
              <a:t>Hechos 11:20-26 dice:… </a:t>
            </a:r>
            <a:r>
              <a:rPr lang="es-DO" dirty="0"/>
              <a:t>cuando entraron en Antioquía, hablaron también a los griegos, anunciando el evangelio del Señor </a:t>
            </a:r>
            <a:r>
              <a:rPr lang="es-DO" dirty="0" smtClean="0"/>
              <a:t>Jesús. </a:t>
            </a:r>
            <a:r>
              <a:rPr lang="es-DO" b="1" dirty="0">
                <a:solidFill>
                  <a:srgbClr val="7030A0"/>
                </a:solidFill>
              </a:rPr>
              <a:t>Y la mano del Señor estaba con ellos, y gran número creyó y se convirtió al Señor. </a:t>
            </a:r>
            <a:r>
              <a:rPr lang="es-DO" dirty="0" smtClean="0"/>
              <a:t>…y </a:t>
            </a:r>
            <a:r>
              <a:rPr lang="es-DO" dirty="0"/>
              <a:t>enviaron a Bernabé que fuese hasta </a:t>
            </a:r>
            <a:r>
              <a:rPr lang="es-DO" dirty="0" smtClean="0"/>
              <a:t>Antioquía… </a:t>
            </a:r>
            <a:r>
              <a:rPr lang="es-DO" dirty="0"/>
              <a:t>Y una gran multitud fue agregada al Señor. </a:t>
            </a:r>
            <a:r>
              <a:rPr lang="es-DO" dirty="0" smtClean="0"/>
              <a:t> </a:t>
            </a:r>
            <a:r>
              <a:rPr lang="es-DO" dirty="0"/>
              <a:t>Después fue Bernabé a Tarso para buscar a </a:t>
            </a:r>
            <a:r>
              <a:rPr lang="es-DO" dirty="0" smtClean="0"/>
              <a:t>Saulo… Y se </a:t>
            </a:r>
            <a:r>
              <a:rPr lang="es-DO" dirty="0"/>
              <a:t>congregaron allí todo un año </a:t>
            </a:r>
            <a:r>
              <a:rPr lang="es-DO" b="1" dirty="0">
                <a:solidFill>
                  <a:srgbClr val="0000FF"/>
                </a:solidFill>
              </a:rPr>
              <a:t>con la iglesia</a:t>
            </a:r>
            <a:r>
              <a:rPr lang="es-DO" dirty="0"/>
              <a:t>, </a:t>
            </a:r>
            <a:r>
              <a:rPr lang="es-DO" b="1" dirty="0">
                <a:solidFill>
                  <a:schemeClr val="tx2"/>
                </a:solidFill>
              </a:rPr>
              <a:t>y enseñaron a mucha gente</a:t>
            </a:r>
            <a:r>
              <a:rPr lang="es-DO" u="sng" dirty="0"/>
              <a:t>; </a:t>
            </a:r>
            <a:r>
              <a:rPr lang="es-DO" b="1" u="sng" dirty="0">
                <a:solidFill>
                  <a:srgbClr val="FF0000"/>
                </a:solidFill>
              </a:rPr>
              <a:t>y a los discípulos se les llamó cristianos</a:t>
            </a:r>
            <a:r>
              <a:rPr lang="es-DO" b="1" dirty="0">
                <a:solidFill>
                  <a:srgbClr val="FF0000"/>
                </a:solidFill>
              </a:rPr>
              <a:t> por primera vez en Antioquía</a:t>
            </a:r>
            <a:r>
              <a:rPr lang="es-DO"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fontScale="90000"/>
          </a:bodyPr>
          <a:lstStyle/>
          <a:p>
            <a:r>
              <a:rPr lang="es-DO" dirty="0" smtClean="0"/>
              <a:t>SI TRATA CON UNA PERSONA RELIGIOSA</a:t>
            </a:r>
            <a:endParaRPr lang="es-DO" dirty="0"/>
          </a:p>
        </p:txBody>
      </p:sp>
      <p:sp>
        <p:nvSpPr>
          <p:cNvPr id="3" name="2 Marcador de contenido"/>
          <p:cNvSpPr>
            <a:spLocks noGrp="1"/>
          </p:cNvSpPr>
          <p:nvPr>
            <p:ph idx="1"/>
          </p:nvPr>
        </p:nvSpPr>
        <p:spPr>
          <a:xfrm>
            <a:off x="467544" y="1484784"/>
            <a:ext cx="8229600" cy="4713387"/>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lgn="just"/>
            <a:r>
              <a:rPr lang="es-DO" dirty="0" smtClean="0"/>
              <a:t>Evite el choque frontal. Si usted ve un perro con un hueso y trata de quitárselo, lo morderá, porque es lo único que tiene. Si en lugar de eso, usted le muestra un delicioso pedazo de chuleta, entonces él no tardará en soltar el hueso y tomar la carne.</a:t>
            </a:r>
          </a:p>
          <a:p>
            <a:pPr algn="just"/>
            <a:r>
              <a:rPr lang="es-DO" dirty="0" smtClean="0"/>
              <a:t>Muestre las bondades del evangelio de Cristo y de  sujetarse solo a él, y usted verá como las personas irán dejando los mandamientos y tradiciones de los hombre para buscar del Señor.</a:t>
            </a:r>
            <a:endParaRPr lang="es-DO"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DO" dirty="0" smtClean="0"/>
              <a:t>PREDIQUE A CRISTO NO A LA IGLESIA</a:t>
            </a:r>
            <a:endParaRPr lang="es-DO" dirty="0"/>
          </a:p>
        </p:txBody>
      </p:sp>
      <p:sp>
        <p:nvSpPr>
          <p:cNvPr id="3" name="2 Marcador de contenido"/>
          <p:cNvSpPr>
            <a:spLocks noGrp="1"/>
          </p:cNvSpPr>
          <p:nvPr>
            <p:ph idx="1"/>
          </p:nvPr>
        </p:nvSpPr>
        <p:spPr/>
        <p:txBody>
          <a:bodyPr>
            <a:normAutofit fontScale="92500"/>
          </a:bodyPr>
          <a:lstStyle/>
          <a:p>
            <a:pPr algn="just"/>
            <a:r>
              <a:rPr lang="es-DO" dirty="0" smtClean="0"/>
              <a:t>Cristo era, y es el tema de predicación de la iglesia. “</a:t>
            </a:r>
            <a:r>
              <a:rPr lang="es-DO" i="1" dirty="0" smtClean="0"/>
              <a:t>Y todos los días, en el templo y por las casas, NO CESABAN DE ENSEÑAR Y PREDICAR </a:t>
            </a:r>
            <a:r>
              <a:rPr lang="es-DO" b="1" i="1" dirty="0" smtClean="0"/>
              <a:t>A JESUCRISTO</a:t>
            </a:r>
            <a:r>
              <a:rPr lang="es-DO" i="1" dirty="0" smtClean="0"/>
              <a:t>”</a:t>
            </a:r>
            <a:r>
              <a:rPr lang="es-DO" dirty="0" smtClean="0"/>
              <a:t> (Hechos 5:42). (Vea también Hechos 8:5; 11:20-22).</a:t>
            </a:r>
          </a:p>
          <a:p>
            <a:pPr lvl="0" algn="just"/>
            <a:r>
              <a:rPr lang="es-DO" dirty="0" smtClean="0"/>
              <a:t>Cuando la persona se convierte a Cristo aprende que Cristo edificó su iglesia, y que debe ser parte de ella, pero hay que ASEGURARSE de que se convierta A CRISTO y no a un sistema religioso.</a:t>
            </a:r>
          </a:p>
          <a:p>
            <a:pPr algn="just"/>
            <a:endParaRPr lang="es-D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4)">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s-DO" dirty="0" smtClean="0"/>
              <a:t>LO MEJOR PARA EL FINAL</a:t>
            </a:r>
            <a:endParaRPr lang="es-DO" dirty="0"/>
          </a:p>
        </p:txBody>
      </p:sp>
      <p:sp>
        <p:nvSpPr>
          <p:cNvPr id="3" name="2 Marcador de contenido"/>
          <p:cNvSpPr>
            <a:spLocks noGrp="1"/>
          </p:cNvSpPr>
          <p:nvPr>
            <p:ph idx="1"/>
          </p:nvPr>
        </p:nvSpPr>
        <p:spPr>
          <a:xfrm>
            <a:off x="457200" y="1428736"/>
            <a:ext cx="8229600" cy="5000660"/>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lvl="0" algn="just"/>
            <a:r>
              <a:rPr lang="es-DO" dirty="0" smtClean="0"/>
              <a:t>Todo lo que hemos dicho tendrá poco efecto, si descuidamos la oración. </a:t>
            </a:r>
            <a:r>
              <a:rPr lang="es-DO" dirty="0" smtClean="0">
                <a:solidFill>
                  <a:srgbClr val="C00000"/>
                </a:solidFill>
              </a:rPr>
              <a:t>Pablo pide la oración para que Dios le abra puertas para el evangelio</a:t>
            </a:r>
            <a:r>
              <a:rPr lang="es-DO" dirty="0" smtClean="0"/>
              <a:t>.</a:t>
            </a:r>
          </a:p>
          <a:p>
            <a:pPr lvl="0" algn="just"/>
            <a:r>
              <a:rPr lang="es-DO" dirty="0" smtClean="0"/>
              <a:t>“</a:t>
            </a:r>
            <a:r>
              <a:rPr lang="es-DO" b="1" dirty="0" smtClean="0">
                <a:solidFill>
                  <a:schemeClr val="tx2">
                    <a:lumMod val="60000"/>
                    <a:lumOff val="40000"/>
                  </a:schemeClr>
                </a:solidFill>
              </a:rPr>
              <a:t>orando también al mismo tiempo por nosotros, para que el Señor nos abra puerta para la palabra, a fin de dar a conocer el misterio de Cristo, por el cual también estoy preso</a:t>
            </a:r>
            <a:r>
              <a:rPr lang="es-DO" dirty="0" smtClean="0"/>
              <a:t>” (Colosenses 4:3).</a:t>
            </a:r>
          </a:p>
          <a:p>
            <a:pPr algn="just"/>
            <a:r>
              <a:rPr lang="es-DO" dirty="0" smtClean="0"/>
              <a:t>“orando en todo tiempo… por todos los santos; …</a:t>
            </a:r>
            <a:r>
              <a:rPr lang="es-DO" b="1" baseline="30000" dirty="0" smtClean="0"/>
              <a:t> </a:t>
            </a:r>
            <a:r>
              <a:rPr lang="es-DO" dirty="0" smtClean="0"/>
              <a:t>y por mí, </a:t>
            </a:r>
            <a:r>
              <a:rPr lang="es-DO" dirty="0" smtClean="0">
                <a:solidFill>
                  <a:schemeClr val="accent6">
                    <a:lumMod val="75000"/>
                  </a:schemeClr>
                </a:solidFill>
              </a:rPr>
              <a:t>a fin de que al abrir mi boca me sea dada palabra para dar a conocer con denuedo el misterio del evangelio</a:t>
            </a:r>
            <a:r>
              <a:rPr lang="es-DO" dirty="0" smtClean="0"/>
              <a:t>”. (Efesios 6:18,19).</a:t>
            </a:r>
          </a:p>
          <a:p>
            <a:pPr lvl="0" algn="just"/>
            <a:r>
              <a:rPr lang="es-DO" dirty="0" smtClean="0"/>
              <a:t>Ore </a:t>
            </a:r>
            <a:r>
              <a:rPr lang="es-DO" dirty="0" smtClean="0"/>
              <a:t>por esa persona que usted le quiere hablar. Pida a Dios que le abra puerta y le de sabiduría. Hágalo con todo el corazón y Dios le bendecirá. </a:t>
            </a:r>
          </a:p>
          <a:p>
            <a:pPr algn="just"/>
            <a:endParaRPr lang="es-D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randombar(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pic>
        <p:nvPicPr>
          <p:cNvPr id="4" name="3 Marcador de contenido" descr="puerta_abierta.jpg"/>
          <p:cNvPicPr>
            <a:picLocks noGrp="1" noChangeAspect="1"/>
          </p:cNvPicPr>
          <p:nvPr>
            <p:ph idx="1"/>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dirty="0" smtClean="0"/>
              <a:t>MUCHAS GRACIAS</a:t>
            </a:r>
            <a:endParaRPr lang="es-DO" dirty="0"/>
          </a:p>
        </p:txBody>
      </p:sp>
      <p:sp>
        <p:nvSpPr>
          <p:cNvPr id="3" name="2 Marcador de contenido"/>
          <p:cNvSpPr>
            <a:spLocks noGrp="1"/>
          </p:cNvSpPr>
          <p:nvPr>
            <p:ph idx="1"/>
          </p:nvPr>
        </p:nvSpPr>
        <p:spPr/>
        <p:txBody>
          <a:bodyPr>
            <a:normAutofit/>
          </a:bodyPr>
          <a:lstStyle/>
          <a:p>
            <a:pPr algn="ctr"/>
            <a:r>
              <a:rPr lang="es-DO" sz="4800" dirty="0" smtClean="0"/>
              <a:t>CONSIDERA LO QUE TE DIGO, Y EL SENOR TE DE ENTENDIMIENTO EN TODO(2da Timoteo 2:7)</a:t>
            </a:r>
            <a:endParaRPr lang="es-DO"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pic>
        <p:nvPicPr>
          <p:cNvPr id="4" name="3 Marcador de contenido" descr="discipulos.jpg"/>
          <p:cNvPicPr>
            <a:picLocks noGrp="1" noChangeAspect="1"/>
          </p:cNvPicPr>
          <p:nvPr>
            <p:ph idx="1"/>
          </p:nvPr>
        </p:nvPicPr>
        <p:blipFill>
          <a:blip r:embed="rId2"/>
          <a:stretch>
            <a:fillRect/>
          </a:stretch>
        </p:blipFill>
        <p:spPr>
          <a:xfrm>
            <a:off x="0" y="0"/>
            <a:ext cx="9143999" cy="6857999"/>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dirty="0" smtClean="0"/>
              <a:t>UNA IGLESIA EJEMPLAR</a:t>
            </a:r>
            <a:endParaRPr lang="es-DO" dirty="0"/>
          </a:p>
        </p:txBody>
      </p:sp>
      <p:sp>
        <p:nvSpPr>
          <p:cNvPr id="3" name="2 Marcador de contenido"/>
          <p:cNvSpPr>
            <a:spLocks noGrp="1"/>
          </p:cNvSpPr>
          <p:nvPr>
            <p:ph idx="1"/>
          </p:nvPr>
        </p:nvSpPr>
        <p:spPr/>
        <p:txBody>
          <a:bodyPr>
            <a:normAutofit lnSpcReduction="10000"/>
          </a:bodyPr>
          <a:lstStyle/>
          <a:p>
            <a:pPr algn="just"/>
            <a:r>
              <a:rPr lang="es-DO" dirty="0" smtClean="0"/>
              <a:t>La iglesia de Cristo en Antioquia, que llegó a ser la primera iglesia compuesta de gentiles, surgida de la persecución por motivo de Esteban (Hechos 8:4; 11:19,20).</a:t>
            </a:r>
          </a:p>
          <a:p>
            <a:pPr algn="just"/>
            <a:r>
              <a:rPr lang="es-DO" dirty="0" smtClean="0"/>
              <a:t>Era una iglesia donde todos eran discípulos.</a:t>
            </a:r>
          </a:p>
          <a:p>
            <a:pPr algn="just"/>
            <a:r>
              <a:rPr lang="es-DO" dirty="0" smtClean="0"/>
              <a:t>Una de las principales razones para esto era porque Pablo y Bernabé se dedicaron todo un año a </a:t>
            </a:r>
            <a:r>
              <a:rPr lang="es-DO" dirty="0" smtClean="0">
                <a:solidFill>
                  <a:srgbClr val="FF0000"/>
                </a:solidFill>
              </a:rPr>
              <a:t>ENSEÑARLES</a:t>
            </a:r>
            <a:r>
              <a:rPr lang="es-DO" dirty="0" smtClean="0"/>
              <a:t> lo que Cristo les había mandado (Hechos 11:26) .</a:t>
            </a:r>
          </a:p>
          <a:p>
            <a:pPr algn="just"/>
            <a:endParaRPr lang="es-D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DO" dirty="0" smtClean="0"/>
              <a:t>PERO PABLO SIEMPRE SE DEDICABA A DISCÍPULAR</a:t>
            </a:r>
            <a:endParaRPr lang="es-DO" dirty="0"/>
          </a:p>
        </p:txBody>
      </p:sp>
      <p:sp>
        <p:nvSpPr>
          <p:cNvPr id="3" name="2 Marcador de contenido"/>
          <p:cNvSpPr>
            <a:spLocks noGrp="1"/>
          </p:cNvSpPr>
          <p:nvPr>
            <p:ph idx="1"/>
          </p:nvPr>
        </p:nvSpPr>
        <p:spPr/>
        <p:txBody>
          <a:bodyPr>
            <a:normAutofit fontScale="92500" lnSpcReduction="20000"/>
          </a:bodyPr>
          <a:lstStyle/>
          <a:p>
            <a:pPr algn="just"/>
            <a:r>
              <a:rPr lang="es-DO" dirty="0" smtClean="0"/>
              <a:t>En </a:t>
            </a:r>
            <a:r>
              <a:rPr lang="es-DO" dirty="0"/>
              <a:t>C</a:t>
            </a:r>
            <a:r>
              <a:rPr lang="es-DO" dirty="0" smtClean="0"/>
              <a:t>orinto:  “ </a:t>
            </a:r>
            <a:r>
              <a:rPr lang="es-DO" dirty="0"/>
              <a:t>se detuvo allí </a:t>
            </a:r>
            <a:r>
              <a:rPr lang="es-DO" dirty="0">
                <a:solidFill>
                  <a:srgbClr val="FF0000"/>
                </a:solidFill>
              </a:rPr>
              <a:t>un año y seis meses</a:t>
            </a:r>
            <a:r>
              <a:rPr lang="es-DO" dirty="0"/>
              <a:t>, enseñándoles la palabra de Dios</a:t>
            </a:r>
            <a:r>
              <a:rPr lang="es-DO" dirty="0" smtClean="0"/>
              <a:t>.” Hechos 18:11</a:t>
            </a:r>
          </a:p>
          <a:p>
            <a:pPr algn="just"/>
            <a:r>
              <a:rPr lang="es-DO" dirty="0" smtClean="0"/>
              <a:t>“…habló </a:t>
            </a:r>
            <a:r>
              <a:rPr lang="es-DO" dirty="0"/>
              <a:t>con denuedo por espacio de tres meses, discutiendo y persuadiendo acerca del reino de </a:t>
            </a:r>
            <a:r>
              <a:rPr lang="es-DO" dirty="0" smtClean="0"/>
              <a:t>Dios… </a:t>
            </a:r>
            <a:r>
              <a:rPr lang="es-DO" dirty="0"/>
              <a:t>Así continuó por espacio de </a:t>
            </a:r>
            <a:r>
              <a:rPr lang="es-DO" b="1" dirty="0">
                <a:solidFill>
                  <a:srgbClr val="FF0000"/>
                </a:solidFill>
              </a:rPr>
              <a:t>dos años</a:t>
            </a:r>
            <a:r>
              <a:rPr lang="es-DO" dirty="0"/>
              <a:t>, de manera que todos los que habitaban en Asia, judíos y griegos, oyeron la palabra del Señor Jesús. </a:t>
            </a:r>
            <a:r>
              <a:rPr lang="es-DO" dirty="0" smtClean="0"/>
              <a:t>” (Hc.19:8,10).</a:t>
            </a:r>
          </a:p>
          <a:p>
            <a:pPr algn="just"/>
            <a:r>
              <a:rPr lang="es-DO" dirty="0" smtClean="0"/>
              <a:t>En Éfeso dijo: “</a:t>
            </a:r>
            <a:r>
              <a:rPr lang="es-DO" dirty="0"/>
              <a:t>Por tanto, velad, acordándoos que </a:t>
            </a:r>
            <a:r>
              <a:rPr lang="es-DO" b="1" dirty="0">
                <a:solidFill>
                  <a:srgbClr val="FF0000"/>
                </a:solidFill>
              </a:rPr>
              <a:t>por tres años</a:t>
            </a:r>
            <a:r>
              <a:rPr lang="es-DO" dirty="0"/>
              <a:t>, de noche y de día, no he cesado de amonestar con lágrimas </a:t>
            </a:r>
            <a:r>
              <a:rPr lang="es-DO" b="1" dirty="0">
                <a:solidFill>
                  <a:srgbClr val="FF0000"/>
                </a:solidFill>
              </a:rPr>
              <a:t>a cada uno</a:t>
            </a:r>
            <a:r>
              <a:rPr lang="es-DO" dirty="0" smtClean="0"/>
              <a:t>.” (Hc.20:31)</a:t>
            </a:r>
            <a:endParaRPr lang="es-DO" dirty="0"/>
          </a:p>
        </p:txBody>
      </p:sp>
      <p:pic>
        <p:nvPicPr>
          <p:cNvPr id="4" name="3 Imagen" descr="pablo en efeso.jpg"/>
          <p:cNvPicPr>
            <a:picLocks noChangeAspect="1"/>
          </p:cNvPicPr>
          <p:nvPr/>
        </p:nvPicPr>
        <p:blipFill>
          <a:blip r:embed="rId2"/>
          <a:stretch>
            <a:fillRect/>
          </a:stretch>
        </p:blipFill>
        <p:spPr>
          <a:xfrm>
            <a:off x="6842142" y="5857892"/>
            <a:ext cx="2301858" cy="100010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DO" dirty="0" smtClean="0"/>
              <a:t>VIAJES MISIONEROS SALIDOS DE ANTIOQUIA</a:t>
            </a:r>
            <a:endParaRPr lang="es-DO" dirty="0"/>
          </a:p>
        </p:txBody>
      </p:sp>
      <p:pic>
        <p:nvPicPr>
          <p:cNvPr id="4" name="3 Marcador de contenido" descr="viajes de pablo.jpg"/>
          <p:cNvPicPr>
            <a:picLocks noGrp="1" noChangeAspect="1"/>
          </p:cNvPicPr>
          <p:nvPr>
            <p:ph idx="1"/>
          </p:nvPr>
        </p:nvPicPr>
        <p:blipFill>
          <a:blip r:embed="rId2" cstate="print"/>
          <a:stretch>
            <a:fillRect/>
          </a:stretch>
        </p:blipFill>
        <p:spPr>
          <a:xfrm>
            <a:off x="0" y="1500174"/>
            <a:ext cx="9144000" cy="53578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DO" dirty="0" smtClean="0"/>
              <a:t>TENEMOS LA ENCOMIENDA DE IR Y HACER DISCÍPULOS</a:t>
            </a:r>
            <a:endParaRPr lang="es-DO" dirty="0"/>
          </a:p>
        </p:txBody>
      </p:sp>
      <p:sp>
        <p:nvSpPr>
          <p:cNvPr id="3" name="2 Marcador de contenido"/>
          <p:cNvSpPr>
            <a:spLocks noGrp="1"/>
          </p:cNvSpPr>
          <p:nvPr>
            <p:ph idx="1"/>
          </p:nvPr>
        </p:nvSpPr>
        <p:spPr/>
        <p:txBody>
          <a:bodyPr>
            <a:normAutofit fontScale="92500" lnSpcReduction="20000"/>
          </a:bodyPr>
          <a:lstStyle/>
          <a:p>
            <a:pPr algn="just"/>
            <a:r>
              <a:rPr lang="es-DO" dirty="0" smtClean="0"/>
              <a:t>Primero asegure su propia conversión. Recuerde que nadie puede dar lo que no tiene.</a:t>
            </a:r>
          </a:p>
          <a:p>
            <a:pPr lvl="0" algn="just"/>
            <a:r>
              <a:rPr lang="es-DO" dirty="0"/>
              <a:t>Es muy difícil convencer a alguien de algo que uno mismo no está convencido. David </a:t>
            </a:r>
            <a:r>
              <a:rPr lang="es-DO" dirty="0" smtClean="0"/>
              <a:t>dijo cuando pecó: </a:t>
            </a:r>
            <a:r>
              <a:rPr lang="es-DO" dirty="0"/>
              <a:t>“</a:t>
            </a:r>
            <a:r>
              <a:rPr lang="es-DO" b="1" i="1" dirty="0">
                <a:solidFill>
                  <a:srgbClr val="C00000"/>
                </a:solidFill>
              </a:rPr>
              <a:t>Vuélveme el gozo de tu salvación, y espíritu noble me sustente. ENTONCES enseñaré a los transgresores tus caminos, </a:t>
            </a:r>
            <a:r>
              <a:rPr lang="es-DO" b="1" i="1" u="sng" dirty="0">
                <a:solidFill>
                  <a:srgbClr val="C00000"/>
                </a:solidFill>
              </a:rPr>
              <a:t>y los pecadores se convertirán a ti</a:t>
            </a:r>
            <a:r>
              <a:rPr lang="es-DO" b="1" i="1" dirty="0"/>
              <a:t>”</a:t>
            </a:r>
            <a:r>
              <a:rPr lang="es-DO" dirty="0"/>
              <a:t> (Salmos 51:12,13). Como puede verse, David necesitaba sentir EL GOZO DE SU SALVACIÓN para poder enseñar con éxito el camino de salvación a los pecadores.</a:t>
            </a:r>
          </a:p>
          <a:p>
            <a:pPr algn="just"/>
            <a:endParaRPr lang="es-D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DO" dirty="0" smtClean="0"/>
              <a:t>PIDA A DIOS QUE LE DE AMOR POR LAS ALMAS</a:t>
            </a:r>
            <a:endParaRPr lang="es-DO" dirty="0"/>
          </a:p>
        </p:txBody>
      </p:sp>
      <p:sp>
        <p:nvSpPr>
          <p:cNvPr id="3" name="2 Marcador de contenido"/>
          <p:cNvSpPr>
            <a:spLocks noGrp="1"/>
          </p:cNvSpPr>
          <p:nvPr>
            <p:ph idx="1"/>
          </p:nvPr>
        </p:nvSpPr>
        <p:spPr/>
        <p:txBody>
          <a:bodyPr>
            <a:normAutofit fontScale="92500" lnSpcReduction="10000"/>
          </a:bodyPr>
          <a:lstStyle/>
          <a:p>
            <a:pPr lvl="0" algn="just"/>
            <a:r>
              <a:rPr lang="es-DO" dirty="0"/>
              <a:t>Si observamos lo que entristece al padre la perdida de su hijo, y la alegría que le embarga cuando este regresa, entonces podríamos tener una idea de la felicidad que lleva al cielo el arrepentimiento de un pecador (Lucas 15:11-24).</a:t>
            </a:r>
          </a:p>
          <a:p>
            <a:pPr lvl="0" algn="just"/>
            <a:r>
              <a:rPr lang="es-DO" i="1" dirty="0"/>
              <a:t>“Porque no envió Dios a su hijo al mundo para condenar al mundo, sino para que el mundo sea salvo por él” (Juan 3:17). “El cual (Dios) quiere que todos los hombres sean salvos y vengan al conocimiento de la verdad” (1 Timoteo 2:4).</a:t>
            </a:r>
            <a:endParaRPr lang="es-DO" dirty="0"/>
          </a:p>
          <a:p>
            <a:endParaRPr lang="es-D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pic>
        <p:nvPicPr>
          <p:cNvPr id="4" name="3 Marcador de contenido" descr="hijo prodigo.jpg"/>
          <p:cNvPicPr>
            <a:picLocks noGrp="1" noChangeAspect="1"/>
          </p:cNvPicPr>
          <p:nvPr>
            <p:ph idx="1"/>
          </p:nvPr>
        </p:nvPicPr>
        <p:blipFill>
          <a:blip r:embed="rId2"/>
          <a:stretch>
            <a:fillRect/>
          </a:stretch>
        </p:blipFill>
        <p:spPr>
          <a:xfrm>
            <a:off x="0" y="0"/>
            <a:ext cx="9144000" cy="6858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1715</Words>
  <Application>Microsoft Office PowerPoint</Application>
  <PresentationFormat>Presentación en pantalla (4:3)</PresentationFormat>
  <Paragraphs>66</Paragraphs>
  <Slides>24</Slides>
  <Notes>2</Notes>
  <HiddenSlides>0</HiddenSlides>
  <MMClips>0</MMClips>
  <ScaleCrop>false</ScaleCrop>
  <HeadingPairs>
    <vt:vector size="4" baseType="variant">
      <vt:variant>
        <vt:lpstr>Tema</vt:lpstr>
      </vt:variant>
      <vt:variant>
        <vt:i4>2</vt:i4>
      </vt:variant>
      <vt:variant>
        <vt:lpstr>Títulos de diapositiva</vt:lpstr>
      </vt:variant>
      <vt:variant>
        <vt:i4>24</vt:i4>
      </vt:variant>
    </vt:vector>
  </HeadingPairs>
  <TitlesOfParts>
    <vt:vector size="26" baseType="lpstr">
      <vt:lpstr>Tema de Office</vt:lpstr>
      <vt:lpstr>Módulo</vt:lpstr>
      <vt:lpstr>EL DISCIPULADO</vt:lpstr>
      <vt:lpstr>TODOS LOS CRISTIANOS ERAN DISCÍPULOS</vt:lpstr>
      <vt:lpstr>Presentación de PowerPoint</vt:lpstr>
      <vt:lpstr>UNA IGLESIA EJEMPLAR</vt:lpstr>
      <vt:lpstr>PERO PABLO SIEMPRE SE DEDICABA A DISCÍPULAR</vt:lpstr>
      <vt:lpstr>VIAJES MISIONEROS SALIDOS DE ANTIOQUIA</vt:lpstr>
      <vt:lpstr>TENEMOS LA ENCOMIENDA DE IR Y HACER DISCÍPULOS</vt:lpstr>
      <vt:lpstr>PIDA A DIOS QUE LE DE AMOR POR LAS ALMAS</vt:lpstr>
      <vt:lpstr>Presentación de PowerPoint</vt:lpstr>
      <vt:lpstr>ADQUIERA SENTIDO DE MISIÓN</vt:lpstr>
      <vt:lpstr>CONTRIBUYA AL AMBIENTE DE AMOR Y ARMONIA EN LA IGLESIA</vt:lpstr>
      <vt:lpstr>CONTRIBUYA AL CLIMA DE PAZ</vt:lpstr>
      <vt:lpstr>CONTRIBUYA AL AMBIENTE DE AMOR Y ARMONIA EN LA IGLESIA</vt:lpstr>
      <vt:lpstr>MUESTRE INTERÉS POR LA GENTE</vt:lpstr>
      <vt:lpstr>EL DISCIPULARDOR DEBE SER SABIO</vt:lpstr>
      <vt:lpstr>DISCIPULE CON SABIDURIA Y DISCIPLINA</vt:lpstr>
      <vt:lpstr>CADA PERSONA ES DISTINTA</vt:lpstr>
      <vt:lpstr>APROVECHE EN CALIENTE</vt:lpstr>
      <vt:lpstr>OTRAS COSAS IMPORTANTES</vt:lpstr>
      <vt:lpstr>SI TRATA CON UNA PERSONA RELIGIOSA</vt:lpstr>
      <vt:lpstr>PREDIQUE A CRISTO NO A LA IGLESIA</vt:lpstr>
      <vt:lpstr>LO MEJOR PARA EL FINAL</vt:lpstr>
      <vt:lpstr>Presentación de PowerPoint</vt:lpstr>
      <vt:lpstr>MUCHAS GRACIAS</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Ingrid</dc:creator>
  <cp:lastModifiedBy>Usuario</cp:lastModifiedBy>
  <cp:revision>30</cp:revision>
  <dcterms:created xsi:type="dcterms:W3CDTF">2013-01-12T10:21:25Z</dcterms:created>
  <dcterms:modified xsi:type="dcterms:W3CDTF">2017-07-18T15:23:13Z</dcterms:modified>
</cp:coreProperties>
</file>