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56" r:id="rId4"/>
  </p:sldMasterIdLst>
  <p:sldIdLst>
    <p:sldId id="256" r:id="rId5"/>
    <p:sldId id="257" r:id="rId6"/>
    <p:sldId id="258" r:id="rId7"/>
    <p:sldId id="294" r:id="rId8"/>
    <p:sldId id="259" r:id="rId9"/>
    <p:sldId id="260" r:id="rId10"/>
    <p:sldId id="261" r:id="rId11"/>
    <p:sldId id="288" r:id="rId12"/>
    <p:sldId id="262" r:id="rId13"/>
    <p:sldId id="264" r:id="rId14"/>
    <p:sldId id="263" r:id="rId15"/>
    <p:sldId id="265" r:id="rId16"/>
    <p:sldId id="289" r:id="rId17"/>
    <p:sldId id="266" r:id="rId18"/>
    <p:sldId id="267" r:id="rId19"/>
    <p:sldId id="268" r:id="rId20"/>
    <p:sldId id="269" r:id="rId21"/>
    <p:sldId id="295" r:id="rId22"/>
    <p:sldId id="270" r:id="rId23"/>
    <p:sldId id="271" r:id="rId24"/>
    <p:sldId id="296" r:id="rId25"/>
    <p:sldId id="273" r:id="rId26"/>
    <p:sldId id="274" r:id="rId27"/>
    <p:sldId id="297" r:id="rId28"/>
    <p:sldId id="275" r:id="rId29"/>
    <p:sldId id="276" r:id="rId30"/>
    <p:sldId id="277" r:id="rId31"/>
    <p:sldId id="278" r:id="rId32"/>
    <p:sldId id="279" r:id="rId33"/>
    <p:sldId id="291" r:id="rId34"/>
    <p:sldId id="298" r:id="rId35"/>
    <p:sldId id="292" r:id="rId36"/>
    <p:sldId id="280" r:id="rId37"/>
    <p:sldId id="293" r:id="rId38"/>
    <p:sldId id="281" r:id="rId39"/>
    <p:sldId id="282" r:id="rId40"/>
    <p:sldId id="283" r:id="rId41"/>
    <p:sldId id="284" r:id="rId42"/>
    <p:sldId id="285" r:id="rId43"/>
    <p:sldId id="286" r:id="rId44"/>
    <p:sldId id="290" r:id="rId45"/>
    <p:sldId id="287" r:id="rId46"/>
    <p:sldId id="2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0FB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2" autoAdjust="0"/>
  </p:normalViewPr>
  <p:slideViewPr>
    <p:cSldViewPr>
      <p:cViewPr varScale="1">
        <p:scale>
          <a:sx n="47" d="100"/>
          <a:sy n="47" d="100"/>
        </p:scale>
        <p:origin x="-300" y="-96"/>
      </p:cViewPr>
      <p:guideLst>
        <p:guide orient="horz" pos="2160"/>
        <p:guide pos="2880"/>
      </p:guideLst>
    </p:cSldViewPr>
  </p:slideViewPr>
  <p:outlineViewPr>
    <p:cViewPr>
      <p:scale>
        <a:sx n="33" d="100"/>
        <a:sy n="33" d="100"/>
      </p:scale>
      <p:origin x="0" y="12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dirty="0"/>
          </a:p>
        </p:txBody>
      </p:sp>
    </p:spTree>
    <p:extLst>
      <p:ext uri="{BB962C8B-B14F-4D97-AF65-F5344CB8AC3E}">
        <p14:creationId xmlns:p14="http://schemas.microsoft.com/office/powerpoint/2010/main" val="170166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27137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44876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dirty="0"/>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dirty="0"/>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426705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a:p>
        </p:txBody>
      </p:sp>
      <p:sp>
        <p:nvSpPr>
          <p:cNvPr id="7" name="6 Marcador de número de diapositiva"/>
          <p:cNvSpPr>
            <a:spLocks noGrp="1"/>
          </p:cNvSpPr>
          <p:nvPr>
            <p:ph type="sldNum" sz="quarter" idx="12"/>
          </p:nvPr>
        </p:nvSpPr>
        <p:spPr>
          <a:xfrm>
            <a:off x="8339328" y="1170432"/>
            <a:ext cx="733864" cy="201168"/>
          </a:xfrm>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a:xfrm>
            <a:off x="2640597" y="6377459"/>
            <a:ext cx="3836404" cy="365125"/>
          </a:xfrm>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dirty="0"/>
          </a:p>
        </p:txBody>
      </p:sp>
    </p:spTree>
    <p:extLst>
      <p:ext uri="{BB962C8B-B14F-4D97-AF65-F5344CB8AC3E}">
        <p14:creationId xmlns:p14="http://schemas.microsoft.com/office/powerpoint/2010/main" val="170166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4267057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2363066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1205083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172516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1889400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352641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2363066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dirty="0"/>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3335665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1548073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271374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448760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898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993962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662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2159220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443789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dirty="0">
              <a:solidFill>
                <a:schemeClr val="tx2"/>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extLst>
      <p:ext uri="{BB962C8B-B14F-4D97-AF65-F5344CB8AC3E}">
        <p14:creationId xmlns:p14="http://schemas.microsoft.com/office/powerpoint/2010/main" val="141583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120508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0" lang="en-US"/>
          </a:p>
        </p:txBody>
      </p:sp>
      <p:sp>
        <p:nvSpPr>
          <p:cNvPr id="9" name="Slide Number Placeholder 8"/>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3910871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lgn="r" eaLnBrk="1" latinLnBrk="0" hangingPunct="1"/>
            <a:fld id="{E6F9B8CD-342D-4579-98EC-A8FD6B7370E1}" type="datetimeFigureOut">
              <a:rPr lang="en-US" smtClean="0"/>
              <a:pPr algn="r" eaLnBrk="1" latinLnBrk="0" hangingPunct="1"/>
              <a:t>6/13/2016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0"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2267777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4203819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2385471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106146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17251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188940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6/13/2016</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‹Nº›</a:t>
            </a:fld>
            <a:endParaRPr kumimoji="0" lang="en-US"/>
          </a:p>
        </p:txBody>
      </p:sp>
    </p:spTree>
    <p:extLst>
      <p:ext uri="{BB962C8B-B14F-4D97-AF65-F5344CB8AC3E}">
        <p14:creationId xmlns:p14="http://schemas.microsoft.com/office/powerpoint/2010/main" val="35264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dirty="0"/>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333566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6/13/2016</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‹Nº›</a:t>
            </a:fld>
            <a:endParaRPr kumimoji="0" lang="en-US"/>
          </a:p>
        </p:txBody>
      </p:sp>
    </p:spTree>
    <p:extLst>
      <p:ext uri="{BB962C8B-B14F-4D97-AF65-F5344CB8AC3E}">
        <p14:creationId xmlns:p14="http://schemas.microsoft.com/office/powerpoint/2010/main" val="154807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E6F9B8CD-342D-4579-98EC-A8FD6B7370E1}" type="datetimeFigureOut">
              <a:rPr lang="en-US" smtClean="0"/>
              <a:pPr algn="r" eaLnBrk="1" latinLnBrk="0" hangingPunct="1"/>
              <a:t>6/13/2016</a:t>
            </a:fld>
            <a:endParaRPr lang="en-US" dirty="0">
              <a:solidFill>
                <a:schemeClr val="tx2"/>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extLst>
      <p:ext uri="{BB962C8B-B14F-4D97-AF65-F5344CB8AC3E}">
        <p14:creationId xmlns:p14="http://schemas.microsoft.com/office/powerpoint/2010/main" val="1273261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lgn="r" eaLnBrk="1" latinLnBrk="0" hangingPunct="1"/>
            <a:fld id="{E6F9B8CD-342D-4579-98EC-A8FD6B7370E1}" type="datetimeFigureOut">
              <a:rPr lang="en-US" smtClean="0"/>
              <a:pPr algn="r" eaLnBrk="1" latinLnBrk="0" hangingPunct="1"/>
              <a:t>6/13/2016</a:t>
            </a:fld>
            <a:endParaRPr lang="en-US" dirty="0">
              <a:solidFill>
                <a:schemeClr val="tx2"/>
              </a:solidFill>
            </a:endParaRPr>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l" eaLnBrk="1" latinLnBrk="0" hangingPunct="1"/>
            <a:endParaRPr kumimoji="0" lang="en-US" dirty="0">
              <a:solidFill>
                <a:schemeClr val="tx2"/>
              </a:solidFill>
            </a:endParaRP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E6F9B8CD-342D-4579-98EC-A8FD6B7370E1}" type="datetimeFigureOut">
              <a:rPr lang="en-US" smtClean="0"/>
              <a:pPr algn="r" eaLnBrk="1" latinLnBrk="0" hangingPunct="1"/>
              <a:t>6/13/2016</a:t>
            </a:fld>
            <a:endParaRPr lang="en-US" dirty="0">
              <a:solidFill>
                <a:schemeClr val="tx2"/>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extLst>
      <p:ext uri="{BB962C8B-B14F-4D97-AF65-F5344CB8AC3E}">
        <p14:creationId xmlns:p14="http://schemas.microsoft.com/office/powerpoint/2010/main" val="1273261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lgn="r" eaLnBrk="1" latinLnBrk="0" hangingPunct="1"/>
            <a:fld id="{E6F9B8CD-342D-4579-98EC-A8FD6B7370E1}" type="datetimeFigureOut">
              <a:rPr lang="en-US" smtClean="0"/>
              <a:pPr algn="r" eaLnBrk="1" latinLnBrk="0" hangingPunct="1"/>
              <a:t>6/13/2016</a:t>
            </a:fld>
            <a:endParaRPr lang="en-US" dirty="0">
              <a:solidFill>
                <a:schemeClr val="tx2"/>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9336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60649"/>
            <a:ext cx="8458200" cy="1152127"/>
          </a:xfrm>
        </p:spPr>
        <p:txBody>
          <a:bodyPr>
            <a:normAutofit fontScale="90000"/>
          </a:bodyPr>
          <a:lstStyle/>
          <a:p>
            <a:r>
              <a:rPr lang="es-DO" b="1" dirty="0" smtClean="0">
                <a:solidFill>
                  <a:srgbClr val="C00000"/>
                </a:solidFill>
              </a:rPr>
              <a:t>EL CAMINO HACIA LA SALVACION</a:t>
            </a:r>
            <a:r>
              <a:rPr lang="es-DO" dirty="0" smtClean="0"/>
              <a:t/>
            </a:r>
            <a:br>
              <a:rPr lang="es-DO" dirty="0" smtClean="0"/>
            </a:br>
            <a:endParaRPr lang="es-DO" dirty="0"/>
          </a:p>
        </p:txBody>
      </p:sp>
      <p:sp>
        <p:nvSpPr>
          <p:cNvPr id="3" name="2 Subtítulo"/>
          <p:cNvSpPr>
            <a:spLocks noGrp="1"/>
          </p:cNvSpPr>
          <p:nvPr>
            <p:ph type="subTitle" idx="1"/>
          </p:nvPr>
        </p:nvSpPr>
        <p:spPr/>
        <p:txBody>
          <a:bodyPr/>
          <a:lstStyle/>
          <a:p>
            <a:endParaRPr lang="es-DO"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4744"/>
            <a:ext cx="9144000" cy="5733256"/>
          </a:xfrm>
          <a:prstGeom prst="rect">
            <a:avLst/>
          </a:prstGeom>
        </p:spPr>
      </p:pic>
    </p:spTree>
    <p:extLst>
      <p:ext uri="{BB962C8B-B14F-4D97-AF65-F5344CB8AC3E}">
        <p14:creationId xmlns:p14="http://schemas.microsoft.com/office/powerpoint/2010/main" val="342674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dirty="0" smtClean="0"/>
              <a:t>OBSERVE BIEN ESTA IMAGEN</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17638"/>
            <a:ext cx="8640960" cy="5179714"/>
          </a:xfrm>
        </p:spPr>
      </p:pic>
    </p:spTree>
    <p:extLst>
      <p:ext uri="{BB962C8B-B14F-4D97-AF65-F5344CB8AC3E}">
        <p14:creationId xmlns:p14="http://schemas.microsoft.com/office/powerpoint/2010/main" val="3601115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b="1" dirty="0" smtClean="0">
                <a:solidFill>
                  <a:schemeClr val="tx2">
                    <a:lumMod val="60000"/>
                    <a:lumOff val="40000"/>
                  </a:schemeClr>
                </a:solidFill>
              </a:rPr>
              <a:t>UN SOLO </a:t>
            </a:r>
            <a:r>
              <a:rPr lang="es-DO" dirty="0" smtClean="0"/>
              <a:t>PROPOSITO Y </a:t>
            </a:r>
            <a:r>
              <a:rPr lang="es-DO" b="1" dirty="0" smtClean="0">
                <a:solidFill>
                  <a:schemeClr val="tx2">
                    <a:lumMod val="60000"/>
                    <a:lumOff val="40000"/>
                  </a:schemeClr>
                </a:solidFill>
              </a:rPr>
              <a:t>UN SOLO </a:t>
            </a:r>
            <a:r>
              <a:rPr lang="es-DO" dirty="0" smtClean="0"/>
              <a:t>PERSONAJE</a:t>
            </a:r>
            <a:endParaRPr lang="es-DO" dirty="0"/>
          </a:p>
        </p:txBody>
      </p:sp>
      <p:sp>
        <p:nvSpPr>
          <p:cNvPr id="3" name="2 Marcador de contenido"/>
          <p:cNvSpPr>
            <a:spLocks noGrp="1"/>
          </p:cNvSpPr>
          <p:nvPr>
            <p:ph idx="1"/>
          </p:nvPr>
        </p:nvSpPr>
        <p:spPr/>
        <p:txBody>
          <a:bodyPr>
            <a:normAutofit lnSpcReduction="10000"/>
          </a:bodyPr>
          <a:lstStyle/>
          <a:p>
            <a:pPr lvl="0" algn="just"/>
            <a:r>
              <a:rPr lang="es-DO" dirty="0" smtClean="0"/>
              <a:t>El propósito final de la Biblia es LA SALVACION DEL HOMBRE,  por eso Jesucristo es su Personaje Central  porque </a:t>
            </a:r>
            <a:r>
              <a:rPr lang="es-ES" dirty="0" smtClean="0"/>
              <a:t>ÉL </a:t>
            </a:r>
            <a:r>
              <a:rPr lang="es-DO" dirty="0" smtClean="0"/>
              <a:t>es  el salvador.</a:t>
            </a:r>
          </a:p>
          <a:p>
            <a:pPr lvl="0" algn="just"/>
            <a:r>
              <a:rPr lang="es-DO" dirty="0" smtClean="0"/>
              <a:t>“</a:t>
            </a:r>
            <a:r>
              <a:rPr lang="es-DO" b="1" i="1" dirty="0" smtClean="0">
                <a:solidFill>
                  <a:srgbClr val="C00000"/>
                </a:solidFill>
              </a:rPr>
              <a:t>Escudriñad las Escrituras; porque a vosotros os parece que en ellas tenéis la vida eterna; y ellas son las que dan testimonio de mí</a:t>
            </a:r>
            <a:r>
              <a:rPr lang="es-DO" dirty="0" smtClean="0"/>
              <a:t>” (Juan 5:39).</a:t>
            </a:r>
          </a:p>
          <a:p>
            <a:pPr lvl="0" algn="just"/>
            <a:r>
              <a:rPr lang="es-DO" dirty="0" smtClean="0"/>
              <a:t>“</a:t>
            </a:r>
            <a:r>
              <a:rPr lang="es-ES" b="1" baseline="30000" dirty="0"/>
              <a:t> </a:t>
            </a:r>
            <a:r>
              <a:rPr lang="es-ES" dirty="0"/>
              <a:t>Fijemos nuestra mirada en Jesús, en quien la fe empieza y termina</a:t>
            </a:r>
            <a:r>
              <a:rPr lang="es-ES" dirty="0" smtClean="0"/>
              <a:t>.” (Hebreos 12:2ª)</a:t>
            </a:r>
            <a:endParaRPr lang="es-DO" dirty="0" smtClean="0"/>
          </a:p>
          <a:p>
            <a:endParaRPr lang="es-DO" dirty="0"/>
          </a:p>
        </p:txBody>
      </p:sp>
    </p:spTree>
    <p:extLst>
      <p:ext uri="{BB962C8B-B14F-4D97-AF65-F5344CB8AC3E}">
        <p14:creationId xmlns:p14="http://schemas.microsoft.com/office/powerpoint/2010/main" val="34431815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sz="3800" dirty="0" smtClean="0"/>
              <a:t>LA  BIBLIA NO SE COMPARA CON NADA</a:t>
            </a:r>
            <a:endParaRPr lang="es-DO" sz="3800" dirty="0"/>
          </a:p>
        </p:txBody>
      </p:sp>
      <p:sp>
        <p:nvSpPr>
          <p:cNvPr id="3" name="2 Marcador de contenido"/>
          <p:cNvSpPr>
            <a:spLocks noGrp="1"/>
          </p:cNvSpPr>
          <p:nvPr>
            <p:ph idx="1"/>
          </p:nvPr>
        </p:nvSpPr>
        <p:spPr>
          <a:xfrm>
            <a:off x="457200" y="1600200"/>
            <a:ext cx="8229600" cy="4925144"/>
          </a:xfrm>
        </p:spPr>
        <p:txBody>
          <a:bodyPr>
            <a:normAutofit fontScale="92500" lnSpcReduction="10000"/>
          </a:bodyPr>
          <a:lstStyle/>
          <a:p>
            <a:pPr lvl="0" algn="just"/>
            <a:r>
              <a:rPr lang="es-DO" dirty="0" smtClean="0"/>
              <a:t>No </a:t>
            </a:r>
            <a:r>
              <a:rPr lang="es-DO" dirty="0"/>
              <a:t>existe otro libro que se le pueda comparar. Es el libro que más influencia ha ejercido en la raza humana. </a:t>
            </a:r>
            <a:endParaRPr lang="es-DO" dirty="0" smtClean="0"/>
          </a:p>
          <a:p>
            <a:pPr lvl="0" algn="just"/>
            <a:r>
              <a:rPr lang="es-DO" dirty="0" smtClean="0"/>
              <a:t>Se </a:t>
            </a:r>
            <a:r>
              <a:rPr lang="es-DO" dirty="0"/>
              <a:t>ha leído más y de forma más continua que ningún otro libro en la historia</a:t>
            </a:r>
            <a:r>
              <a:rPr lang="es-DO" dirty="0" smtClean="0"/>
              <a:t>.</a:t>
            </a:r>
          </a:p>
          <a:p>
            <a:pPr lvl="0" algn="just"/>
            <a:r>
              <a:rPr lang="es-DO" dirty="0" smtClean="0"/>
              <a:t> </a:t>
            </a:r>
            <a:r>
              <a:rPr lang="es-DO" dirty="0"/>
              <a:t>Cuando se creó la imprenta por </a:t>
            </a:r>
            <a:r>
              <a:rPr lang="es-DO" dirty="0" smtClean="0"/>
              <a:t>Gutenberg </a:t>
            </a:r>
            <a:r>
              <a:rPr lang="es-DO" dirty="0"/>
              <a:t>en </a:t>
            </a:r>
            <a:r>
              <a:rPr lang="es-DO" dirty="0" smtClean="0"/>
              <a:t>1440 </a:t>
            </a:r>
            <a:r>
              <a:rPr lang="es-DO" dirty="0"/>
              <a:t>fue el primer libro en imprimirse y desde entonces </a:t>
            </a:r>
            <a:r>
              <a:rPr lang="es-DO" dirty="0">
                <a:solidFill>
                  <a:srgbClr val="C00000"/>
                </a:solidFill>
              </a:rPr>
              <a:t>es año por año el libro más impreso con una tirada promedio de </a:t>
            </a:r>
            <a:r>
              <a:rPr lang="es-DO" dirty="0" smtClean="0">
                <a:solidFill>
                  <a:srgbClr val="C00000"/>
                </a:solidFill>
              </a:rPr>
              <a:t>60 </a:t>
            </a:r>
            <a:r>
              <a:rPr lang="es-DO" dirty="0">
                <a:solidFill>
                  <a:srgbClr val="C00000"/>
                </a:solidFill>
              </a:rPr>
              <a:t>millones </a:t>
            </a:r>
            <a:r>
              <a:rPr lang="es-DO" dirty="0"/>
              <a:t>de ejemplares anuales. </a:t>
            </a:r>
          </a:p>
          <a:p>
            <a:pPr algn="just"/>
            <a:r>
              <a:rPr lang="es-DO" dirty="0"/>
              <a:t> </a:t>
            </a:r>
            <a:r>
              <a:rPr lang="es-DO" dirty="0" smtClean="0"/>
              <a:t>Traducida a 2,500 idiomas y dialectos</a:t>
            </a:r>
            <a:endParaRPr lang="es-DO" dirty="0">
              <a:effectLst>
                <a:outerShdw blurRad="50800" dist="38100" algn="tr" rotWithShape="0">
                  <a:prstClr val="black">
                    <a:alpha val="40000"/>
                  </a:prstClr>
                </a:outerShdw>
              </a:effectLst>
            </a:endParaRPr>
          </a:p>
          <a:p>
            <a:endParaRPr lang="es-DO" dirty="0"/>
          </a:p>
        </p:txBody>
      </p:sp>
    </p:spTree>
    <p:extLst>
      <p:ext uri="{BB962C8B-B14F-4D97-AF65-F5344CB8AC3E}">
        <p14:creationId xmlns:p14="http://schemas.microsoft.com/office/powerpoint/2010/main" val="28484304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894382"/>
          </a:xfrm>
        </p:spPr>
        <p:txBody>
          <a:bodyPr>
            <a:normAutofit fontScale="90000"/>
          </a:bodyPr>
          <a:lstStyle/>
          <a:p>
            <a:r>
              <a:rPr lang="es-DO" dirty="0" smtClean="0"/>
              <a:t>GUTENBERG IMPRIME LA BIBLIA</a:t>
            </a:r>
            <a:endParaRPr lang="es-DO" dirty="0"/>
          </a:p>
        </p:txBody>
      </p:sp>
      <p:pic>
        <p:nvPicPr>
          <p:cNvPr id="6" name="5 Marcador de contenido" descr="Johannes-Gutenberg (1).jpg"/>
          <p:cNvPicPr>
            <a:picLocks noGrp="1" noChangeAspect="1"/>
          </p:cNvPicPr>
          <p:nvPr>
            <p:ph idx="1"/>
          </p:nvPr>
        </p:nvPicPr>
        <p:blipFill>
          <a:blip r:embed="rId2"/>
          <a:stretch>
            <a:fillRect/>
          </a:stretch>
        </p:blipFill>
        <p:spPr>
          <a:xfrm>
            <a:off x="683569" y="1846263"/>
            <a:ext cx="7704856" cy="4463057"/>
          </a:xfr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DO" b="1" dirty="0"/>
              <a:t>¿ES LA BIBLIA INSPIRADA POR DIOS?</a:t>
            </a:r>
            <a:r>
              <a:rPr lang="es-DO" dirty="0"/>
              <a:t/>
            </a:r>
            <a:br>
              <a:rPr lang="es-DO" dirty="0"/>
            </a:br>
            <a:endParaRPr lang="es-DO" dirty="0"/>
          </a:p>
        </p:txBody>
      </p:sp>
      <p:sp>
        <p:nvSpPr>
          <p:cNvPr id="3" name="2 Marcador de contenido"/>
          <p:cNvSpPr>
            <a:spLocks noGrp="1"/>
          </p:cNvSpPr>
          <p:nvPr>
            <p:ph idx="1"/>
          </p:nvPr>
        </p:nvSpPr>
        <p:spPr>
          <a:xfrm>
            <a:off x="457200" y="1268760"/>
            <a:ext cx="8229600" cy="4857403"/>
          </a:xfrm>
        </p:spPr>
        <p:txBody>
          <a:bodyPr>
            <a:normAutofit fontScale="92500" lnSpcReduction="20000"/>
          </a:bodyPr>
          <a:lstStyle/>
          <a:p>
            <a:pPr lvl="0" algn="just"/>
            <a:r>
              <a:rPr lang="es-DO" dirty="0" smtClean="0"/>
              <a:t>Un </a:t>
            </a:r>
            <a:r>
              <a:rPr lang="es-DO" dirty="0"/>
              <a:t>libro escrito por casi 40 hombres, en 3 continentes, en 3 idiomas, durante unos 1500 años, tratando una diversidad de temas tan complejos como el origen del pecado y el sufrimiento, e</a:t>
            </a:r>
            <a:r>
              <a:rPr lang="es-DO" dirty="0" smtClean="0"/>
              <a:t>l propósito de la vida,  el </a:t>
            </a:r>
            <a:r>
              <a:rPr lang="es-DO" dirty="0"/>
              <a:t>plan de redención, la formación y caída de los 4 grandes imperios de la antigüedad </a:t>
            </a:r>
            <a:r>
              <a:rPr lang="es-DO" dirty="0" smtClean="0"/>
              <a:t>y  </a:t>
            </a:r>
            <a:r>
              <a:rPr lang="es-DO" dirty="0"/>
              <a:t>más. </a:t>
            </a:r>
            <a:endParaRPr lang="es-DO" dirty="0" smtClean="0"/>
          </a:p>
          <a:p>
            <a:pPr lvl="0" algn="just"/>
            <a:r>
              <a:rPr lang="es-DO" dirty="0" smtClean="0"/>
              <a:t>Todo </a:t>
            </a:r>
            <a:r>
              <a:rPr lang="es-DO" dirty="0"/>
              <a:t>esto lo hace sin haber contradicción en sus escritos, sino que por el contrario existe una perfecta armonía en la Biblia. ¿No le parece esto imposible, a menos que la mano de Dios estuviera guiando todo el </a:t>
            </a:r>
            <a:r>
              <a:rPr lang="es-DO" dirty="0" smtClean="0"/>
              <a:t>proceso(2Pedro </a:t>
            </a:r>
            <a:r>
              <a:rPr lang="es-DO" dirty="0"/>
              <a:t>1:21).</a:t>
            </a:r>
          </a:p>
          <a:p>
            <a:endParaRPr lang="es-DO" dirty="0"/>
          </a:p>
        </p:txBody>
      </p:sp>
    </p:spTree>
    <p:extLst>
      <p:ext uri="{BB962C8B-B14F-4D97-AF65-F5344CB8AC3E}">
        <p14:creationId xmlns:p14="http://schemas.microsoft.com/office/powerpoint/2010/main" val="8129919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PROFECIAS CUMPLIDAS</a:t>
            </a:r>
            <a:endParaRPr lang="es-DO" dirty="0"/>
          </a:p>
        </p:txBody>
      </p:sp>
      <p:sp>
        <p:nvSpPr>
          <p:cNvPr id="3" name="2 Marcador de contenido"/>
          <p:cNvSpPr>
            <a:spLocks noGrp="1"/>
          </p:cNvSpPr>
          <p:nvPr>
            <p:ph idx="1"/>
          </p:nvPr>
        </p:nvSpPr>
        <p:spPr>
          <a:xfrm>
            <a:off x="457200" y="1417638"/>
            <a:ext cx="8229600" cy="5107706"/>
          </a:xfrm>
        </p:spPr>
        <p:txBody>
          <a:bodyPr>
            <a:normAutofit fontScale="92500" lnSpcReduction="10000"/>
          </a:bodyPr>
          <a:lstStyle/>
          <a:p>
            <a:pPr algn="just"/>
            <a:r>
              <a:rPr lang="es-ES" dirty="0">
                <a:effectLst>
                  <a:outerShdw blurRad="50800" dist="38100" algn="tr" rotWithShape="0">
                    <a:prstClr val="black">
                      <a:alpha val="40000"/>
                    </a:prstClr>
                  </a:outerShdw>
                </a:effectLst>
              </a:rPr>
              <a:t>Las profecías cumplidas de la Biblia nos hablan de su inspiración. </a:t>
            </a:r>
            <a:endParaRPr lang="es-ES" dirty="0" smtClean="0">
              <a:effectLst>
                <a:outerShdw blurRad="50800" dist="38100" algn="tr" rotWithShape="0">
                  <a:prstClr val="black">
                    <a:alpha val="40000"/>
                  </a:prstClr>
                </a:outerShdw>
              </a:effectLst>
            </a:endParaRPr>
          </a:p>
          <a:p>
            <a:pPr algn="just"/>
            <a:r>
              <a:rPr lang="es-ES" dirty="0" smtClean="0">
                <a:effectLst>
                  <a:outerShdw blurRad="50800" dist="38100" algn="tr" rotWithShape="0">
                    <a:prstClr val="black">
                      <a:alpha val="40000"/>
                    </a:prstClr>
                  </a:outerShdw>
                </a:effectLst>
              </a:rPr>
              <a:t>Jesucristo profetiza la </a:t>
            </a:r>
            <a:r>
              <a:rPr lang="es-ES" dirty="0">
                <a:effectLst>
                  <a:outerShdw blurRad="50800" dist="38100" algn="tr" rotWithShape="0">
                    <a:prstClr val="black">
                      <a:alpha val="40000"/>
                    </a:prstClr>
                  </a:outerShdw>
                </a:effectLst>
              </a:rPr>
              <a:t>caída de la ciudad de Jerusalén, unos 37 años antes de que este evento sucediera (Mateo 24:1-34). </a:t>
            </a:r>
            <a:endParaRPr lang="es-ES" dirty="0" smtClean="0">
              <a:effectLst>
                <a:outerShdw blurRad="50800" dist="38100" algn="tr" rotWithShape="0">
                  <a:prstClr val="black">
                    <a:alpha val="40000"/>
                  </a:prstClr>
                </a:outerShdw>
              </a:effectLst>
            </a:endParaRPr>
          </a:p>
          <a:p>
            <a:pPr algn="just"/>
            <a:r>
              <a:rPr lang="es-ES" dirty="0" smtClean="0">
                <a:effectLst>
                  <a:outerShdw blurRad="50800" dist="38100" algn="tr" rotWithShape="0">
                    <a:prstClr val="black">
                      <a:alpha val="40000"/>
                    </a:prstClr>
                  </a:outerShdw>
                </a:effectLst>
              </a:rPr>
              <a:t>Es </a:t>
            </a:r>
            <a:r>
              <a:rPr lang="es-ES" dirty="0">
                <a:effectLst>
                  <a:outerShdw blurRad="50800" dist="38100" algn="tr" rotWithShape="0">
                    <a:prstClr val="black">
                      <a:alpha val="40000"/>
                    </a:prstClr>
                  </a:outerShdw>
                </a:effectLst>
              </a:rPr>
              <a:t>asombroso ver la cantidad de detalles expresados por Jesús en esta profecía que tuvieron su cumplimiento total. </a:t>
            </a:r>
            <a:endParaRPr lang="es-ES" dirty="0" smtClean="0">
              <a:effectLst>
                <a:outerShdw blurRad="50800" dist="38100" algn="tr" rotWithShape="0">
                  <a:prstClr val="black">
                    <a:alpha val="40000"/>
                  </a:prstClr>
                </a:outerShdw>
              </a:effectLst>
            </a:endParaRPr>
          </a:p>
          <a:p>
            <a:pPr algn="just"/>
            <a:r>
              <a:rPr lang="es-ES" dirty="0" smtClean="0">
                <a:effectLst>
                  <a:outerShdw blurRad="50800" dist="38100" algn="tr" rotWithShape="0">
                    <a:prstClr val="black">
                      <a:alpha val="40000"/>
                    </a:prstClr>
                  </a:outerShdw>
                </a:effectLst>
              </a:rPr>
              <a:t>Lo </a:t>
            </a:r>
            <a:r>
              <a:rPr lang="es-ES" dirty="0">
                <a:effectLst>
                  <a:outerShdw blurRad="50800" dist="38100" algn="tr" rotWithShape="0">
                    <a:prstClr val="black">
                      <a:alpha val="40000"/>
                    </a:prstClr>
                  </a:outerShdw>
                </a:effectLst>
              </a:rPr>
              <a:t>mismo podríamos decir de Egipto, cuya caída fue profetizada por el profeta Ezequiel (Ezequiel 29:15). </a:t>
            </a:r>
            <a:endParaRPr lang="es-DO" dirty="0"/>
          </a:p>
        </p:txBody>
      </p:sp>
    </p:spTree>
    <p:extLst>
      <p:ext uri="{BB962C8B-B14F-4D97-AF65-F5344CB8AC3E}">
        <p14:creationId xmlns:p14="http://schemas.microsoft.com/office/powerpoint/2010/main" val="387955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24744"/>
          </a:xfrm>
        </p:spPr>
        <p:txBody>
          <a:bodyPr>
            <a:noAutofit/>
          </a:bodyPr>
          <a:lstStyle/>
          <a:p>
            <a:pPr algn="ctr"/>
            <a:r>
              <a:rPr lang="es-DO" sz="3800" dirty="0" smtClean="0"/>
              <a:t>LO QUE QUEDA DEL TEMPLO: EL MURO DE LOS LAMENTOS </a:t>
            </a:r>
            <a:endParaRPr lang="es-DO" sz="3800"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4"/>
            <a:ext cx="9144000" cy="5373216"/>
          </a:xfrm>
        </p:spPr>
      </p:pic>
    </p:spTree>
    <p:extLst>
      <p:ext uri="{BB962C8B-B14F-4D97-AF65-F5344CB8AC3E}">
        <p14:creationId xmlns:p14="http://schemas.microsoft.com/office/powerpoint/2010/main" val="1849264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PROFECIA SOBRE BABILONIA</a:t>
            </a:r>
            <a:endParaRPr lang="es-DO" dirty="0"/>
          </a:p>
        </p:txBody>
      </p:sp>
      <p:sp>
        <p:nvSpPr>
          <p:cNvPr id="3" name="2 Marcador de contenido"/>
          <p:cNvSpPr>
            <a:spLocks noGrp="1"/>
          </p:cNvSpPr>
          <p:nvPr>
            <p:ph idx="1"/>
          </p:nvPr>
        </p:nvSpPr>
        <p:spPr>
          <a:xfrm>
            <a:off x="457200" y="1600200"/>
            <a:ext cx="8229600" cy="4853136"/>
          </a:xfrm>
        </p:spPr>
        <p:txBody>
          <a:bodyPr>
            <a:normAutofit fontScale="92500" lnSpcReduction="10000"/>
          </a:bodyPr>
          <a:lstStyle/>
          <a:p>
            <a:pPr lvl="0" algn="just"/>
            <a:r>
              <a:rPr lang="es-DO" dirty="0"/>
              <a:t>Babilonia, ciudad que bajo el dominio de Nabucodonosor llegó a convertirse en hermoso, rico y poderoso lugar del mundo. </a:t>
            </a:r>
            <a:endParaRPr lang="es-DO" dirty="0" smtClean="0"/>
          </a:p>
          <a:p>
            <a:pPr lvl="0" algn="just"/>
            <a:r>
              <a:rPr lang="es-DO" dirty="0" smtClean="0"/>
              <a:t>Llevó </a:t>
            </a:r>
            <a:r>
              <a:rPr lang="es-DO" dirty="0"/>
              <a:t>cautivos a los judíos en el año 587 A.C y el profeta Isaías predijo su destrucción siendo todavía un imperio mundial (Isaías 13:19-20). Incluso Jeremías recalcó que nunca más sería habitada y que sería asolada totalmente (Jeremías 50:13). Hoy solo quedan las ruinas de lo que en el pasado fue una gran ciudad que despertó la envidia universal. </a:t>
            </a:r>
          </a:p>
        </p:txBody>
      </p:sp>
    </p:spTree>
    <p:extLst>
      <p:ext uri="{BB962C8B-B14F-4D97-AF65-F5344CB8AC3E}">
        <p14:creationId xmlns:p14="http://schemas.microsoft.com/office/powerpoint/2010/main" val="37878018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r>
              <a:rPr lang="es-ES" dirty="0" smtClean="0"/>
              <a:t>ISAIAS 13:19-20 Y JEREMIAS 50:13</a:t>
            </a:r>
            <a:endParaRPr lang="en-US" dirty="0"/>
          </a:p>
        </p:txBody>
      </p:sp>
      <p:sp>
        <p:nvSpPr>
          <p:cNvPr id="3" name="Marcador de contenido 2"/>
          <p:cNvSpPr>
            <a:spLocks noGrp="1"/>
          </p:cNvSpPr>
          <p:nvPr>
            <p:ph sz="half" idx="1"/>
          </p:nvPr>
        </p:nvSpPr>
        <p:spPr>
          <a:xfrm>
            <a:off x="179512" y="1600200"/>
            <a:ext cx="4316288" cy="4525963"/>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s-ES" dirty="0"/>
              <a:t>Y Babilonia, hermosura de los reinos, gloria del orgullo de los Caldeos,</a:t>
            </a:r>
            <a:br>
              <a:rPr lang="es-ES" dirty="0"/>
            </a:br>
            <a:r>
              <a:rPr lang="es-ES" dirty="0"/>
              <a:t>Será como cuando Dios destruyó a Sodoma y a Gomorra</a:t>
            </a:r>
            <a:r>
              <a:rPr lang="es-ES" dirty="0" smtClean="0"/>
              <a:t>. </a:t>
            </a:r>
            <a:r>
              <a:rPr lang="es-ES" b="1" baseline="30000" dirty="0"/>
              <a:t> </a:t>
            </a:r>
            <a:r>
              <a:rPr lang="es-ES" dirty="0">
                <a:solidFill>
                  <a:srgbClr val="C00000"/>
                </a:solidFill>
              </a:rPr>
              <a:t>Nunca más será poblada ni habitada de generación en generación</a:t>
            </a:r>
            <a:r>
              <a:rPr lang="es-ES" dirty="0"/>
              <a:t>.</a:t>
            </a:r>
            <a:br>
              <a:rPr lang="es-ES" dirty="0"/>
            </a:br>
            <a:r>
              <a:rPr lang="es-ES" dirty="0"/>
              <a:t>No pondrá tienda allí el </a:t>
            </a:r>
            <a:r>
              <a:rPr lang="es-ES" dirty="0" err="1"/>
              <a:t>Arabe</a:t>
            </a:r>
            <a:r>
              <a:rPr lang="es-ES" dirty="0" smtClean="0"/>
              <a:t>, Ni </a:t>
            </a:r>
            <a:r>
              <a:rPr lang="es-ES" dirty="0"/>
              <a:t>los pastores harán descansar allí </a:t>
            </a:r>
            <a:r>
              <a:rPr lang="es-ES" i="1" dirty="0"/>
              <a:t>sus rebaños</a:t>
            </a:r>
            <a:r>
              <a:rPr lang="es-ES" dirty="0"/>
              <a:t>.</a:t>
            </a:r>
            <a:endParaRPr lang="en-US" dirty="0"/>
          </a:p>
        </p:txBody>
      </p:sp>
      <p:sp>
        <p:nvSpPr>
          <p:cNvPr id="5" name="Marcador de contenido 4"/>
          <p:cNvSpPr>
            <a:spLocks noGrp="1"/>
          </p:cNvSpPr>
          <p:nvPr>
            <p:ph sz="half" idx="2"/>
          </p:nvPr>
        </p:nvSpPr>
        <p:spPr>
          <a:xfrm>
            <a:off x="4788024" y="1600200"/>
            <a:ext cx="3898776" cy="4525963"/>
          </a:xfrm>
        </p:spPr>
        <p:style>
          <a:lnRef idx="2">
            <a:schemeClr val="accent2"/>
          </a:lnRef>
          <a:fillRef idx="1">
            <a:schemeClr val="lt1"/>
          </a:fillRef>
          <a:effectRef idx="0">
            <a:schemeClr val="accent2"/>
          </a:effectRef>
          <a:fontRef idx="minor">
            <a:schemeClr val="dk1"/>
          </a:fontRef>
        </p:style>
        <p:txBody>
          <a:bodyPr>
            <a:normAutofit fontScale="92500"/>
          </a:bodyPr>
          <a:lstStyle/>
          <a:p>
            <a:pPr algn="just"/>
            <a:r>
              <a:rPr lang="es-ES" sz="3000" dirty="0"/>
              <a:t>A causa del enojo del SEÑOR, </a:t>
            </a:r>
            <a:r>
              <a:rPr lang="es-ES" sz="3000" b="1" dirty="0">
                <a:solidFill>
                  <a:schemeClr val="accent2">
                    <a:lumMod val="75000"/>
                  </a:schemeClr>
                </a:solidFill>
              </a:rPr>
              <a:t>no será habitada, sino que estará desolada </a:t>
            </a:r>
            <a:r>
              <a:rPr lang="es-ES" sz="3000" dirty="0"/>
              <a:t>toda ella; todo el que pase por Babilonia se quedará atónito y silbará a causa de todas sus heridas. </a:t>
            </a:r>
            <a:endParaRPr lang="en-US" sz="3000" dirty="0"/>
          </a:p>
        </p:txBody>
      </p:sp>
    </p:spTree>
    <p:extLst>
      <p:ext uri="{BB962C8B-B14F-4D97-AF65-F5344CB8AC3E}">
        <p14:creationId xmlns:p14="http://schemas.microsoft.com/office/powerpoint/2010/main" val="27713770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barn(inVertical)">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RUINAS DE BABILONIA</a:t>
            </a:r>
            <a:br>
              <a:rPr lang="es-DO" dirty="0" smtClean="0"/>
            </a:br>
            <a:endParaRPr lang="es-D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08176"/>
            <a:ext cx="9144000" cy="5449823"/>
          </a:xfrm>
        </p:spPr>
      </p:pic>
    </p:spTree>
    <p:extLst>
      <p:ext uri="{BB962C8B-B14F-4D97-AF65-F5344CB8AC3E}">
        <p14:creationId xmlns:p14="http://schemas.microsoft.com/office/powerpoint/2010/main" val="2105368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DO" dirty="0" smtClean="0"/>
              <a:t>   B </a:t>
            </a:r>
            <a:r>
              <a:rPr lang="es-DO" dirty="0" smtClean="0">
                <a:solidFill>
                  <a:srgbClr val="C00000"/>
                </a:solidFill>
              </a:rPr>
              <a:t>I </a:t>
            </a:r>
            <a:r>
              <a:rPr lang="es-DO" dirty="0" smtClean="0"/>
              <a:t>E </a:t>
            </a:r>
            <a:r>
              <a:rPr lang="es-DO" dirty="0" smtClean="0">
                <a:solidFill>
                  <a:srgbClr val="FF0000"/>
                </a:solidFill>
              </a:rPr>
              <a:t>N </a:t>
            </a:r>
            <a:r>
              <a:rPr lang="es-DO" dirty="0" smtClean="0"/>
              <a:t>V </a:t>
            </a:r>
            <a:r>
              <a:rPr lang="es-DO" b="1" dirty="0" smtClean="0">
                <a:solidFill>
                  <a:srgbClr val="92D050"/>
                </a:solidFill>
              </a:rPr>
              <a:t>E </a:t>
            </a:r>
            <a:r>
              <a:rPr lang="es-DO" dirty="0" smtClean="0"/>
              <a:t>N </a:t>
            </a:r>
            <a:r>
              <a:rPr lang="es-DO" dirty="0" smtClean="0">
                <a:solidFill>
                  <a:srgbClr val="490FB1"/>
                </a:solidFill>
              </a:rPr>
              <a:t>I </a:t>
            </a:r>
            <a:r>
              <a:rPr lang="es-DO" dirty="0" smtClean="0"/>
              <a:t>D </a:t>
            </a:r>
            <a:r>
              <a:rPr lang="es-DO" dirty="0" smtClean="0">
                <a:solidFill>
                  <a:srgbClr val="FFC000"/>
                </a:solidFill>
              </a:rPr>
              <a:t>O</a:t>
            </a:r>
            <a:endParaRPr lang="es-DO" dirty="0">
              <a:solidFill>
                <a:srgbClr val="FFC000"/>
              </a:solidFill>
            </a:endParaRPr>
          </a:p>
        </p:txBody>
      </p:sp>
      <p:sp>
        <p:nvSpPr>
          <p:cNvPr id="3" name="2 Marcador de contenido"/>
          <p:cNvSpPr>
            <a:spLocks noGrp="1"/>
          </p:cNvSpPr>
          <p:nvPr>
            <p:ph idx="1"/>
          </p:nvPr>
        </p:nvSpPr>
        <p:spPr/>
        <p:txBody>
          <a:bodyPr>
            <a:normAutofit fontScale="92500"/>
          </a:bodyPr>
          <a:lstStyle/>
          <a:p>
            <a:r>
              <a:rPr lang="es-DO" dirty="0" smtClean="0"/>
              <a:t>Este es el curso Bíblico «EL CAMINO HACIA LA SALVACION»</a:t>
            </a:r>
          </a:p>
          <a:p>
            <a:r>
              <a:rPr lang="es-DO" dirty="0" smtClean="0"/>
              <a:t>Consta de 8 lecciones que le enseñaran todo lo que usted debe saber y hacer para ser salvo.</a:t>
            </a:r>
          </a:p>
          <a:p>
            <a:r>
              <a:rPr lang="es-DO" dirty="0" smtClean="0"/>
              <a:t>Ninguna otra cosa es más importante en este mundo que llegar a ser salvo. Así que:</a:t>
            </a:r>
          </a:p>
          <a:p>
            <a:r>
              <a:rPr lang="es-DO" dirty="0" smtClean="0"/>
              <a:t>Acomódese en su asiento, abra su mente, su corazón y su Biblia y  vamos a aprender lo que dice Dios sobre esto.</a:t>
            </a:r>
            <a:endParaRPr lang="es-DO" dirty="0"/>
          </a:p>
        </p:txBody>
      </p:sp>
      <p:pic>
        <p:nvPicPr>
          <p:cNvPr id="4" name="3 Imagen" descr="dar-la-mano.png"/>
          <p:cNvPicPr>
            <a:picLocks noChangeAspect="1"/>
          </p:cNvPicPr>
          <p:nvPr/>
        </p:nvPicPr>
        <p:blipFill>
          <a:blip r:embed="rId2"/>
          <a:stretch>
            <a:fillRect/>
          </a:stretch>
        </p:blipFill>
        <p:spPr>
          <a:xfrm>
            <a:off x="5072066" y="1"/>
            <a:ext cx="3500462" cy="1500173"/>
          </a:xfrm>
          <a:prstGeom prst="rect">
            <a:avLst/>
          </a:prstGeom>
        </p:spPr>
      </p:pic>
    </p:spTree>
    <p:extLst>
      <p:ext uri="{BB962C8B-B14F-4D97-AF65-F5344CB8AC3E}">
        <p14:creationId xmlns:p14="http://schemas.microsoft.com/office/powerpoint/2010/main" val="3719047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1"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1"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BIBLIA Y CIENCIA: OTRA PRUEBA MAS</a:t>
            </a:r>
            <a:endParaRPr lang="es-DO" dirty="0"/>
          </a:p>
        </p:txBody>
      </p:sp>
      <p:sp>
        <p:nvSpPr>
          <p:cNvPr id="3" name="2 Marcador de contenido"/>
          <p:cNvSpPr>
            <a:spLocks noGrp="1"/>
          </p:cNvSpPr>
          <p:nvPr>
            <p:ph idx="1"/>
          </p:nvPr>
        </p:nvSpPr>
        <p:spPr>
          <a:xfrm>
            <a:off x="457200" y="1600200"/>
            <a:ext cx="8229600" cy="4709120"/>
          </a:xfrm>
        </p:spPr>
        <p:txBody>
          <a:bodyPr>
            <a:normAutofit fontScale="92500" lnSpcReduction="10000"/>
          </a:bodyPr>
          <a:lstStyle/>
          <a:p>
            <a:pPr algn="just"/>
            <a:r>
              <a:rPr lang="es-ES" dirty="0">
                <a:effectLst>
                  <a:outerShdw blurRad="50800" dist="38100" algn="tr" rotWithShape="0">
                    <a:prstClr val="black">
                      <a:alpha val="40000"/>
                    </a:prstClr>
                  </a:outerShdw>
                </a:effectLst>
              </a:rPr>
              <a:t>Las declaraciones de la Biblia son científicamente correctas. Quién habría de esperar que en un libro tan antiguo podría encontrar informaciones de cosas tan científicas y modernas como son las redondez de la tierra, aunque la gente pensaba que era cuadrada (Isaías 40:22), la imposibilidad de contar las estrellas, aunque algunos hombres de ciencias creían que si se podía (Jeremías 33:22), que la tierra cuelga sobre el vacío y que nada la sostiene como creían los sabios de Alejandría (Job 26:7). </a:t>
            </a:r>
            <a:endParaRPr lang="es-DO" dirty="0"/>
          </a:p>
        </p:txBody>
      </p:sp>
    </p:spTree>
    <p:extLst>
      <p:ext uri="{BB962C8B-B14F-4D97-AF65-F5344CB8AC3E}">
        <p14:creationId xmlns:p14="http://schemas.microsoft.com/office/powerpoint/2010/main" val="6903028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74297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DO" dirty="0" smtClean="0"/>
              <a:t>CIENCIA Y BIBLIA</a:t>
            </a:r>
            <a:endParaRPr lang="es-DO" dirty="0"/>
          </a:p>
        </p:txBody>
      </p:sp>
      <p:sp>
        <p:nvSpPr>
          <p:cNvPr id="6" name="5 Marcador de contenido"/>
          <p:cNvSpPr>
            <a:spLocks noGrp="1"/>
          </p:cNvSpPr>
          <p:nvPr>
            <p:ph idx="1"/>
          </p:nvPr>
        </p:nvSpPr>
        <p:spPr>
          <a:xfrm>
            <a:off x="457200" y="1417638"/>
            <a:ext cx="8229600" cy="5107706"/>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lvl="0" algn="just"/>
            <a:r>
              <a:rPr lang="es-DO" dirty="0"/>
              <a:t>Salomón también nos habla del ciclo del agua, sin tener a mano aparatos modernos ni una estación de meteorología (Eclesiastés 1:7). El mar lleva el agua a las nubes a través de la evaporación, y las nubes la llevan a las montañas donde nacen los ríos que terminan todos en el mar, pero el mar nunca se llena porque es un proceso circular de reciclaje y purificación</a:t>
            </a:r>
            <a:r>
              <a:rPr lang="es-DO" dirty="0" smtClean="0"/>
              <a:t>.</a:t>
            </a:r>
          </a:p>
          <a:p>
            <a:pPr lvl="0" algn="just"/>
            <a:r>
              <a:rPr lang="es-DO" dirty="0" smtClean="0"/>
              <a:t> </a:t>
            </a:r>
            <a:r>
              <a:rPr lang="es-DO" dirty="0"/>
              <a:t>¿Como estos hombres pudieron hablar de estas y otras grandes verdades científicas sin equivocarse? Simplemente el Señor Dios </a:t>
            </a:r>
            <a:r>
              <a:rPr lang="es-DO" dirty="0" smtClean="0"/>
              <a:t>inspiraba</a:t>
            </a:r>
            <a:endParaRPr lang="es-DO" dirty="0"/>
          </a:p>
        </p:txBody>
      </p:sp>
    </p:spTree>
    <p:extLst>
      <p:ext uri="{BB962C8B-B14F-4D97-AF65-F5344CB8AC3E}">
        <p14:creationId xmlns:p14="http://schemas.microsoft.com/office/powerpoint/2010/main" val="1606270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CICLO DEL AGUA: OBSERVE BIEN</a:t>
            </a:r>
            <a:endParaRPr lang="es-D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4"/>
            <a:ext cx="9144000" cy="5373216"/>
          </a:xfrm>
        </p:spPr>
      </p:pic>
    </p:spTree>
    <p:extLst>
      <p:ext uri="{BB962C8B-B14F-4D97-AF65-F5344CB8AC3E}">
        <p14:creationId xmlns:p14="http://schemas.microsoft.com/office/powerpoint/2010/main" val="3797372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496944" cy="61206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4314809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lgn="l"/>
            <a:r>
              <a:rPr lang="es-DO" b="1" dirty="0"/>
              <a:t>CÓMO ENTENDER LA BIBLIA?</a:t>
            </a:r>
            <a:r>
              <a:rPr lang="es-DO" dirty="0"/>
              <a:t/>
            </a:r>
            <a:br>
              <a:rPr lang="es-DO" dirty="0"/>
            </a:br>
            <a:endParaRPr lang="es-DO" dirty="0"/>
          </a:p>
        </p:txBody>
      </p:sp>
      <p:sp>
        <p:nvSpPr>
          <p:cNvPr id="3" name="2 Marcador de contenido"/>
          <p:cNvSpPr>
            <a:spLocks noGrp="1"/>
          </p:cNvSpPr>
          <p:nvPr>
            <p:ph idx="1"/>
          </p:nvPr>
        </p:nvSpPr>
        <p:spPr>
          <a:xfrm>
            <a:off x="457200" y="1600200"/>
            <a:ext cx="8229600" cy="4781128"/>
          </a:xfrm>
        </p:spPr>
        <p:txBody>
          <a:bodyPr>
            <a:normAutofit fontScale="92500" lnSpcReduction="10000"/>
          </a:bodyPr>
          <a:lstStyle/>
          <a:p>
            <a:pPr algn="just"/>
            <a:r>
              <a:rPr lang="es-ES" dirty="0">
                <a:effectLst>
                  <a:outerShdw blurRad="50800" dist="38100" algn="tr" rotWithShape="0">
                    <a:prstClr val="black">
                      <a:alpha val="40000"/>
                    </a:prstClr>
                  </a:outerShdw>
                </a:effectLst>
              </a:rPr>
              <a:t>La Biblia fue escrita para ser entendida (Efesios 3:4). Cuando Jesucristo se dirigía a sus oyentes les hablaba de cosas que ellos pudieran entender como la agricultura, la pesca, los lirios del campo, etc. Por eso hacia caer en su audiencia la responsabilidad de entender el mensaje </a:t>
            </a:r>
            <a:r>
              <a:rPr lang="es-ES" dirty="0" smtClean="0">
                <a:effectLst>
                  <a:outerShdw blurRad="50800" dist="38100" algn="tr" rotWithShape="0">
                    <a:prstClr val="black">
                      <a:alpha val="40000"/>
                    </a:prstClr>
                  </a:outerShdw>
                </a:effectLst>
              </a:rPr>
              <a:t>(</a:t>
            </a:r>
            <a:r>
              <a:rPr lang="es-ES" b="1" dirty="0" smtClean="0">
                <a:solidFill>
                  <a:schemeClr val="accent2">
                    <a:lumMod val="75000"/>
                  </a:schemeClr>
                </a:solidFill>
                <a:effectLst>
                  <a:outerShdw blurRad="50800" dist="38100" algn="tr" rotWithShape="0">
                    <a:prstClr val="black">
                      <a:alpha val="40000"/>
                    </a:prstClr>
                  </a:outerShdw>
                </a:effectLst>
              </a:rPr>
              <a:t>El que tiene oídos para oír que oiga</a:t>
            </a:r>
            <a:r>
              <a:rPr lang="es-ES" dirty="0" smtClean="0">
                <a:effectLst>
                  <a:outerShdw blurRad="50800" dist="38100" algn="tr" rotWithShape="0">
                    <a:prstClr val="black">
                      <a:alpha val="40000"/>
                    </a:prstClr>
                  </a:outerShdw>
                </a:effectLst>
              </a:rPr>
              <a:t>...Lucas </a:t>
            </a:r>
            <a:r>
              <a:rPr lang="es-ES" dirty="0">
                <a:effectLst>
                  <a:outerShdw blurRad="50800" dist="38100" algn="tr" rotWithShape="0">
                    <a:prstClr val="black">
                      <a:alpha val="40000"/>
                    </a:prstClr>
                  </a:outerShdw>
                </a:effectLst>
              </a:rPr>
              <a:t>8:8; Mateo 13:43). </a:t>
            </a:r>
            <a:endParaRPr lang="es-ES" dirty="0" smtClean="0">
              <a:effectLst>
                <a:outerShdw blurRad="50800" dist="38100" algn="tr" rotWithShape="0">
                  <a:prstClr val="black">
                    <a:alpha val="40000"/>
                  </a:prstClr>
                </a:outerShdw>
              </a:effectLst>
            </a:endParaRPr>
          </a:p>
          <a:p>
            <a:pPr algn="just"/>
            <a:r>
              <a:rPr lang="es-ES" dirty="0" smtClean="0">
                <a:effectLst>
                  <a:outerShdw blurRad="50800" dist="38100" algn="tr" rotWithShape="0">
                    <a:prstClr val="black">
                      <a:alpha val="40000"/>
                    </a:prstClr>
                  </a:outerShdw>
                </a:effectLst>
              </a:rPr>
              <a:t>Pero </a:t>
            </a:r>
            <a:r>
              <a:rPr lang="es-ES" dirty="0">
                <a:effectLst>
                  <a:outerShdw blurRad="50800" dist="38100" algn="tr" rotWithShape="0">
                    <a:prstClr val="black">
                      <a:alpha val="40000"/>
                    </a:prstClr>
                  </a:outerShdw>
                </a:effectLst>
              </a:rPr>
              <a:t>no debemos olvidar que la Biblia fue  terminada de escribir hace casi  2 mil años y que el proceso de escribirla tardó casi 1500 años. </a:t>
            </a:r>
            <a:endParaRPr lang="es-D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0"/>
            <a:ext cx="1954560" cy="1417638"/>
          </a:xfrm>
          <a:prstGeom prst="rect">
            <a:avLst/>
          </a:prstGeom>
        </p:spPr>
      </p:pic>
    </p:spTree>
    <p:extLst>
      <p:ext uri="{BB962C8B-B14F-4D97-AF65-F5344CB8AC3E}">
        <p14:creationId xmlns:p14="http://schemas.microsoft.com/office/powerpoint/2010/main" val="36703179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b="1" dirty="0" smtClean="0"/>
              <a:t>CÓMO ENTENDER LA BIBLIA?</a:t>
            </a:r>
            <a:r>
              <a:rPr lang="es-DO" dirty="0" smtClean="0"/>
              <a:t/>
            </a:r>
            <a:br>
              <a:rPr lang="es-DO" dirty="0" smtClean="0"/>
            </a:br>
            <a:endParaRPr lang="es-DO" dirty="0"/>
          </a:p>
        </p:txBody>
      </p:sp>
      <p:sp>
        <p:nvSpPr>
          <p:cNvPr id="3" name="2 Marcador de contenido"/>
          <p:cNvSpPr>
            <a:spLocks noGrp="1"/>
          </p:cNvSpPr>
          <p:nvPr>
            <p:ph idx="1"/>
          </p:nvPr>
        </p:nvSpPr>
        <p:spPr/>
        <p:txBody>
          <a:bodyPr>
            <a:normAutofit fontScale="92500" lnSpcReduction="10000"/>
          </a:bodyPr>
          <a:lstStyle/>
          <a:p>
            <a:pPr algn="just"/>
            <a:r>
              <a:rPr lang="es-ES" dirty="0" smtClean="0">
                <a:effectLst>
                  <a:outerShdw blurRad="50800" dist="38100" algn="tr" rotWithShape="0">
                    <a:prstClr val="black">
                      <a:alpha val="40000"/>
                    </a:prstClr>
                  </a:outerShdw>
                </a:effectLst>
              </a:rPr>
              <a:t>También </a:t>
            </a:r>
            <a:r>
              <a:rPr lang="es-ES" dirty="0">
                <a:effectLst>
                  <a:outerShdw blurRad="50800" dist="38100" algn="tr" rotWithShape="0">
                    <a:prstClr val="black">
                      <a:alpha val="40000"/>
                    </a:prstClr>
                  </a:outerShdw>
                </a:effectLst>
              </a:rPr>
              <a:t>hay que tomar en cuenta que fue escrita en 3 continentes (Asia, África y Europa), </a:t>
            </a:r>
            <a:r>
              <a:rPr lang="es-ES" dirty="0" smtClean="0">
                <a:effectLst>
                  <a:outerShdw blurRad="50800" dist="38100" algn="tr" rotWithShape="0">
                    <a:prstClr val="black">
                      <a:alpha val="40000"/>
                    </a:prstClr>
                  </a:outerShdw>
                </a:effectLst>
              </a:rPr>
              <a:t>y en </a:t>
            </a:r>
            <a:r>
              <a:rPr lang="es-ES" dirty="0">
                <a:effectLst>
                  <a:outerShdw blurRad="50800" dist="38100" algn="tr" rotWithShape="0">
                    <a:prstClr val="black">
                      <a:alpha val="40000"/>
                    </a:prstClr>
                  </a:outerShdw>
                </a:effectLst>
              </a:rPr>
              <a:t>3 idiomas (Hebreo, Griego y Arameo). </a:t>
            </a:r>
            <a:endParaRPr lang="es-ES" dirty="0" smtClean="0">
              <a:effectLst>
                <a:outerShdw blurRad="50800" dist="38100" algn="tr" rotWithShape="0">
                  <a:prstClr val="black">
                    <a:alpha val="40000"/>
                  </a:prstClr>
                </a:outerShdw>
              </a:effectLst>
            </a:endParaRPr>
          </a:p>
          <a:p>
            <a:pPr algn="just"/>
            <a:r>
              <a:rPr lang="es-ES" dirty="0" smtClean="0">
                <a:effectLst>
                  <a:outerShdw blurRad="50800" dist="38100" algn="tr" rotWithShape="0">
                    <a:prstClr val="black">
                      <a:alpha val="40000"/>
                    </a:prstClr>
                  </a:outerShdw>
                </a:effectLst>
              </a:rPr>
              <a:t>Es </a:t>
            </a:r>
            <a:r>
              <a:rPr lang="es-ES" dirty="0">
                <a:effectLst>
                  <a:outerShdw blurRad="50800" dist="38100" algn="tr" rotWithShape="0">
                    <a:prstClr val="black">
                      <a:alpha val="40000"/>
                    </a:prstClr>
                  </a:outerShdw>
                </a:effectLst>
              </a:rPr>
              <a:t>por tanto totalmente comprensible que exista en ellas algunas cosas difíciles de entender como dice el apóstol Pedro (2Pedro 3:16). </a:t>
            </a:r>
            <a:endParaRPr lang="es-ES" dirty="0" smtClean="0">
              <a:effectLst>
                <a:outerShdw blurRad="50800" dist="38100" algn="tr" rotWithShape="0">
                  <a:prstClr val="black">
                    <a:alpha val="40000"/>
                  </a:prstClr>
                </a:outerShdw>
              </a:effectLst>
            </a:endParaRPr>
          </a:p>
          <a:p>
            <a:pPr algn="just"/>
            <a:r>
              <a:rPr lang="es-ES" dirty="0">
                <a:effectLst>
                  <a:outerShdw blurRad="50800" dist="38100" algn="tr" rotWithShape="0">
                    <a:prstClr val="black">
                      <a:alpha val="40000"/>
                    </a:prstClr>
                  </a:outerShdw>
                </a:effectLst>
              </a:rPr>
              <a:t>Pero difícil no quiere decir imposible. Con un esfuerzo serio de nuestra parte es posible llegar a una comprensión indudablemente clara sobre lo que Dios espera de nosotros. </a:t>
            </a:r>
            <a:endParaRPr lang="es-DO" dirty="0"/>
          </a:p>
        </p:txBody>
      </p:sp>
    </p:spTree>
    <p:extLst>
      <p:ext uri="{BB962C8B-B14F-4D97-AF65-F5344CB8AC3E}">
        <p14:creationId xmlns:p14="http://schemas.microsoft.com/office/powerpoint/2010/main" val="1621036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QUÈ SE NECESITA PARA ENTENDERLA</a:t>
            </a:r>
            <a:endParaRPr lang="es-DO" dirty="0"/>
          </a:p>
        </p:txBody>
      </p:sp>
      <p:sp>
        <p:nvSpPr>
          <p:cNvPr id="3" name="2 Marcador de contenido"/>
          <p:cNvSpPr>
            <a:spLocks noGrp="1"/>
          </p:cNvSpPr>
          <p:nvPr>
            <p:ph idx="1"/>
          </p:nvPr>
        </p:nvSpPr>
        <p:spPr>
          <a:xfrm>
            <a:off x="457200" y="1600200"/>
            <a:ext cx="8507288" cy="4925144"/>
          </a:xfrm>
        </p:spPr>
        <p:txBody>
          <a:bodyPr>
            <a:normAutofit fontScale="92500"/>
          </a:bodyPr>
          <a:lstStyle/>
          <a:p>
            <a:pPr lvl="0" algn="just"/>
            <a:r>
              <a:rPr lang="es-DO" dirty="0"/>
              <a:t>Es por eso que el primer y tal vez más importante requisito para entender las escrituras es </a:t>
            </a:r>
            <a:r>
              <a:rPr lang="es-DO" dirty="0">
                <a:solidFill>
                  <a:srgbClr val="FF0000"/>
                </a:solidFill>
              </a:rPr>
              <a:t>tener una actitud correcta hacia ella.</a:t>
            </a:r>
            <a:r>
              <a:rPr lang="es-DO" dirty="0"/>
              <a:t> Esa actitud debe incluir </a:t>
            </a:r>
            <a:r>
              <a:rPr lang="es-DO" b="1" dirty="0">
                <a:solidFill>
                  <a:schemeClr val="tx2">
                    <a:lumMod val="60000"/>
                    <a:lumOff val="40000"/>
                  </a:schemeClr>
                </a:solidFill>
              </a:rPr>
              <a:t>amor a la verdad </a:t>
            </a:r>
            <a:r>
              <a:rPr lang="es-DO" dirty="0"/>
              <a:t>para aceptar aun aquellas cosas que no nos gusten (2Tesalonicenses 2:10-12). </a:t>
            </a:r>
            <a:endParaRPr lang="es-DO" dirty="0" smtClean="0"/>
          </a:p>
          <a:p>
            <a:pPr lvl="0" algn="just"/>
            <a:r>
              <a:rPr lang="es-DO" dirty="0" smtClean="0"/>
              <a:t>También </a:t>
            </a:r>
            <a:r>
              <a:rPr lang="es-DO" dirty="0"/>
              <a:t>hay que tener </a:t>
            </a:r>
            <a:r>
              <a:rPr lang="es-DO" b="1" dirty="0">
                <a:solidFill>
                  <a:schemeClr val="accent6">
                    <a:lumMod val="75000"/>
                  </a:schemeClr>
                </a:solidFill>
              </a:rPr>
              <a:t>diligencia para estudiarla </a:t>
            </a:r>
            <a:r>
              <a:rPr lang="es-DO" dirty="0"/>
              <a:t>con constancia (2Timoteo 4:13; Juan 5:39). Por otra parte hay que tener </a:t>
            </a:r>
            <a:r>
              <a:rPr lang="es-DO" b="1" dirty="0">
                <a:solidFill>
                  <a:srgbClr val="00B050"/>
                </a:solidFill>
              </a:rPr>
              <a:t>dependencia de Dios </a:t>
            </a:r>
            <a:r>
              <a:rPr lang="es-DO" dirty="0"/>
              <a:t>para que Él nos provea de la sabiduría necesaria para no solo entender sino aplicar a nuestra vida (Santiago 1:5</a:t>
            </a:r>
            <a:r>
              <a:rPr lang="es-DO" dirty="0" smtClean="0"/>
              <a:t>).</a:t>
            </a:r>
            <a:r>
              <a:rPr lang="es-DO" dirty="0"/>
              <a:t> </a:t>
            </a:r>
            <a:endParaRPr lang="es-DO" dirty="0">
              <a:effectLst>
                <a:outerShdw blurRad="50800" dist="38100" algn="tr" rotWithShape="0">
                  <a:prstClr val="black">
                    <a:alpha val="40000"/>
                  </a:prstClr>
                </a:outerShdw>
              </a:effectLst>
            </a:endParaRPr>
          </a:p>
          <a:p>
            <a:pPr algn="just"/>
            <a:endParaRPr lang="es-DO" dirty="0"/>
          </a:p>
        </p:txBody>
      </p:sp>
    </p:spTree>
    <p:extLst>
      <p:ext uri="{BB962C8B-B14F-4D97-AF65-F5344CB8AC3E}">
        <p14:creationId xmlns:p14="http://schemas.microsoft.com/office/powerpoint/2010/main" val="151943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QUÈ SE NECESITA PARA ENTENDERLA</a:t>
            </a:r>
            <a:endParaRPr lang="es-DO" dirty="0"/>
          </a:p>
        </p:txBody>
      </p:sp>
      <p:sp>
        <p:nvSpPr>
          <p:cNvPr id="3" name="2 Marcador de contenido"/>
          <p:cNvSpPr>
            <a:spLocks noGrp="1"/>
          </p:cNvSpPr>
          <p:nvPr>
            <p:ph idx="1"/>
          </p:nvPr>
        </p:nvSpPr>
        <p:spPr>
          <a:xfrm>
            <a:off x="457200" y="1600200"/>
            <a:ext cx="8229600" cy="4997152"/>
          </a:xfrm>
        </p:spPr>
        <p:txBody>
          <a:bodyPr>
            <a:normAutofit fontScale="92500" lnSpcReduction="20000"/>
          </a:bodyPr>
          <a:lstStyle/>
          <a:p>
            <a:pPr lvl="0" algn="just"/>
            <a:r>
              <a:rPr lang="es-DO" dirty="0"/>
              <a:t>Se necesita </a:t>
            </a:r>
            <a:r>
              <a:rPr lang="es-DO" dirty="0">
                <a:solidFill>
                  <a:srgbClr val="FF0000"/>
                </a:solidFill>
              </a:rPr>
              <a:t>alguien quien nos explique</a:t>
            </a:r>
            <a:r>
              <a:rPr lang="es-DO" dirty="0"/>
              <a:t>. Tratar de entender la Biblia nosotros solos es como querer alfabetizarse uno mismo. </a:t>
            </a:r>
            <a:endParaRPr lang="es-DO" dirty="0" smtClean="0"/>
          </a:p>
          <a:p>
            <a:pPr lvl="0" algn="just"/>
            <a:r>
              <a:rPr lang="es-DO" dirty="0" smtClean="0"/>
              <a:t>El </a:t>
            </a:r>
            <a:r>
              <a:rPr lang="es-DO" dirty="0"/>
              <a:t>eunuco comprendió esta verdad y acepto gustoso la ayuda del evangelista Felipe (Hechos 8:26-35). El ayudado debe observar si quien le ayuda le está orientando o </a:t>
            </a:r>
            <a:r>
              <a:rPr lang="es-DO" dirty="0" smtClean="0"/>
              <a:t>desorientando </a:t>
            </a:r>
            <a:r>
              <a:rPr lang="es-DO" dirty="0"/>
              <a:t>(1Tesalonicenses 5:21). </a:t>
            </a:r>
            <a:endParaRPr lang="es-DO" dirty="0" smtClean="0"/>
          </a:p>
          <a:p>
            <a:pPr lvl="0" algn="just"/>
            <a:r>
              <a:rPr lang="es-DO" dirty="0" smtClean="0"/>
              <a:t>De </a:t>
            </a:r>
            <a:r>
              <a:rPr lang="es-DO" dirty="0"/>
              <a:t>nuestra parte, nos sentimos agradecidos de que usted haya aceptado nuestra ayuda, y le pedimos que examine con cuidado cada enseñanza que le proporcionamos.</a:t>
            </a:r>
          </a:p>
          <a:p>
            <a:endParaRPr lang="es-DO" dirty="0"/>
          </a:p>
        </p:txBody>
      </p:sp>
    </p:spTree>
    <p:extLst>
      <p:ext uri="{BB962C8B-B14F-4D97-AF65-F5344CB8AC3E}">
        <p14:creationId xmlns:p14="http://schemas.microsoft.com/office/powerpoint/2010/main" val="3765175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LA DOS DIVISIONES</a:t>
            </a:r>
            <a:endParaRPr lang="es-DO" dirty="0"/>
          </a:p>
        </p:txBody>
      </p:sp>
      <p:sp>
        <p:nvSpPr>
          <p:cNvPr id="3" name="2 Marcador de contenido"/>
          <p:cNvSpPr>
            <a:spLocks noGrp="1"/>
          </p:cNvSpPr>
          <p:nvPr>
            <p:ph idx="1"/>
          </p:nvPr>
        </p:nvSpPr>
        <p:spPr>
          <a:xfrm>
            <a:off x="457200" y="1428736"/>
            <a:ext cx="8229600" cy="5168616"/>
          </a:xfrm>
        </p:spPr>
        <p:txBody>
          <a:bodyPr>
            <a:normAutofit fontScale="92500" lnSpcReduction="20000"/>
          </a:bodyPr>
          <a:lstStyle/>
          <a:p>
            <a:pPr lvl="0" algn="just"/>
            <a:r>
              <a:rPr lang="es-DO" dirty="0"/>
              <a:t>La Biblia tiene dos divisiones literarias que son el Antiguo y el Nuevo </a:t>
            </a:r>
            <a:r>
              <a:rPr lang="es-DO" dirty="0" smtClean="0"/>
              <a:t>Testamento.</a:t>
            </a:r>
          </a:p>
          <a:p>
            <a:pPr lvl="0" algn="just"/>
            <a:r>
              <a:rPr lang="es-DO" dirty="0" smtClean="0"/>
              <a:t> </a:t>
            </a:r>
            <a:r>
              <a:rPr lang="es-DO" dirty="0"/>
              <a:t>El </a:t>
            </a:r>
            <a:r>
              <a:rPr lang="es-DO" dirty="0" smtClean="0"/>
              <a:t>Antiguo </a:t>
            </a:r>
            <a:r>
              <a:rPr lang="es-DO" dirty="0"/>
              <a:t>T</a:t>
            </a:r>
            <a:r>
              <a:rPr lang="es-DO" dirty="0" smtClean="0"/>
              <a:t>estamento </a:t>
            </a:r>
            <a:r>
              <a:rPr lang="es-DO" dirty="0"/>
              <a:t>fue dado para una sola </a:t>
            </a:r>
            <a:r>
              <a:rPr lang="es-DO" dirty="0" smtClean="0"/>
              <a:t>nación:  </a:t>
            </a:r>
            <a:r>
              <a:rPr lang="es-DO" b="1" dirty="0" smtClean="0">
                <a:solidFill>
                  <a:srgbClr val="FF0000"/>
                </a:solidFill>
              </a:rPr>
              <a:t>Israel</a:t>
            </a:r>
            <a:r>
              <a:rPr lang="es-DO" b="1" dirty="0">
                <a:solidFill>
                  <a:srgbClr val="FF0000"/>
                </a:solidFill>
              </a:rPr>
              <a:t>.</a:t>
            </a:r>
            <a:endParaRPr lang="es-DO" dirty="0" smtClean="0"/>
          </a:p>
          <a:p>
            <a:pPr algn="just"/>
            <a:r>
              <a:rPr lang="es-DO" dirty="0" smtClean="0"/>
              <a:t>“</a:t>
            </a:r>
            <a:r>
              <a:rPr lang="es-DO" dirty="0" smtClean="0">
                <a:solidFill>
                  <a:srgbClr val="FF0000"/>
                </a:solidFill>
              </a:rPr>
              <a:t>Llamó Moisés a todo Israel y les dijo</a:t>
            </a:r>
            <a:r>
              <a:rPr lang="es-DO" dirty="0" smtClean="0"/>
              <a:t>: Oye, Israel, los estatutos y decretos que yo pronuncio hoy en vuestros oídos; aprendedlos, y guardadlos, para ponerlos por obra. </a:t>
            </a:r>
            <a:r>
              <a:rPr lang="es-DO" b="1" baseline="30000" dirty="0" smtClean="0"/>
              <a:t> </a:t>
            </a:r>
            <a:r>
              <a:rPr lang="es-DO" b="1" dirty="0" smtClean="0">
                <a:solidFill>
                  <a:srgbClr val="7030A0"/>
                </a:solidFill>
              </a:rPr>
              <a:t>Jehová nuestro Dios hizo pacto con nosotros en </a:t>
            </a:r>
            <a:r>
              <a:rPr lang="es-DO" b="1" dirty="0" err="1" smtClean="0">
                <a:solidFill>
                  <a:srgbClr val="7030A0"/>
                </a:solidFill>
              </a:rPr>
              <a:t>Horeb</a:t>
            </a:r>
            <a:r>
              <a:rPr lang="es-DO" b="1" dirty="0" smtClean="0">
                <a:solidFill>
                  <a:srgbClr val="7030A0"/>
                </a:solidFill>
              </a:rPr>
              <a:t>. </a:t>
            </a:r>
            <a:r>
              <a:rPr lang="es-DO" b="1" baseline="30000" dirty="0" smtClean="0">
                <a:solidFill>
                  <a:srgbClr val="7030A0"/>
                </a:solidFill>
              </a:rPr>
              <a:t> </a:t>
            </a:r>
            <a:r>
              <a:rPr lang="es-DO" b="1" dirty="0" smtClean="0">
                <a:solidFill>
                  <a:srgbClr val="7030A0"/>
                </a:solidFill>
              </a:rPr>
              <a:t>No con nuestros padres hizo Jehová este pacto, sino con nosotros todos los que estamos aquí hoy vivos</a:t>
            </a:r>
            <a:r>
              <a:rPr lang="es-DO" dirty="0" smtClean="0"/>
              <a:t>.” (Deuteronomio 5:1-3)</a:t>
            </a:r>
            <a:r>
              <a:rPr lang="es-DO" dirty="0"/>
              <a:t>.</a:t>
            </a:r>
            <a:endParaRPr lang="es-DO" dirty="0" smtClean="0"/>
          </a:p>
        </p:txBody>
      </p:sp>
    </p:spTree>
    <p:extLst>
      <p:ext uri="{BB962C8B-B14F-4D97-AF65-F5344CB8AC3E}">
        <p14:creationId xmlns:p14="http://schemas.microsoft.com/office/powerpoint/2010/main" val="674242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DO" b="1" dirty="0" smtClean="0"/>
              <a:t>ESTAS SON LAS 8 LECCIONES</a:t>
            </a:r>
            <a:endParaRPr lang="es-DO" b="1" dirty="0"/>
          </a:p>
        </p:txBody>
      </p:sp>
      <p:sp>
        <p:nvSpPr>
          <p:cNvPr id="3" name="2 Marcador de contenido"/>
          <p:cNvSpPr>
            <a:spLocks noGrp="1"/>
          </p:cNvSpPr>
          <p:nvPr>
            <p:ph idx="1"/>
          </p:nvPr>
        </p:nvSpPr>
        <p:spPr>
          <a:xfrm>
            <a:off x="457200" y="1484784"/>
            <a:ext cx="8363272" cy="5112568"/>
          </a:xfrm>
        </p:spPr>
        <p:txBody>
          <a:bodyPr>
            <a:normAutofit fontScale="85000" lnSpcReduction="10000"/>
          </a:bodyPr>
          <a:lstStyle/>
          <a:p>
            <a:pPr lvl="0" algn="just"/>
            <a:r>
              <a:rPr lang="es-DO" dirty="0" smtClean="0"/>
              <a:t>1</a:t>
            </a:r>
            <a:r>
              <a:rPr lang="es-DO" dirty="0" smtClean="0">
                <a:solidFill>
                  <a:srgbClr val="7030A0"/>
                </a:solidFill>
              </a:rPr>
              <a:t>.  </a:t>
            </a:r>
            <a:r>
              <a:rPr lang="es-DO" b="1" dirty="0">
                <a:solidFill>
                  <a:srgbClr val="7030A0"/>
                </a:solidFill>
              </a:rPr>
              <a:t>LA BIBLIA</a:t>
            </a:r>
            <a:r>
              <a:rPr lang="es-DO" b="1" dirty="0"/>
              <a:t>: </a:t>
            </a:r>
            <a:r>
              <a:rPr lang="es-DO" dirty="0"/>
              <a:t>EL LIBRO QUE MARCA LA RUTA</a:t>
            </a:r>
          </a:p>
          <a:p>
            <a:pPr lvl="0" algn="just"/>
            <a:r>
              <a:rPr lang="es-DO" dirty="0"/>
              <a:t> </a:t>
            </a:r>
            <a:r>
              <a:rPr lang="es-DO" dirty="0" smtClean="0"/>
              <a:t>2.. </a:t>
            </a:r>
            <a:r>
              <a:rPr lang="es-DO" b="1" dirty="0" smtClean="0">
                <a:solidFill>
                  <a:srgbClr val="FF0000"/>
                </a:solidFill>
              </a:rPr>
              <a:t>EL </a:t>
            </a:r>
            <a:r>
              <a:rPr lang="es-DO" b="1" dirty="0">
                <a:solidFill>
                  <a:srgbClr val="FF0000"/>
                </a:solidFill>
              </a:rPr>
              <a:t>PECADO</a:t>
            </a:r>
            <a:r>
              <a:rPr lang="es-DO" b="1" dirty="0"/>
              <a:t>: </a:t>
            </a:r>
            <a:r>
              <a:rPr lang="es-DO" dirty="0"/>
              <a:t>EL OBSTACULO EN EL CAMINO</a:t>
            </a:r>
          </a:p>
          <a:p>
            <a:pPr lvl="0" algn="just"/>
            <a:r>
              <a:rPr lang="es-DO" b="1" dirty="0" smtClean="0"/>
              <a:t>3. </a:t>
            </a:r>
            <a:r>
              <a:rPr lang="es-DO" b="1" dirty="0" smtClean="0">
                <a:solidFill>
                  <a:srgbClr val="FFC000"/>
                </a:solidFill>
              </a:rPr>
              <a:t>JESUCRISTO</a:t>
            </a:r>
            <a:r>
              <a:rPr lang="es-DO" b="1" dirty="0"/>
              <a:t>: </a:t>
            </a:r>
            <a:r>
              <a:rPr lang="es-DO" dirty="0"/>
              <a:t>EL UNICO CAMINO.</a:t>
            </a:r>
          </a:p>
          <a:p>
            <a:pPr lvl="0" algn="just"/>
            <a:r>
              <a:rPr lang="es-DO" dirty="0" smtClean="0"/>
              <a:t>4. </a:t>
            </a:r>
            <a:r>
              <a:rPr lang="es-DO" b="1" dirty="0" smtClean="0">
                <a:solidFill>
                  <a:schemeClr val="accent6">
                    <a:lumMod val="50000"/>
                  </a:schemeClr>
                </a:solidFill>
              </a:rPr>
              <a:t>LA </a:t>
            </a:r>
            <a:r>
              <a:rPr lang="es-DO" b="1" dirty="0">
                <a:solidFill>
                  <a:schemeClr val="accent6">
                    <a:lumMod val="50000"/>
                  </a:schemeClr>
                </a:solidFill>
              </a:rPr>
              <a:t>FE EN CRISTO</a:t>
            </a:r>
            <a:r>
              <a:rPr lang="es-DO" b="1" dirty="0"/>
              <a:t>: </a:t>
            </a:r>
            <a:r>
              <a:rPr lang="es-DO" dirty="0"/>
              <a:t>EL PRIMER PASO EN EL CAMINO</a:t>
            </a:r>
          </a:p>
          <a:p>
            <a:pPr lvl="0" algn="just"/>
            <a:r>
              <a:rPr lang="es-DO" dirty="0" smtClean="0"/>
              <a:t>5. </a:t>
            </a:r>
            <a:r>
              <a:rPr lang="es-DO" b="1" dirty="0" smtClean="0">
                <a:solidFill>
                  <a:srgbClr val="C00000"/>
                </a:solidFill>
              </a:rPr>
              <a:t>EL </a:t>
            </a:r>
            <a:r>
              <a:rPr lang="es-DO" b="1" dirty="0">
                <a:solidFill>
                  <a:srgbClr val="C00000"/>
                </a:solidFill>
              </a:rPr>
              <a:t>ARREPENTIMIENTO</a:t>
            </a:r>
            <a:r>
              <a:rPr lang="es-DO" b="1" dirty="0"/>
              <a:t>: </a:t>
            </a:r>
            <a:r>
              <a:rPr lang="es-DO" dirty="0"/>
              <a:t>SEGUNDO PASO EN EL CAMINO</a:t>
            </a:r>
          </a:p>
          <a:p>
            <a:pPr lvl="0" algn="just"/>
            <a:r>
              <a:rPr lang="es-DO" dirty="0"/>
              <a:t> </a:t>
            </a:r>
            <a:r>
              <a:rPr lang="es-DO" dirty="0" smtClean="0"/>
              <a:t>6. </a:t>
            </a:r>
            <a:r>
              <a:rPr lang="es-DO" b="1" dirty="0" smtClean="0">
                <a:solidFill>
                  <a:srgbClr val="7030A0"/>
                </a:solidFill>
              </a:rPr>
              <a:t>CONFESIÓN </a:t>
            </a:r>
            <a:r>
              <a:rPr lang="es-DO" b="1" dirty="0">
                <a:solidFill>
                  <a:srgbClr val="7030A0"/>
                </a:solidFill>
              </a:rPr>
              <a:t>DE FE Y BAUTISMO</a:t>
            </a:r>
            <a:r>
              <a:rPr lang="es-DO" b="1" dirty="0"/>
              <a:t>: </a:t>
            </a:r>
            <a:r>
              <a:rPr lang="es-DO" dirty="0"/>
              <a:t>TERCER Y CUARTO PASO EN EL </a:t>
            </a:r>
            <a:r>
              <a:rPr lang="es-DO" dirty="0" smtClean="0"/>
              <a:t>CAMINO.</a:t>
            </a:r>
            <a:endParaRPr lang="es-DO" dirty="0"/>
          </a:p>
          <a:p>
            <a:pPr lvl="0" algn="just"/>
            <a:r>
              <a:rPr lang="es-DO" dirty="0" smtClean="0"/>
              <a:t>7</a:t>
            </a:r>
            <a:r>
              <a:rPr lang="es-DO" dirty="0" smtClean="0">
                <a:solidFill>
                  <a:srgbClr val="FF0000"/>
                </a:solidFill>
              </a:rPr>
              <a:t>.  </a:t>
            </a:r>
            <a:r>
              <a:rPr lang="es-DO" b="1" dirty="0">
                <a:solidFill>
                  <a:srgbClr val="FF0000"/>
                </a:solidFill>
              </a:rPr>
              <a:t>LA IGLESIA</a:t>
            </a:r>
            <a:r>
              <a:rPr lang="es-DO" b="1" dirty="0"/>
              <a:t>: </a:t>
            </a:r>
            <a:r>
              <a:rPr lang="es-DO" dirty="0"/>
              <a:t>EL LUGAR DONDE  ESTAN LOS SALVOS</a:t>
            </a:r>
          </a:p>
          <a:p>
            <a:pPr lvl="0" algn="just"/>
            <a:r>
              <a:rPr lang="es-DO" dirty="0"/>
              <a:t> </a:t>
            </a:r>
            <a:r>
              <a:rPr lang="es-DO" dirty="0" smtClean="0"/>
              <a:t>8. </a:t>
            </a:r>
            <a:r>
              <a:rPr lang="es-DO" b="1" dirty="0" smtClean="0">
                <a:solidFill>
                  <a:srgbClr val="FFC000"/>
                </a:solidFill>
              </a:rPr>
              <a:t>LO </a:t>
            </a:r>
            <a:r>
              <a:rPr lang="es-DO" b="1" dirty="0">
                <a:solidFill>
                  <a:srgbClr val="FFC000"/>
                </a:solidFill>
              </a:rPr>
              <a:t>QUE ME FALTA</a:t>
            </a:r>
            <a:r>
              <a:rPr lang="es-DO" b="1" dirty="0"/>
              <a:t>: </a:t>
            </a:r>
            <a:r>
              <a:rPr lang="es-DO" dirty="0"/>
              <a:t>IMPEDIMENTOS PERSONALES PARA ALCANZAR LA SALVACION.</a:t>
            </a:r>
          </a:p>
          <a:p>
            <a:endParaRPr lang="es-DO" dirty="0"/>
          </a:p>
        </p:txBody>
      </p:sp>
    </p:spTree>
    <p:extLst>
      <p:ext uri="{BB962C8B-B14F-4D97-AF65-F5344CB8AC3E}">
        <p14:creationId xmlns:p14="http://schemas.microsoft.com/office/powerpoint/2010/main" val="2299321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DURACION DEL VIEJO TESTAMENTO</a:t>
            </a:r>
            <a:endParaRPr lang="es-DO" dirty="0"/>
          </a:p>
        </p:txBody>
      </p:sp>
      <p:sp>
        <p:nvSpPr>
          <p:cNvPr id="3" name="2 Marcador de contenido"/>
          <p:cNvSpPr>
            <a:spLocks noGrp="1"/>
          </p:cNvSpPr>
          <p:nvPr>
            <p:ph idx="1"/>
          </p:nvPr>
        </p:nvSpPr>
        <p:spPr/>
        <p:txBody>
          <a:bodyPr>
            <a:normAutofit fontScale="92500"/>
          </a:bodyPr>
          <a:lstStyle/>
          <a:p>
            <a:pPr algn="just"/>
            <a:r>
              <a:rPr lang="es-DO" dirty="0" smtClean="0"/>
              <a:t>Este pacto duraría un tiempo limitado hasta la venida de Jesucristo </a:t>
            </a:r>
          </a:p>
          <a:p>
            <a:pPr algn="just"/>
            <a:r>
              <a:rPr lang="es-DO" b="1" baseline="30000" dirty="0" smtClean="0"/>
              <a:t> ”</a:t>
            </a:r>
            <a:r>
              <a:rPr lang="es-DO" i="1" dirty="0" smtClean="0"/>
              <a:t>Entonces, </a:t>
            </a:r>
            <a:r>
              <a:rPr lang="es-DO" i="1" dirty="0" smtClean="0">
                <a:solidFill>
                  <a:srgbClr val="FF0000"/>
                </a:solidFill>
              </a:rPr>
              <a:t>¿para qué sirve la ley</a:t>
            </a:r>
            <a:r>
              <a:rPr lang="es-DO" i="1" dirty="0" smtClean="0"/>
              <a:t>? Fue añadida a causa de las transgresiones, </a:t>
            </a:r>
            <a:r>
              <a:rPr lang="es-DO" i="1" dirty="0" smtClean="0">
                <a:solidFill>
                  <a:srgbClr val="FF0000"/>
                </a:solidFill>
              </a:rPr>
              <a:t>hasta que viniese la simiente a quien fue hecha la promesa</a:t>
            </a:r>
            <a:r>
              <a:rPr lang="es-DO" i="1" dirty="0" smtClean="0"/>
              <a:t>… De manera que la ley ha sido nuestro </a:t>
            </a:r>
            <a:r>
              <a:rPr lang="es-DO" i="1" dirty="0" err="1" smtClean="0"/>
              <a:t>ayo</a:t>
            </a:r>
            <a:r>
              <a:rPr lang="es-DO" i="1" dirty="0" smtClean="0"/>
              <a:t> (guía), para llevarnos a Cristo, a fin de que fuésemos justificados por la fe. </a:t>
            </a:r>
            <a:r>
              <a:rPr lang="es-DO" b="1" i="1" baseline="30000" dirty="0" smtClean="0"/>
              <a:t> </a:t>
            </a:r>
            <a:r>
              <a:rPr lang="es-DO" i="1" dirty="0" smtClean="0">
                <a:solidFill>
                  <a:srgbClr val="FF0000"/>
                </a:solidFill>
              </a:rPr>
              <a:t>Pero venida la fe, ya no estamos bajo </a:t>
            </a:r>
            <a:r>
              <a:rPr lang="es-DO" i="1" dirty="0" err="1" smtClean="0">
                <a:solidFill>
                  <a:srgbClr val="FF0000"/>
                </a:solidFill>
              </a:rPr>
              <a:t>ayo</a:t>
            </a:r>
            <a:r>
              <a:rPr lang="es-DO" dirty="0" smtClean="0"/>
              <a:t>…”(Gálatas 3:19,24,25).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 CORINTIOS 3:6-9</a:t>
            </a:r>
            <a:endParaRPr lang="en-US" dirty="0"/>
          </a:p>
        </p:txBody>
      </p:sp>
      <p:sp>
        <p:nvSpPr>
          <p:cNvPr id="3" name="Marcador de contenido 2"/>
          <p:cNvSpPr>
            <a:spLocks noGrp="1"/>
          </p:cNvSpPr>
          <p:nvPr>
            <p:ph idx="1"/>
          </p:nvPr>
        </p:nvSpPr>
        <p:spPr>
          <a:xfrm>
            <a:off x="457200" y="1600200"/>
            <a:ext cx="8229600" cy="4781128"/>
          </a:xfrm>
        </p:spPr>
        <p:txBody>
          <a:bodyPr>
            <a:normAutofit fontScale="92500" lnSpcReduction="10000"/>
          </a:bodyPr>
          <a:lstStyle/>
          <a:p>
            <a:pPr algn="just"/>
            <a:r>
              <a:rPr lang="es-ES" b="1" baseline="30000" dirty="0"/>
              <a:t> </a:t>
            </a:r>
            <a:r>
              <a:rPr lang="es-ES" b="1" baseline="30000" dirty="0" smtClean="0"/>
              <a:t>”</a:t>
            </a:r>
            <a:r>
              <a:rPr lang="es-ES" i="1" dirty="0" smtClean="0"/>
              <a:t>el cual (Jesucristo) </a:t>
            </a:r>
            <a:r>
              <a:rPr lang="es-ES" i="1" dirty="0"/>
              <a:t>asimismo nos hizo ministros competentes de </a:t>
            </a:r>
            <a:r>
              <a:rPr lang="es-ES" i="1" dirty="0">
                <a:solidFill>
                  <a:srgbClr val="FF0000"/>
                </a:solidFill>
              </a:rPr>
              <a:t>un nuevo pacto</a:t>
            </a:r>
            <a:r>
              <a:rPr lang="es-ES" i="1" dirty="0"/>
              <a:t>, no de la letra, sino del espíritu; porque la letra mata, mas el espíritu vivifica</a:t>
            </a:r>
            <a:r>
              <a:rPr lang="es-ES" i="1" dirty="0" smtClean="0"/>
              <a:t>. </a:t>
            </a:r>
            <a:r>
              <a:rPr lang="es-ES" b="1" i="1" baseline="30000" dirty="0"/>
              <a:t> </a:t>
            </a:r>
            <a:r>
              <a:rPr lang="es-ES" i="1" dirty="0"/>
              <a:t>Y si el </a:t>
            </a:r>
            <a:r>
              <a:rPr lang="es-ES" i="1" dirty="0">
                <a:solidFill>
                  <a:srgbClr val="FF0000"/>
                </a:solidFill>
              </a:rPr>
              <a:t>ministerio de muerte grabado con letras en </a:t>
            </a:r>
            <a:r>
              <a:rPr lang="es-ES" i="1" dirty="0" smtClean="0">
                <a:solidFill>
                  <a:srgbClr val="FF0000"/>
                </a:solidFill>
              </a:rPr>
              <a:t>piedras </a:t>
            </a:r>
            <a:r>
              <a:rPr lang="es-ES" i="1" dirty="0" smtClean="0"/>
              <a:t>(el Antiguo Testamento) </a:t>
            </a:r>
            <a:r>
              <a:rPr lang="es-ES" i="1" u="sng" dirty="0">
                <a:solidFill>
                  <a:srgbClr val="FF0000"/>
                </a:solidFill>
              </a:rPr>
              <a:t>fue con gloria</a:t>
            </a:r>
            <a:r>
              <a:rPr lang="es-ES" i="1" dirty="0"/>
              <a:t>, tanto que los hijos de Israel no pudieron fijar la vista en el rostro de Moisés a causa de la gloria de su rostro, la cual había de perecer</a:t>
            </a:r>
            <a:r>
              <a:rPr lang="es-ES" i="1" dirty="0" smtClean="0"/>
              <a:t>, </a:t>
            </a:r>
            <a:r>
              <a:rPr lang="es-ES" b="1" i="1" baseline="30000" dirty="0"/>
              <a:t> </a:t>
            </a:r>
            <a:r>
              <a:rPr lang="es-ES" i="1" dirty="0"/>
              <a:t>¿cómo no será más bien con gloria el ministerio del </a:t>
            </a:r>
            <a:r>
              <a:rPr lang="es-ES" i="1" dirty="0" smtClean="0"/>
              <a:t>espíritu (El Nuevo Testamento)?</a:t>
            </a:r>
            <a:endParaRPr lang="es-ES" i="1" dirty="0"/>
          </a:p>
          <a:p>
            <a:endParaRPr lang="en-US" dirty="0"/>
          </a:p>
        </p:txBody>
      </p:sp>
    </p:spTree>
    <p:extLst>
      <p:ext uri="{BB962C8B-B14F-4D97-AF65-F5344CB8AC3E}">
        <p14:creationId xmlns:p14="http://schemas.microsoft.com/office/powerpoint/2010/main" val="7323034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DURACION DEL NUEVO TESTAMENTO</a:t>
            </a:r>
            <a:endParaRPr lang="es-DO" dirty="0"/>
          </a:p>
        </p:txBody>
      </p:sp>
      <p:sp>
        <p:nvSpPr>
          <p:cNvPr id="3" name="2 Marcador de contenido"/>
          <p:cNvSpPr>
            <a:spLocks noGrp="1"/>
          </p:cNvSpPr>
          <p:nvPr>
            <p:ph idx="1"/>
          </p:nvPr>
        </p:nvSpPr>
        <p:spPr/>
        <p:txBody>
          <a:bodyPr>
            <a:normAutofit fontScale="92500"/>
          </a:bodyPr>
          <a:lstStyle/>
          <a:p>
            <a:pPr algn="just"/>
            <a:r>
              <a:rPr lang="es-DO" dirty="0" smtClean="0"/>
              <a:t>El Nuevo Testamento a diferencia del viejo, no es para una sola nación, sino PARA TODAS LAS NACIONES, y ha de durar hasta que Cristo vuelva.</a:t>
            </a:r>
          </a:p>
          <a:p>
            <a:pPr algn="just"/>
            <a:r>
              <a:rPr lang="es-DO" dirty="0" smtClean="0"/>
              <a:t>“</a:t>
            </a:r>
            <a:r>
              <a:rPr lang="es-DO" b="1" baseline="30000" dirty="0" smtClean="0"/>
              <a:t> </a:t>
            </a:r>
            <a:r>
              <a:rPr lang="es-DO" dirty="0" smtClean="0"/>
              <a:t>Por tanto, id, y </a:t>
            </a:r>
            <a:r>
              <a:rPr lang="es-DO" dirty="0" smtClean="0">
                <a:solidFill>
                  <a:srgbClr val="FF0000"/>
                </a:solidFill>
              </a:rPr>
              <a:t>haced discípulos a todas las naciones</a:t>
            </a:r>
            <a:r>
              <a:rPr lang="es-DO" dirty="0" smtClean="0"/>
              <a:t>, bautizándolos en el nombre del Padre, y del Hijo, y del Espíritu Santo;</a:t>
            </a:r>
            <a:r>
              <a:rPr lang="es-DO" b="1" baseline="30000" dirty="0" smtClean="0"/>
              <a:t> </a:t>
            </a:r>
            <a:r>
              <a:rPr lang="es-DO" dirty="0" smtClean="0">
                <a:solidFill>
                  <a:srgbClr val="FF0000"/>
                </a:solidFill>
              </a:rPr>
              <a:t>enseñándoles que guarden todas las cosas que os he mandado</a:t>
            </a:r>
            <a:r>
              <a:rPr lang="es-DO" dirty="0" smtClean="0"/>
              <a:t>; y he aquí yo estoy con vosotros todos los días, hasta el fin del mundo. Amén.” (Mateo 28:19-20)</a:t>
            </a:r>
          </a:p>
          <a:p>
            <a:endParaRPr lang="es-DO"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DOS DIVISIONES</a:t>
            </a:r>
            <a:endParaRPr lang="es-DO" dirty="0"/>
          </a:p>
        </p:txBody>
      </p:sp>
      <p:sp>
        <p:nvSpPr>
          <p:cNvPr id="3" name="2 Marcador de contenido"/>
          <p:cNvSpPr>
            <a:spLocks noGrp="1"/>
          </p:cNvSpPr>
          <p:nvPr>
            <p:ph idx="1"/>
          </p:nvPr>
        </p:nvSpPr>
        <p:spPr/>
        <p:txBody>
          <a:bodyPr/>
          <a:lstStyle/>
          <a:p>
            <a:pPr lvl="0" algn="just"/>
            <a:r>
              <a:rPr lang="es-DO" dirty="0" smtClean="0"/>
              <a:t>Nosotros vivimos bajo el Nuevo Testamento, el cual durará hasta que Cristo venga por segunda vez. Por eso, cuando estamos estudiando la Biblia muchas supuestas contradicciones desaparecen con solo preguntar si lo que se está estudiando se encuentra en el Antiguo o en el Nuevo Testamento.</a:t>
            </a:r>
          </a:p>
          <a:p>
            <a:endParaRPr lang="es-DO" dirty="0"/>
          </a:p>
        </p:txBody>
      </p:sp>
    </p:spTree>
    <p:extLst>
      <p:ext uri="{BB962C8B-B14F-4D97-AF65-F5344CB8AC3E}">
        <p14:creationId xmlns:p14="http://schemas.microsoft.com/office/powerpoint/2010/main" val="2149724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DO"/>
          </a:p>
        </p:txBody>
      </p:sp>
      <p:pic>
        <p:nvPicPr>
          <p:cNvPr id="6" name="5 Marcador de contenido" descr="biblebooks.gif"/>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DO" dirty="0" smtClean="0"/>
              <a:t>TEXTOS PARALELOS </a:t>
            </a:r>
            <a:endParaRPr lang="es-DO" dirty="0"/>
          </a:p>
        </p:txBody>
      </p:sp>
      <p:sp>
        <p:nvSpPr>
          <p:cNvPr id="3" name="2 Marcador de contenido"/>
          <p:cNvSpPr>
            <a:spLocks noGrp="1"/>
          </p:cNvSpPr>
          <p:nvPr>
            <p:ph idx="1"/>
          </p:nvPr>
        </p:nvSpPr>
        <p:spPr>
          <a:xfrm>
            <a:off x="457200" y="1417638"/>
            <a:ext cx="8229600" cy="4891682"/>
          </a:xfrm>
        </p:spPr>
        <p:txBody>
          <a:bodyPr>
            <a:normAutofit fontScale="92500" lnSpcReduction="10000"/>
          </a:bodyPr>
          <a:lstStyle/>
          <a:p>
            <a:pPr algn="just"/>
            <a:r>
              <a:rPr lang="es-ES" dirty="0">
                <a:effectLst>
                  <a:outerShdw blurRad="50800" dist="38100" algn="tr" rotWithShape="0">
                    <a:prstClr val="black">
                      <a:alpha val="40000"/>
                    </a:prstClr>
                  </a:outerShdw>
                </a:effectLst>
              </a:rPr>
              <a:t>Al estudiar consulte el contexto y textos paralelos. </a:t>
            </a:r>
            <a:r>
              <a:rPr lang="es-ES" b="1" dirty="0">
                <a:solidFill>
                  <a:srgbClr val="FF0000"/>
                </a:solidFill>
                <a:effectLst>
                  <a:outerShdw blurRad="50800" dist="38100" algn="tr" rotWithShape="0">
                    <a:prstClr val="black">
                      <a:alpha val="40000"/>
                    </a:prstClr>
                  </a:outerShdw>
                </a:effectLst>
              </a:rPr>
              <a:t>El contexto son los versículos que están antes y después de cada versículo</a:t>
            </a:r>
            <a:r>
              <a:rPr lang="es-ES" b="1" dirty="0">
                <a:effectLst>
                  <a:outerShdw blurRad="50800" dist="38100" algn="tr" rotWithShape="0">
                    <a:prstClr val="black">
                      <a:alpha val="40000"/>
                    </a:prstClr>
                  </a:outerShdw>
                </a:effectLst>
              </a:rPr>
              <a:t>.</a:t>
            </a:r>
            <a:r>
              <a:rPr lang="es-ES" dirty="0">
                <a:effectLst>
                  <a:outerShdw blurRad="50800" dist="38100" algn="tr" rotWithShape="0">
                    <a:prstClr val="black">
                      <a:alpha val="40000"/>
                    </a:prstClr>
                  </a:outerShdw>
                </a:effectLst>
              </a:rPr>
              <a:t> El contexto puede abarcar varios versículos y hasta capítulos, </a:t>
            </a:r>
            <a:r>
              <a:rPr lang="es-ES" b="1" dirty="0">
                <a:effectLst>
                  <a:outerShdw blurRad="50800" dist="38100" algn="tr" rotWithShape="0">
                    <a:prstClr val="black">
                      <a:alpha val="40000"/>
                    </a:prstClr>
                  </a:outerShdw>
                </a:effectLst>
              </a:rPr>
              <a:t>desde donde se puede tomar el hilo del asunto para entenderlo bien</a:t>
            </a:r>
            <a:r>
              <a:rPr lang="es-ES" dirty="0">
                <a:effectLst>
                  <a:outerShdw blurRad="50800" dist="38100" algn="tr" rotWithShape="0">
                    <a:prstClr val="black">
                      <a:alpha val="40000"/>
                    </a:prstClr>
                  </a:outerShdw>
                </a:effectLst>
              </a:rPr>
              <a:t>. </a:t>
            </a:r>
            <a:endParaRPr lang="es-ES" dirty="0" smtClean="0">
              <a:effectLst>
                <a:outerShdw blurRad="50800" dist="38100" algn="tr" rotWithShape="0">
                  <a:prstClr val="black">
                    <a:alpha val="40000"/>
                  </a:prstClr>
                </a:outerShdw>
              </a:effectLst>
            </a:endParaRPr>
          </a:p>
          <a:p>
            <a:pPr algn="just"/>
            <a:r>
              <a:rPr lang="es-ES" dirty="0" smtClean="0">
                <a:effectLst>
                  <a:outerShdw blurRad="50800" dist="38100" algn="tr" rotWithShape="0">
                    <a:prstClr val="black">
                      <a:alpha val="40000"/>
                    </a:prstClr>
                  </a:outerShdw>
                </a:effectLst>
              </a:rPr>
              <a:t>Por </a:t>
            </a:r>
            <a:r>
              <a:rPr lang="es-ES" dirty="0">
                <a:effectLst>
                  <a:outerShdw blurRad="50800" dist="38100" algn="tr" rotWithShape="0">
                    <a:prstClr val="black">
                      <a:alpha val="40000"/>
                    </a:prstClr>
                  </a:outerShdw>
                </a:effectLst>
              </a:rPr>
              <a:t>su parte los </a:t>
            </a:r>
            <a:r>
              <a:rPr lang="es-ES" b="1" dirty="0">
                <a:effectLst>
                  <a:outerShdw blurRad="50800" dist="38100" algn="tr" rotWithShape="0">
                    <a:prstClr val="black">
                      <a:alpha val="40000"/>
                    </a:prstClr>
                  </a:outerShdw>
                </a:effectLst>
              </a:rPr>
              <a:t>textos paralelos son textos que hablan del mismo asunto, pero en otro capítulo u otro libro</a:t>
            </a:r>
            <a:r>
              <a:rPr lang="es-ES" dirty="0">
                <a:effectLst>
                  <a:outerShdw blurRad="50800" dist="38100" algn="tr" rotWithShape="0">
                    <a:prstClr val="black">
                      <a:alpha val="40000"/>
                    </a:prstClr>
                  </a:outerShdw>
                </a:effectLst>
              </a:rPr>
              <a:t>. Muchas veces con solo considerar el contexto o los textos paralelos se nos aclaran cosas que consideramos oscuras. </a:t>
            </a:r>
            <a:endParaRPr lang="es-D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0"/>
            <a:ext cx="2674640" cy="1417638"/>
          </a:xfrm>
          <a:prstGeom prst="rect">
            <a:avLst/>
          </a:prstGeom>
        </p:spPr>
      </p:pic>
    </p:spTree>
    <p:extLst>
      <p:ext uri="{BB962C8B-B14F-4D97-AF65-F5344CB8AC3E}">
        <p14:creationId xmlns:p14="http://schemas.microsoft.com/office/powerpoint/2010/main" val="23316208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a:t>
            </a:r>
            <a:r>
              <a:rPr lang="es-DO" dirty="0" smtClean="0">
                <a:solidFill>
                  <a:srgbClr val="FF0000"/>
                </a:solidFill>
              </a:rPr>
              <a:t>J</a:t>
            </a:r>
            <a:r>
              <a:rPr lang="es-DO" dirty="0" smtClean="0"/>
              <a:t>E</a:t>
            </a:r>
            <a:r>
              <a:rPr lang="es-DO" b="1" dirty="0" smtClean="0">
                <a:solidFill>
                  <a:schemeClr val="tx2">
                    <a:lumMod val="60000"/>
                    <a:lumOff val="40000"/>
                  </a:schemeClr>
                </a:solidFill>
              </a:rPr>
              <a:t>M</a:t>
            </a:r>
            <a:r>
              <a:rPr lang="es-DO" dirty="0" smtClean="0"/>
              <a:t>P</a:t>
            </a:r>
            <a:r>
              <a:rPr lang="es-DO" b="1" dirty="0" smtClean="0">
                <a:solidFill>
                  <a:srgbClr val="FFC000"/>
                </a:solidFill>
              </a:rPr>
              <a:t>L</a:t>
            </a:r>
            <a:r>
              <a:rPr lang="es-DO" dirty="0" smtClean="0"/>
              <a:t>O</a:t>
            </a:r>
            <a:r>
              <a:rPr lang="es-DO" dirty="0" smtClean="0">
                <a:solidFill>
                  <a:srgbClr val="FF0066"/>
                </a:solidFill>
              </a:rPr>
              <a:t>S</a:t>
            </a:r>
            <a:endParaRPr lang="es-DO" dirty="0">
              <a:solidFill>
                <a:srgbClr val="FF0066"/>
              </a:solidFill>
            </a:endParaRPr>
          </a:p>
        </p:txBody>
      </p:sp>
      <p:sp>
        <p:nvSpPr>
          <p:cNvPr id="3" name="2 Marcador de contenido"/>
          <p:cNvSpPr>
            <a:spLocks noGrp="1"/>
          </p:cNvSpPr>
          <p:nvPr>
            <p:ph idx="1"/>
          </p:nvPr>
        </p:nvSpPr>
        <p:spPr/>
        <p:txBody>
          <a:bodyPr/>
          <a:lstStyle/>
          <a:p>
            <a:pPr algn="just"/>
            <a:r>
              <a:rPr lang="es-ES" dirty="0">
                <a:effectLst>
                  <a:outerShdw blurRad="50800" dist="38100" algn="tr" rotWithShape="0">
                    <a:prstClr val="black">
                      <a:alpha val="40000"/>
                    </a:prstClr>
                  </a:outerShdw>
                </a:effectLst>
              </a:rPr>
              <a:t>Por ejemplo cuando estudiamos Marcos 10:23 Jesús dice: “</a:t>
            </a:r>
            <a:r>
              <a:rPr lang="es-ES" b="1" i="1" dirty="0">
                <a:effectLst>
                  <a:outerShdw blurRad="50800" dist="38100" algn="tr" rotWithShape="0">
                    <a:prstClr val="black">
                      <a:alpha val="40000"/>
                    </a:prstClr>
                  </a:outerShdw>
                </a:effectLst>
              </a:rPr>
              <a:t>¡</a:t>
            </a:r>
            <a:r>
              <a:rPr lang="es-ES" b="1" i="1" dirty="0">
                <a:solidFill>
                  <a:srgbClr val="FF0000"/>
                </a:solidFill>
                <a:effectLst>
                  <a:outerShdw blurRad="50800" dist="38100" algn="tr" rotWithShape="0">
                    <a:prstClr val="black">
                      <a:alpha val="40000"/>
                    </a:prstClr>
                  </a:outerShdw>
                </a:effectLst>
              </a:rPr>
              <a:t>Qué difícil será para los que tiene riquezas entrar en el reino de Dios</a:t>
            </a:r>
            <a:r>
              <a:rPr lang="es-ES" b="1" i="1" dirty="0">
                <a:effectLst>
                  <a:outerShdw blurRad="50800" dist="38100" algn="tr" rotWithShape="0">
                    <a:prstClr val="black">
                      <a:alpha val="40000"/>
                    </a:prstClr>
                  </a:outerShdw>
                </a:effectLst>
              </a:rPr>
              <a:t>!”</a:t>
            </a:r>
            <a:r>
              <a:rPr lang="es-ES" dirty="0">
                <a:effectLst>
                  <a:outerShdw blurRad="50800" dist="38100" algn="tr" rotWithShape="0">
                    <a:prstClr val="black">
                      <a:alpha val="40000"/>
                    </a:prstClr>
                  </a:outerShdw>
                </a:effectLst>
              </a:rPr>
              <a:t> Cuando leemos esto pensamos que todos los ricos estén perdidos, pero el texto se nos aclara al ver el contexto del versículo 24: “</a:t>
            </a:r>
            <a:r>
              <a:rPr lang="es-ES" b="1" i="1" dirty="0">
                <a:effectLst>
                  <a:outerShdw blurRad="50800" dist="38100" algn="tr" rotWithShape="0">
                    <a:prstClr val="black">
                      <a:alpha val="40000"/>
                    </a:prstClr>
                  </a:outerShdw>
                </a:effectLst>
              </a:rPr>
              <a:t>¡</a:t>
            </a:r>
            <a:r>
              <a:rPr lang="es-ES" b="1" i="1" dirty="0">
                <a:solidFill>
                  <a:srgbClr val="FF0000"/>
                </a:solidFill>
                <a:effectLst>
                  <a:outerShdw blurRad="50800" dist="38100" algn="tr" rotWithShape="0">
                    <a:prstClr val="black">
                      <a:alpha val="40000"/>
                    </a:prstClr>
                  </a:outerShdw>
                </a:effectLst>
              </a:rPr>
              <a:t>Qué difícil es entrar en el reino de Dios a los que confían en las riquezas</a:t>
            </a:r>
            <a:r>
              <a:rPr lang="es-ES" b="1" i="1" dirty="0">
                <a:effectLst>
                  <a:outerShdw blurRad="50800" dist="38100" algn="tr" rotWithShape="0">
                    <a:prstClr val="black">
                      <a:alpha val="40000"/>
                    </a:prstClr>
                  </a:outerShdw>
                </a:effectLst>
              </a:rPr>
              <a:t>!”.</a:t>
            </a:r>
            <a:r>
              <a:rPr lang="es-ES" dirty="0">
                <a:effectLst>
                  <a:outerShdw blurRad="50800" dist="38100" algn="tr" rotWithShape="0">
                    <a:prstClr val="black">
                      <a:alpha val="40000"/>
                    </a:prstClr>
                  </a:outerShdw>
                </a:effectLst>
              </a:rPr>
              <a:t> </a:t>
            </a:r>
            <a:endParaRPr lang="es-DO" dirty="0"/>
          </a:p>
        </p:txBody>
      </p:sp>
    </p:spTree>
    <p:extLst>
      <p:ext uri="{BB962C8B-B14F-4D97-AF65-F5344CB8AC3E}">
        <p14:creationId xmlns:p14="http://schemas.microsoft.com/office/powerpoint/2010/main" val="17151191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 EJEMPLOS</a:t>
            </a:r>
            <a:endParaRPr lang="es-DO" dirty="0"/>
          </a:p>
        </p:txBody>
      </p:sp>
      <p:sp>
        <p:nvSpPr>
          <p:cNvPr id="3" name="2 Marcador de contenido"/>
          <p:cNvSpPr>
            <a:spLocks noGrp="1"/>
          </p:cNvSpPr>
          <p:nvPr>
            <p:ph idx="1"/>
          </p:nvPr>
        </p:nvSpPr>
        <p:spPr>
          <a:xfrm>
            <a:off x="457200" y="1417638"/>
            <a:ext cx="8229600" cy="5179714"/>
          </a:xfrm>
        </p:spPr>
        <p:txBody>
          <a:bodyPr>
            <a:normAutofit fontScale="92500" lnSpcReduction="10000"/>
          </a:bodyPr>
          <a:lstStyle/>
          <a:p>
            <a:pPr lvl="0" algn="just"/>
            <a:r>
              <a:rPr lang="es-DO" dirty="0"/>
              <a:t>Así mismo, cuando vemos lo que nos dice el maestro en Lucas 14:26 “</a:t>
            </a:r>
            <a:r>
              <a:rPr lang="es-DO" b="1" i="1" dirty="0"/>
              <a:t>Si alguno viene a mí, y no aborrece a su padre y madre, a su mujer e hijos, a sus hermanos y hermanas, y aun hasta su propia vida, no puede ser mi discípulo</a:t>
            </a:r>
            <a:r>
              <a:rPr lang="es-DO" b="1" i="1" dirty="0" smtClean="0"/>
              <a:t>”.</a:t>
            </a:r>
          </a:p>
          <a:p>
            <a:pPr lvl="0" algn="just"/>
            <a:r>
              <a:rPr lang="es-DO" dirty="0" smtClean="0"/>
              <a:t> </a:t>
            </a:r>
            <a:r>
              <a:rPr lang="es-DO" dirty="0"/>
              <a:t>Cuando leemos esto concluimos que se nos manda a odiar a la familia, pero al consultar el texto paralelo de Mateo 10:37, todo se aclara. El texto dice así: “</a:t>
            </a:r>
            <a:r>
              <a:rPr lang="es-DO" b="1" i="1" dirty="0"/>
              <a:t>El que ama al padre o a la madre más que a mí , no es digno de mí; y el que ama al hijo o a la hija más que a mí no es digno de mí”.</a:t>
            </a:r>
            <a:r>
              <a:rPr lang="es-DO" dirty="0"/>
              <a:t> </a:t>
            </a:r>
            <a:r>
              <a:rPr lang="es-DO" dirty="0" smtClean="0"/>
              <a:t>.</a:t>
            </a:r>
            <a:endParaRPr lang="es-DO" dirty="0"/>
          </a:p>
          <a:p>
            <a:pPr algn="just">
              <a:buNone/>
            </a:pPr>
            <a:endParaRPr lang="es-DO" dirty="0">
              <a:effectLst>
                <a:outerShdw blurRad="50800" dist="38100" algn="tr" rotWithShape="0">
                  <a:prstClr val="black">
                    <a:alpha val="40000"/>
                  </a:prstClr>
                </a:outerShdw>
              </a:effectLst>
            </a:endParaRPr>
          </a:p>
          <a:p>
            <a:endParaRPr lang="es-DO" dirty="0"/>
          </a:p>
        </p:txBody>
      </p:sp>
    </p:spTree>
    <p:extLst>
      <p:ext uri="{BB962C8B-B14F-4D97-AF65-F5344CB8AC3E}">
        <p14:creationId xmlns:p14="http://schemas.microsoft.com/office/powerpoint/2010/main" val="3874030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DO" dirty="0" smtClean="0"/>
              <a:t>TENGA PRESENTE</a:t>
            </a:r>
            <a:endParaRPr lang="es-DO" dirty="0"/>
          </a:p>
        </p:txBody>
      </p:sp>
      <p:sp>
        <p:nvSpPr>
          <p:cNvPr id="3" name="2 Marcador de contenido"/>
          <p:cNvSpPr>
            <a:spLocks noGrp="1"/>
          </p:cNvSpPr>
          <p:nvPr>
            <p:ph idx="1"/>
          </p:nvPr>
        </p:nvSpPr>
        <p:spPr>
          <a:xfrm>
            <a:off x="457200" y="1600200"/>
            <a:ext cx="8229600" cy="4925144"/>
          </a:xfrm>
        </p:spPr>
        <p:txBody>
          <a:bodyPr>
            <a:normAutofit fontScale="92500"/>
          </a:bodyPr>
          <a:lstStyle/>
          <a:p>
            <a:pPr lvl="0" algn="just"/>
            <a:r>
              <a:rPr lang="es-DO" dirty="0" smtClean="0"/>
              <a:t>La </a:t>
            </a:r>
            <a:r>
              <a:rPr lang="es-DO" dirty="0"/>
              <a:t>Biblia es un libro que trata sobre Dios y su relación con nosotros, por eso más que conocimientos teóricos debemos procurar que nuestro estudio nos mejore nuestra forma de pensar, hablar y comportarnos</a:t>
            </a:r>
            <a:r>
              <a:rPr lang="es-DO" dirty="0" smtClean="0"/>
              <a:t>.</a:t>
            </a:r>
          </a:p>
          <a:p>
            <a:pPr lvl="0" algn="just"/>
            <a:r>
              <a:rPr lang="es-DO" dirty="0" smtClean="0"/>
              <a:t> Cuando estudie, pregúntese ¿Qué aprendí sobre Dios en este texto? ¿Qué me enseña esto acerca de mí mismo o de la naturaleza humana? ¿Cómo puedo aplicar este conocimiento a mi vida? ¿Cómo puedo compartir esto con otros?</a:t>
            </a:r>
            <a:endParaRPr lang="es-DO" dirty="0"/>
          </a:p>
          <a:p>
            <a:pPr algn="just">
              <a:buNone/>
            </a:pPr>
            <a:endParaRPr lang="es-DO" dirty="0">
              <a:effectLst>
                <a:outerShdw blurRad="50800" dist="38100" algn="tr" rotWithShape="0">
                  <a:prstClr val="black">
                    <a:alpha val="40000"/>
                  </a:prstClr>
                </a:outerShdw>
              </a:effectLst>
            </a:endParaRPr>
          </a:p>
          <a:p>
            <a:endParaRPr lang="es-DO" dirty="0"/>
          </a:p>
        </p:txBody>
      </p:sp>
      <p:pic>
        <p:nvPicPr>
          <p:cNvPr id="4" name="3 Imagen" descr="presttar atencion.png"/>
          <p:cNvPicPr>
            <a:picLocks noChangeAspect="1"/>
          </p:cNvPicPr>
          <p:nvPr/>
        </p:nvPicPr>
        <p:blipFill>
          <a:blip r:embed="rId2"/>
          <a:stretch>
            <a:fillRect/>
          </a:stretch>
        </p:blipFill>
        <p:spPr>
          <a:xfrm>
            <a:off x="5715008" y="0"/>
            <a:ext cx="2500330" cy="1643050"/>
          </a:xfrm>
          <a:prstGeom prst="rect">
            <a:avLst/>
          </a:prstGeom>
        </p:spPr>
      </p:pic>
    </p:spTree>
    <p:extLst>
      <p:ext uri="{BB962C8B-B14F-4D97-AF65-F5344CB8AC3E}">
        <p14:creationId xmlns:p14="http://schemas.microsoft.com/office/powerpoint/2010/main" val="15598563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a:t>
            </a:r>
            <a:r>
              <a:rPr lang="es-DO" dirty="0" smtClean="0">
                <a:solidFill>
                  <a:srgbClr val="490FB1"/>
                </a:solidFill>
              </a:rPr>
              <a:t>O</a:t>
            </a:r>
            <a:r>
              <a:rPr lang="es-DO" dirty="0" smtClean="0"/>
              <a:t>N</a:t>
            </a:r>
            <a:r>
              <a:rPr lang="es-DO" dirty="0" smtClean="0">
                <a:solidFill>
                  <a:srgbClr val="FFC000"/>
                </a:solidFill>
              </a:rPr>
              <a:t>C</a:t>
            </a:r>
            <a:r>
              <a:rPr lang="es-DO" dirty="0" smtClean="0"/>
              <a:t>L</a:t>
            </a:r>
            <a:r>
              <a:rPr lang="es-DO" b="1" dirty="0" smtClean="0">
                <a:solidFill>
                  <a:schemeClr val="accent6">
                    <a:lumMod val="75000"/>
                  </a:schemeClr>
                </a:solidFill>
              </a:rPr>
              <a:t>U</a:t>
            </a:r>
            <a:r>
              <a:rPr lang="es-DO" dirty="0" smtClean="0"/>
              <a:t>S</a:t>
            </a:r>
            <a:r>
              <a:rPr lang="es-DO" dirty="0" smtClean="0">
                <a:solidFill>
                  <a:srgbClr val="FF0000"/>
                </a:solidFill>
              </a:rPr>
              <a:t>I</a:t>
            </a:r>
            <a:r>
              <a:rPr lang="es-DO" dirty="0" smtClean="0"/>
              <a:t>O</a:t>
            </a:r>
            <a:r>
              <a:rPr lang="es-DO" b="1" dirty="0" smtClean="0">
                <a:solidFill>
                  <a:schemeClr val="accent2">
                    <a:lumMod val="60000"/>
                    <a:lumOff val="40000"/>
                  </a:schemeClr>
                </a:solidFill>
              </a:rPr>
              <a:t>N</a:t>
            </a:r>
            <a:r>
              <a:rPr lang="es-DO" dirty="0" smtClean="0"/>
              <a:t>E</a:t>
            </a:r>
            <a:r>
              <a:rPr lang="es-DO" b="1" dirty="0" smtClean="0">
                <a:solidFill>
                  <a:srgbClr val="92D050"/>
                </a:solidFill>
              </a:rPr>
              <a:t>S</a:t>
            </a:r>
            <a:endParaRPr lang="es-DO" b="1" dirty="0">
              <a:solidFill>
                <a:srgbClr val="92D050"/>
              </a:solidFill>
            </a:endParaRPr>
          </a:p>
        </p:txBody>
      </p:sp>
      <p:sp>
        <p:nvSpPr>
          <p:cNvPr id="3" name="2 Marcador de contenido"/>
          <p:cNvSpPr>
            <a:spLocks noGrp="1"/>
          </p:cNvSpPr>
          <p:nvPr>
            <p:ph idx="1"/>
          </p:nvPr>
        </p:nvSpPr>
        <p:spPr>
          <a:xfrm>
            <a:off x="457200" y="1772815"/>
            <a:ext cx="8229600" cy="4176465"/>
          </a:xfrm>
        </p:spPr>
        <p:txBody>
          <a:bodyPr>
            <a:normAutofit fontScale="92500"/>
          </a:bodyPr>
          <a:lstStyle/>
          <a:p>
            <a:pPr marL="0" indent="0">
              <a:buNone/>
            </a:pPr>
            <a:endParaRPr lang="es-DO" dirty="0">
              <a:effectLst>
                <a:outerShdw blurRad="50800" dist="38100" algn="tr" rotWithShape="0">
                  <a:prstClr val="black">
                    <a:alpha val="40000"/>
                  </a:prstClr>
                </a:outerShdw>
              </a:effectLst>
            </a:endParaRPr>
          </a:p>
          <a:p>
            <a:pPr algn="just"/>
            <a:r>
              <a:rPr lang="es-DO" b="1" dirty="0">
                <a:effectLst>
                  <a:outerShdw blurRad="50800" dist="38100" algn="tr" rotWithShape="0">
                    <a:prstClr val="black">
                      <a:alpha val="40000"/>
                    </a:prstClr>
                  </a:outerShdw>
                </a:effectLst>
              </a:rPr>
              <a:t>La Biblia contiene la mente de Dios, el estado del hombre, la senda de la salvación, la ruina de los pecadores y la felicidad de los creyentes.</a:t>
            </a:r>
            <a:endParaRPr lang="es-DO" dirty="0">
              <a:effectLst>
                <a:outerShdw blurRad="50800" dist="38100" algn="tr" rotWithShape="0">
                  <a:prstClr val="black">
                    <a:alpha val="40000"/>
                  </a:prstClr>
                </a:outerShdw>
              </a:effectLst>
            </a:endParaRPr>
          </a:p>
          <a:p>
            <a:pPr algn="just"/>
            <a:r>
              <a:rPr lang="es-DO" b="1" dirty="0">
                <a:effectLst>
                  <a:outerShdw blurRad="50800" dist="38100" algn="tr" rotWithShape="0">
                    <a:prstClr val="black">
                      <a:alpha val="40000"/>
                    </a:prstClr>
                  </a:outerShdw>
                </a:effectLst>
              </a:rPr>
              <a:t>Sus doctrinas son santas, sus preceptos obligatorios y sus designios inmutables.</a:t>
            </a:r>
            <a:endParaRPr lang="es-DO" dirty="0">
              <a:effectLst>
                <a:outerShdw blurRad="50800" dist="38100" algn="tr" rotWithShape="0">
                  <a:prstClr val="black">
                    <a:alpha val="40000"/>
                  </a:prstClr>
                </a:outerShdw>
              </a:effectLst>
            </a:endParaRPr>
          </a:p>
          <a:p>
            <a:pPr algn="just"/>
            <a:r>
              <a:rPr lang="es-DO" b="1" dirty="0">
                <a:effectLst>
                  <a:outerShdw blurRad="50800" dist="38100" algn="tr" rotWithShape="0">
                    <a:prstClr val="black">
                      <a:alpha val="40000"/>
                    </a:prstClr>
                  </a:outerShdw>
                </a:effectLst>
              </a:rPr>
              <a:t>Léanla para creer, créanla para vuestra seguridad y practíquenla para ser santos.</a:t>
            </a:r>
            <a:endParaRPr lang="es-DO" dirty="0">
              <a:effectLst>
                <a:outerShdw blurRad="50800" dist="38100" algn="tr" rotWithShape="0">
                  <a:prstClr val="black">
                    <a:alpha val="40000"/>
                  </a:prstClr>
                </a:outerShdw>
              </a:effectLst>
            </a:endParaRPr>
          </a:p>
          <a:p>
            <a:pPr algn="just"/>
            <a:endParaRPr lang="es-DO" dirty="0"/>
          </a:p>
        </p:txBody>
      </p:sp>
    </p:spTree>
    <p:extLst>
      <p:ext uri="{BB962C8B-B14F-4D97-AF65-F5344CB8AC3E}">
        <p14:creationId xmlns:p14="http://schemas.microsoft.com/office/powerpoint/2010/main" val="3166856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8000">
              <a:schemeClr val="accent1">
                <a:lumMod val="5000"/>
                <a:lumOff val="95000"/>
                <a:alpha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PRIMERA LECCION: LA BIBLIA, EL LIBRO QUE MARCA LA RUTA</a:t>
            </a:r>
            <a:endParaRPr lang="en-US"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204864"/>
            <a:ext cx="7056784" cy="4092624"/>
          </a:xfrm>
        </p:spPr>
      </p:pic>
    </p:spTree>
    <p:extLst>
      <p:ext uri="{BB962C8B-B14F-4D97-AF65-F5344CB8AC3E}">
        <p14:creationId xmlns:p14="http://schemas.microsoft.com/office/powerpoint/2010/main" val="3869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985399"/>
            <a:ext cx="7608069" cy="5500269"/>
          </a:xfrm>
        </p:spPr>
        <p:txBody>
          <a:bodyPr>
            <a:normAutofit/>
          </a:bodyPr>
          <a:lstStyle/>
          <a:p>
            <a:pPr algn="just"/>
            <a:r>
              <a:rPr lang="es-DO" b="1" dirty="0" smtClean="0">
                <a:effectLst>
                  <a:outerShdw blurRad="50800" dist="38100" algn="tr" rotWithShape="0">
                    <a:prstClr val="black">
                      <a:alpha val="40000"/>
                    </a:prstClr>
                  </a:outerShdw>
                </a:effectLst>
              </a:rPr>
              <a:t>Es </a:t>
            </a:r>
            <a:r>
              <a:rPr lang="es-DO" b="1" dirty="0">
                <a:effectLst>
                  <a:outerShdw blurRad="50800" dist="38100" algn="tr" rotWithShape="0">
                    <a:prstClr val="black">
                      <a:alpha val="40000"/>
                    </a:prstClr>
                  </a:outerShdw>
                </a:effectLst>
              </a:rPr>
              <a:t>el mapa del viajero</a:t>
            </a:r>
            <a:r>
              <a:rPr lang="es-DO" b="1" dirty="0" smtClean="0">
                <a:effectLst>
                  <a:outerShdw blurRad="50800" dist="38100" algn="tr" rotWithShape="0">
                    <a:prstClr val="black">
                      <a:alpha val="40000"/>
                    </a:prstClr>
                  </a:outerShdw>
                </a:effectLst>
              </a:rPr>
              <a:t>,</a:t>
            </a:r>
          </a:p>
          <a:p>
            <a:pPr algn="just"/>
            <a:endParaRPr lang="es-DO" b="1" dirty="0">
              <a:effectLst>
                <a:outerShdw blurRad="50800" dist="38100" algn="tr" rotWithShape="0">
                  <a:prstClr val="black">
                    <a:alpha val="40000"/>
                  </a:prstClr>
                </a:outerShdw>
              </a:effectLst>
            </a:endParaRPr>
          </a:p>
          <a:p>
            <a:pPr algn="just"/>
            <a:r>
              <a:rPr lang="es-DO" b="1" dirty="0" smtClean="0">
                <a:effectLst>
                  <a:outerShdw blurRad="50800" dist="38100" algn="tr" rotWithShape="0">
                    <a:prstClr val="black">
                      <a:alpha val="40000"/>
                    </a:prstClr>
                  </a:outerShdw>
                </a:effectLst>
              </a:rPr>
              <a:t>El </a:t>
            </a:r>
            <a:r>
              <a:rPr lang="es-DO" b="1" dirty="0">
                <a:effectLst>
                  <a:outerShdw blurRad="50800" dist="38100" algn="tr" rotWithShape="0">
                    <a:prstClr val="black">
                      <a:alpha val="40000"/>
                    </a:prstClr>
                  </a:outerShdw>
                </a:effectLst>
              </a:rPr>
              <a:t>cayado del </a:t>
            </a:r>
            <a:r>
              <a:rPr lang="es-DO" b="1" dirty="0" smtClean="0">
                <a:effectLst>
                  <a:outerShdw blurRad="50800" dist="38100" algn="tr" rotWithShape="0">
                    <a:prstClr val="black">
                      <a:alpha val="40000"/>
                    </a:prstClr>
                  </a:outerShdw>
                </a:effectLst>
              </a:rPr>
              <a:t>peregrino</a:t>
            </a:r>
          </a:p>
          <a:p>
            <a:pPr algn="just"/>
            <a:endParaRPr lang="es-DO" b="1" dirty="0" smtClean="0">
              <a:effectLst>
                <a:outerShdw blurRad="50800" dist="38100" algn="tr" rotWithShape="0">
                  <a:prstClr val="black">
                    <a:alpha val="40000"/>
                  </a:prstClr>
                </a:outerShdw>
              </a:effectLst>
            </a:endParaRPr>
          </a:p>
          <a:p>
            <a:pPr algn="just"/>
            <a:r>
              <a:rPr lang="es-DO" b="1" dirty="0" smtClean="0">
                <a:effectLst>
                  <a:outerShdw blurRad="50800" dist="38100" algn="tr" rotWithShape="0">
                    <a:prstClr val="black">
                      <a:alpha val="40000"/>
                    </a:prstClr>
                  </a:outerShdw>
                </a:effectLst>
              </a:rPr>
              <a:t>la </a:t>
            </a:r>
            <a:r>
              <a:rPr lang="es-DO" b="1" dirty="0">
                <a:effectLst>
                  <a:outerShdw blurRad="50800" dist="38100" algn="tr" rotWithShape="0">
                    <a:prstClr val="black">
                      <a:alpha val="40000"/>
                    </a:prstClr>
                  </a:outerShdw>
                </a:effectLst>
              </a:rPr>
              <a:t>brújula del </a:t>
            </a:r>
            <a:r>
              <a:rPr lang="es-DO" b="1" dirty="0" smtClean="0">
                <a:effectLst>
                  <a:outerShdw blurRad="50800" dist="38100" algn="tr" rotWithShape="0">
                    <a:prstClr val="black">
                      <a:alpha val="40000"/>
                    </a:prstClr>
                  </a:outerShdw>
                </a:effectLst>
              </a:rPr>
              <a:t>piloto    </a:t>
            </a:r>
          </a:p>
          <a:p>
            <a:pPr marL="0" indent="0" algn="just">
              <a:buNone/>
            </a:pPr>
            <a:r>
              <a:rPr lang="es-DO" b="1" dirty="0" smtClean="0">
                <a:effectLst>
                  <a:outerShdw blurRad="50800" dist="38100" algn="tr" rotWithShape="0">
                    <a:prstClr val="black">
                      <a:alpha val="40000"/>
                    </a:prstClr>
                  </a:outerShdw>
                </a:effectLst>
              </a:rPr>
              <a:t>  </a:t>
            </a:r>
          </a:p>
          <a:p>
            <a:pPr algn="just"/>
            <a:r>
              <a:rPr lang="es-DO" b="1" dirty="0" smtClean="0">
                <a:effectLst>
                  <a:outerShdw blurRad="50800" dist="38100" algn="tr" rotWithShape="0">
                    <a:prstClr val="black">
                      <a:alpha val="40000"/>
                    </a:prstClr>
                  </a:outerShdw>
                </a:effectLst>
              </a:rPr>
              <a:t>la </a:t>
            </a:r>
            <a:r>
              <a:rPr lang="es-DO" b="1" dirty="0">
                <a:effectLst>
                  <a:outerShdw blurRad="50800" dist="38100" algn="tr" rotWithShape="0">
                    <a:prstClr val="black">
                      <a:alpha val="40000"/>
                    </a:prstClr>
                  </a:outerShdw>
                </a:effectLst>
              </a:rPr>
              <a:t>espada del </a:t>
            </a:r>
            <a:r>
              <a:rPr lang="es-DO" b="1" dirty="0" smtClean="0">
                <a:effectLst>
                  <a:outerShdw blurRad="50800" dist="38100" algn="tr" rotWithShape="0">
                    <a:prstClr val="black">
                      <a:alpha val="40000"/>
                    </a:prstClr>
                  </a:outerShdw>
                </a:effectLst>
              </a:rPr>
              <a:t>soldado            </a:t>
            </a:r>
          </a:p>
          <a:p>
            <a:pPr algn="just"/>
            <a:endParaRPr lang="es-DO" b="1" dirty="0" smtClean="0">
              <a:effectLst>
                <a:outerShdw blurRad="50800" dist="38100" algn="tr" rotWithShape="0">
                  <a:prstClr val="black">
                    <a:alpha val="40000"/>
                  </a:prstClr>
                </a:outerShdw>
              </a:effectLst>
            </a:endParaRPr>
          </a:p>
          <a:p>
            <a:pPr algn="just"/>
            <a:r>
              <a:rPr lang="es-DO" b="1" dirty="0" smtClean="0">
                <a:effectLst>
                  <a:outerShdw blurRad="50800" dist="38100" algn="tr" rotWithShape="0">
                    <a:prstClr val="black">
                      <a:alpha val="40000"/>
                    </a:prstClr>
                  </a:outerShdw>
                </a:effectLst>
              </a:rPr>
              <a:t> </a:t>
            </a:r>
            <a:r>
              <a:rPr lang="es-DO" b="1" dirty="0">
                <a:effectLst>
                  <a:outerShdw blurRad="50800" dist="38100" algn="tr" rotWithShape="0">
                    <a:prstClr val="black">
                      <a:alpha val="40000"/>
                    </a:prstClr>
                  </a:outerShdw>
                </a:effectLst>
              </a:rPr>
              <a:t>y la cartilla del cristiano</a:t>
            </a:r>
            <a:r>
              <a:rPr lang="es-DO" b="1" dirty="0" smtClean="0">
                <a:effectLst>
                  <a:outerShdw blurRad="50800" dist="38100" algn="tr" rotWithShape="0">
                    <a:prstClr val="black">
                      <a:alpha val="40000"/>
                    </a:prstClr>
                  </a:outerShdw>
                </a:effectLst>
              </a:rPr>
              <a:t>.</a:t>
            </a:r>
            <a:endParaRPr lang="es-DO" dirty="0">
              <a:effectLst>
                <a:outerShdw blurRad="50800" dist="38100" algn="tr" rotWithShape="0">
                  <a:prstClr val="black">
                    <a:alpha val="40000"/>
                  </a:prstClr>
                </a:outerShdw>
              </a:effectLst>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380" y="1142984"/>
            <a:ext cx="2381964" cy="86409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942" y="2071678"/>
            <a:ext cx="2453402" cy="78558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380" y="3071810"/>
            <a:ext cx="2381964" cy="857147"/>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942" y="4000504"/>
            <a:ext cx="2453402" cy="1115194"/>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6380" y="5143512"/>
            <a:ext cx="2381964" cy="1342156"/>
          </a:xfrm>
          <a:prstGeom prst="rect">
            <a:avLst/>
          </a:prstGeom>
        </p:spPr>
      </p:pic>
    </p:spTree>
    <p:extLst>
      <p:ext uri="{BB962C8B-B14F-4D97-AF65-F5344CB8AC3E}">
        <p14:creationId xmlns:p14="http://schemas.microsoft.com/office/powerpoint/2010/main" val="21741796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wipe(down)">
                                      <p:cBhvr>
                                        <p:cTn id="60" dur="5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C</a:t>
            </a:r>
            <a:r>
              <a:rPr lang="es-DO" dirty="0">
                <a:solidFill>
                  <a:srgbClr val="490FB1"/>
                </a:solidFill>
              </a:rPr>
              <a:t>O</a:t>
            </a:r>
            <a:r>
              <a:rPr lang="es-DO" dirty="0"/>
              <a:t>N</a:t>
            </a:r>
            <a:r>
              <a:rPr lang="es-DO" dirty="0">
                <a:solidFill>
                  <a:srgbClr val="FFC000"/>
                </a:solidFill>
              </a:rPr>
              <a:t>C</a:t>
            </a:r>
            <a:r>
              <a:rPr lang="es-DO" dirty="0"/>
              <a:t>L</a:t>
            </a:r>
            <a:r>
              <a:rPr lang="es-DO" b="1" dirty="0">
                <a:solidFill>
                  <a:schemeClr val="accent6">
                    <a:lumMod val="75000"/>
                  </a:schemeClr>
                </a:solidFill>
              </a:rPr>
              <a:t>U</a:t>
            </a:r>
            <a:r>
              <a:rPr lang="es-DO" dirty="0"/>
              <a:t>S</a:t>
            </a:r>
            <a:r>
              <a:rPr lang="es-DO" dirty="0">
                <a:solidFill>
                  <a:srgbClr val="FF0000"/>
                </a:solidFill>
              </a:rPr>
              <a:t>I</a:t>
            </a:r>
            <a:r>
              <a:rPr lang="es-DO" dirty="0"/>
              <a:t>O</a:t>
            </a:r>
            <a:r>
              <a:rPr lang="es-DO" b="1" dirty="0">
                <a:solidFill>
                  <a:schemeClr val="accent2">
                    <a:lumMod val="60000"/>
                    <a:lumOff val="40000"/>
                  </a:schemeClr>
                </a:solidFill>
              </a:rPr>
              <a:t>N</a:t>
            </a:r>
            <a:r>
              <a:rPr lang="es-DO" dirty="0"/>
              <a:t>E</a:t>
            </a:r>
            <a:r>
              <a:rPr lang="es-DO" b="1" dirty="0">
                <a:solidFill>
                  <a:srgbClr val="92D050"/>
                </a:solidFill>
              </a:rPr>
              <a:t>S</a:t>
            </a:r>
            <a:endParaRPr lang="es-DO" dirty="0"/>
          </a:p>
        </p:txBody>
      </p:sp>
      <p:sp>
        <p:nvSpPr>
          <p:cNvPr id="3" name="2 Marcador de contenido"/>
          <p:cNvSpPr>
            <a:spLocks noGrp="1"/>
          </p:cNvSpPr>
          <p:nvPr>
            <p:ph idx="1"/>
          </p:nvPr>
        </p:nvSpPr>
        <p:spPr>
          <a:xfrm>
            <a:off x="457200" y="1844824"/>
            <a:ext cx="8229600" cy="4281339"/>
          </a:xfrm>
        </p:spPr>
        <p:style>
          <a:lnRef idx="2">
            <a:schemeClr val="accent1"/>
          </a:lnRef>
          <a:fillRef idx="1">
            <a:schemeClr val="lt1"/>
          </a:fillRef>
          <a:effectRef idx="0">
            <a:schemeClr val="accent1"/>
          </a:effectRef>
          <a:fontRef idx="minor">
            <a:schemeClr val="dk1"/>
          </a:fontRef>
        </p:style>
        <p:txBody>
          <a:bodyPr/>
          <a:lstStyle/>
          <a:p>
            <a:pPr algn="just"/>
            <a:r>
              <a:rPr lang="es-DO" b="1" dirty="0">
                <a:effectLst>
                  <a:outerShdw blurRad="50800" dist="38100" algn="tr" rotWithShape="0">
                    <a:prstClr val="black">
                      <a:alpha val="40000"/>
                    </a:prstClr>
                  </a:outerShdw>
                </a:effectLst>
              </a:rPr>
              <a:t>Es aquí donde se restaura el paraíso, se abre el cielo y se descubren las puertas del infierno.</a:t>
            </a:r>
            <a:endParaRPr lang="es-DO" dirty="0">
              <a:effectLst>
                <a:outerShdw blurRad="50800" dist="38100" algn="tr" rotWithShape="0">
                  <a:prstClr val="black">
                    <a:alpha val="40000"/>
                  </a:prstClr>
                </a:outerShdw>
              </a:effectLst>
            </a:endParaRPr>
          </a:p>
          <a:p>
            <a:pPr algn="just"/>
            <a:r>
              <a:rPr lang="es-DO" b="1" dirty="0">
                <a:solidFill>
                  <a:srgbClr val="FF0000"/>
                </a:solidFill>
                <a:effectLst>
                  <a:outerShdw blurRad="50800" dist="38100" algn="tr" rotWithShape="0">
                    <a:prstClr val="black">
                      <a:alpha val="40000"/>
                    </a:prstClr>
                  </a:outerShdw>
                </a:effectLst>
              </a:rPr>
              <a:t>Cristo es el personaje central </a:t>
            </a:r>
            <a:r>
              <a:rPr lang="es-DO" b="1" dirty="0">
                <a:effectLst>
                  <a:outerShdw blurRad="50800" dist="38100" algn="tr" rotWithShape="0">
                    <a:prstClr val="black">
                      <a:alpha val="40000"/>
                    </a:prstClr>
                  </a:outerShdw>
                </a:effectLst>
              </a:rPr>
              <a:t>y el tema de </a:t>
            </a:r>
            <a:r>
              <a:rPr lang="es-DO" b="1" dirty="0" smtClean="0">
                <a:effectLst>
                  <a:outerShdw blurRad="50800" dist="38100" algn="tr" rotWithShape="0">
                    <a:prstClr val="black">
                      <a:alpha val="40000"/>
                    </a:prstClr>
                  </a:outerShdw>
                </a:effectLst>
              </a:rPr>
              <a:t>estudio…</a:t>
            </a:r>
          </a:p>
          <a:p>
            <a:pPr algn="just"/>
            <a:r>
              <a:rPr lang="es-DO" b="1" dirty="0" smtClean="0">
                <a:effectLst>
                  <a:outerShdw blurRad="50800" dist="38100" algn="tr" rotWithShape="0">
                    <a:prstClr val="black">
                      <a:alpha val="40000"/>
                    </a:prstClr>
                  </a:outerShdw>
                </a:effectLst>
              </a:rPr>
              <a:t>Nuestro </a:t>
            </a:r>
            <a:r>
              <a:rPr lang="es-DO" b="1" dirty="0">
                <a:effectLst>
                  <a:outerShdw blurRad="50800" dist="38100" algn="tr" rotWithShape="0">
                    <a:prstClr val="black">
                      <a:alpha val="40000"/>
                    </a:prstClr>
                  </a:outerShdw>
                </a:effectLst>
              </a:rPr>
              <a:t>bien es su designio y </a:t>
            </a:r>
            <a:r>
              <a:rPr lang="es-DO" b="1" dirty="0">
                <a:solidFill>
                  <a:srgbClr val="490FB1"/>
                </a:solidFill>
                <a:effectLst>
                  <a:outerShdw blurRad="50800" dist="38100" algn="tr" rotWithShape="0">
                    <a:prstClr val="black">
                      <a:alpha val="40000"/>
                    </a:prstClr>
                  </a:outerShdw>
                </a:effectLst>
              </a:rPr>
              <a:t>su fin, la gloria de Dios.</a:t>
            </a:r>
            <a:endParaRPr lang="es-DO" dirty="0">
              <a:solidFill>
                <a:srgbClr val="490FB1"/>
              </a:solidFill>
              <a:effectLst>
                <a:outerShdw blurRad="50800" dist="38100" algn="tr" rotWithShape="0">
                  <a:prstClr val="black">
                    <a:alpha val="40000"/>
                  </a:prstClr>
                </a:outerShdw>
              </a:effectLst>
            </a:endParaRPr>
          </a:p>
          <a:p>
            <a:pPr algn="just"/>
            <a:endParaRPr lang="es-DO" dirty="0"/>
          </a:p>
          <a:p>
            <a:endParaRPr lang="es-DO" dirty="0"/>
          </a:p>
        </p:txBody>
      </p:sp>
    </p:spTree>
    <p:extLst>
      <p:ext uri="{BB962C8B-B14F-4D97-AF65-F5344CB8AC3E}">
        <p14:creationId xmlns:p14="http://schemas.microsoft.com/office/powerpoint/2010/main" val="4418282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C</a:t>
            </a:r>
            <a:r>
              <a:rPr lang="es-DO" dirty="0">
                <a:solidFill>
                  <a:srgbClr val="490FB1"/>
                </a:solidFill>
              </a:rPr>
              <a:t>O</a:t>
            </a:r>
            <a:r>
              <a:rPr lang="es-DO" dirty="0"/>
              <a:t>N</a:t>
            </a:r>
            <a:r>
              <a:rPr lang="es-DO" dirty="0">
                <a:solidFill>
                  <a:srgbClr val="FFC000"/>
                </a:solidFill>
              </a:rPr>
              <a:t>C</a:t>
            </a:r>
            <a:r>
              <a:rPr lang="es-DO" dirty="0"/>
              <a:t>L</a:t>
            </a:r>
            <a:r>
              <a:rPr lang="es-DO" b="1" dirty="0">
                <a:solidFill>
                  <a:schemeClr val="accent6">
                    <a:lumMod val="75000"/>
                  </a:schemeClr>
                </a:solidFill>
              </a:rPr>
              <a:t>U</a:t>
            </a:r>
            <a:r>
              <a:rPr lang="es-DO" dirty="0"/>
              <a:t>S</a:t>
            </a:r>
            <a:r>
              <a:rPr lang="es-DO" dirty="0">
                <a:solidFill>
                  <a:srgbClr val="FF0000"/>
                </a:solidFill>
              </a:rPr>
              <a:t>I</a:t>
            </a:r>
            <a:r>
              <a:rPr lang="es-DO" dirty="0"/>
              <a:t>O</a:t>
            </a:r>
            <a:r>
              <a:rPr lang="es-DO" b="1" dirty="0">
                <a:solidFill>
                  <a:schemeClr val="accent2">
                    <a:lumMod val="60000"/>
                    <a:lumOff val="40000"/>
                  </a:schemeClr>
                </a:solidFill>
              </a:rPr>
              <a:t>N</a:t>
            </a:r>
            <a:r>
              <a:rPr lang="es-DO" dirty="0"/>
              <a:t>E</a:t>
            </a:r>
            <a:r>
              <a:rPr lang="es-DO" b="1" dirty="0">
                <a:solidFill>
                  <a:srgbClr val="92D050"/>
                </a:solidFill>
              </a:rPr>
              <a:t>S</a:t>
            </a:r>
            <a:endParaRPr lang="es-DO" dirty="0"/>
          </a:p>
        </p:txBody>
      </p:sp>
      <p:sp>
        <p:nvSpPr>
          <p:cNvPr id="3" name="2 Marcador de contenido"/>
          <p:cNvSpPr>
            <a:spLocks noGrp="1"/>
          </p:cNvSpPr>
          <p:nvPr>
            <p:ph idx="1"/>
          </p:nvPr>
        </p:nvSpPr>
        <p:spPr>
          <a:xfrm>
            <a:off x="457200" y="1600200"/>
            <a:ext cx="8229600" cy="4349080"/>
          </a:xfrm>
        </p:spPr>
        <p:style>
          <a:lnRef idx="2">
            <a:schemeClr val="accent2"/>
          </a:lnRef>
          <a:fillRef idx="1">
            <a:schemeClr val="lt1"/>
          </a:fillRef>
          <a:effectRef idx="0">
            <a:schemeClr val="accent2"/>
          </a:effectRef>
          <a:fontRef idx="minor">
            <a:schemeClr val="dk1"/>
          </a:fontRef>
        </p:style>
        <p:txBody>
          <a:bodyPr/>
          <a:lstStyle/>
          <a:p>
            <a:pPr algn="just"/>
            <a:r>
              <a:rPr lang="es-DO" b="1" dirty="0">
                <a:effectLst>
                  <a:outerShdw blurRad="50800" dist="38100" algn="tr" rotWithShape="0">
                    <a:prstClr val="black">
                      <a:alpha val="40000"/>
                    </a:prstClr>
                  </a:outerShdw>
                </a:effectLst>
              </a:rPr>
              <a:t>Debe inundar la memoria, gobernar el corazón y guiar los pies. Léanla lenta y diariamente y en actitud de oración.</a:t>
            </a:r>
            <a:endParaRPr lang="es-DO" dirty="0">
              <a:effectLst>
                <a:outerShdw blurRad="50800" dist="38100" algn="tr" rotWithShape="0">
                  <a:prstClr val="black">
                    <a:alpha val="40000"/>
                  </a:prstClr>
                </a:outerShdw>
              </a:effectLst>
            </a:endParaRPr>
          </a:p>
          <a:p>
            <a:pPr algn="just"/>
            <a:r>
              <a:rPr lang="es-DO" b="1" dirty="0">
                <a:effectLst>
                  <a:outerShdw blurRad="50800" dist="38100" algn="tr" rotWithShape="0">
                    <a:prstClr val="black">
                      <a:alpha val="40000"/>
                    </a:prstClr>
                  </a:outerShdw>
                </a:effectLst>
              </a:rPr>
              <a:t>Es una mina de riqueza, un paraíso de gloria y un río de placer. Se les ofrece con la vida, se abrirá en el día del juicio y perdurará para siempre..... (Autor desconocido).</a:t>
            </a:r>
            <a:endParaRPr lang="es-DO" dirty="0">
              <a:effectLst>
                <a:outerShdw blurRad="50800" dist="38100" algn="tr" rotWithShape="0">
                  <a:prstClr val="black">
                    <a:alpha val="40000"/>
                  </a:prstClr>
                </a:outerShdw>
              </a:effectLst>
            </a:endParaRPr>
          </a:p>
          <a:p>
            <a:pPr marL="0" indent="0" algn="just">
              <a:buNone/>
            </a:pPr>
            <a:endParaRPr lang="es-DO" dirty="0">
              <a:effectLst>
                <a:outerShdw blurRad="50800" dist="38100" algn="tr" rotWithShape="0">
                  <a:prstClr val="black">
                    <a:alpha val="40000"/>
                  </a:prstClr>
                </a:outerShdw>
              </a:effectLst>
            </a:endParaRPr>
          </a:p>
          <a:p>
            <a:endParaRPr lang="es-DO" dirty="0"/>
          </a:p>
        </p:txBody>
      </p:sp>
    </p:spTree>
    <p:extLst>
      <p:ext uri="{BB962C8B-B14F-4D97-AF65-F5344CB8AC3E}">
        <p14:creationId xmlns:p14="http://schemas.microsoft.com/office/powerpoint/2010/main" val="1613265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863251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La Biblia: El libro que Marca la Ruta</a:t>
            </a:r>
            <a:endParaRPr lang="es-DO" dirty="0"/>
          </a:p>
        </p:txBody>
      </p:sp>
      <p:sp>
        <p:nvSpPr>
          <p:cNvPr id="3" name="2 Marcador de contenido"/>
          <p:cNvSpPr>
            <a:spLocks noGrp="1"/>
          </p:cNvSpPr>
          <p:nvPr>
            <p:ph idx="1"/>
          </p:nvPr>
        </p:nvSpPr>
        <p:spPr/>
        <p:txBody>
          <a:bodyPr>
            <a:normAutofit lnSpcReduction="10000"/>
          </a:bodyPr>
          <a:lstStyle/>
          <a:p>
            <a:r>
              <a:rPr lang="es-DO" dirty="0" smtClean="0"/>
              <a:t>La Biblia es el mapa del viajero que sale en busca de la salvación. </a:t>
            </a:r>
            <a:endParaRPr lang="es-DO" dirty="0"/>
          </a:p>
          <a:p>
            <a:r>
              <a:rPr lang="es-DO" dirty="0" smtClean="0"/>
              <a:t>Hay muchas voces que quieren decirnos que  hacer, pero  solo una fuente es confiable.</a:t>
            </a:r>
          </a:p>
          <a:p>
            <a:r>
              <a:rPr lang="es-DO" dirty="0" smtClean="0">
                <a:solidFill>
                  <a:srgbClr val="FF0000"/>
                </a:solidFill>
              </a:rPr>
              <a:t>Esa fuente es la Biblia</a:t>
            </a:r>
            <a:r>
              <a:rPr lang="es-DO" dirty="0" smtClean="0"/>
              <a:t>.</a:t>
            </a:r>
          </a:p>
          <a:p>
            <a:r>
              <a:rPr lang="es-DO" dirty="0" smtClean="0"/>
              <a:t>¿En quien más podríamos depositar una confianza absoluta?</a:t>
            </a:r>
          </a:p>
          <a:p>
            <a:r>
              <a:rPr lang="es-DO" dirty="0" smtClean="0"/>
              <a:t>A continuación vamos a ver por qué la Biblia es nuestro mapa.</a:t>
            </a:r>
            <a:endParaRPr lang="es-DO" dirty="0"/>
          </a:p>
        </p:txBody>
      </p:sp>
    </p:spTree>
    <p:extLst>
      <p:ext uri="{BB962C8B-B14F-4D97-AF65-F5344CB8AC3E}">
        <p14:creationId xmlns:p14="http://schemas.microsoft.com/office/powerpoint/2010/main" val="7139981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DO"/>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6094779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DO" b="1" dirty="0">
                <a:solidFill>
                  <a:srgbClr val="FF0000"/>
                </a:solidFill>
              </a:rPr>
              <a:t>¿Qué es la Biblia?</a:t>
            </a:r>
            <a:r>
              <a:rPr lang="es-DO" dirty="0">
                <a:solidFill>
                  <a:srgbClr val="FF0000"/>
                </a:solidFill>
              </a:rPr>
              <a:t/>
            </a:r>
            <a:br>
              <a:rPr lang="es-DO" dirty="0">
                <a:solidFill>
                  <a:srgbClr val="FF0000"/>
                </a:solidFill>
              </a:rPr>
            </a:br>
            <a:endParaRPr lang="es-DO" dirty="0">
              <a:solidFill>
                <a:srgbClr val="FF0000"/>
              </a:solidFill>
            </a:endParaRPr>
          </a:p>
        </p:txBody>
      </p:sp>
      <p:sp>
        <p:nvSpPr>
          <p:cNvPr id="3" name="2 Marcador de contenido"/>
          <p:cNvSpPr>
            <a:spLocks noGrp="1"/>
          </p:cNvSpPr>
          <p:nvPr>
            <p:ph idx="1"/>
          </p:nvPr>
        </p:nvSpPr>
        <p:spPr>
          <a:xfrm>
            <a:off x="457200" y="1600200"/>
            <a:ext cx="8363272" cy="4925144"/>
          </a:xfrm>
        </p:spPr>
        <p:txBody>
          <a:bodyPr>
            <a:normAutofit/>
          </a:bodyPr>
          <a:lstStyle/>
          <a:p>
            <a:pPr lvl="0" algn="just"/>
            <a:r>
              <a:rPr lang="es-DO" dirty="0"/>
              <a:t>La Biblia es la palabra de Dios. </a:t>
            </a:r>
            <a:endParaRPr lang="es-DO" dirty="0" smtClean="0"/>
          </a:p>
          <a:p>
            <a:pPr lvl="0" algn="just"/>
            <a:r>
              <a:rPr lang="es-DO" dirty="0" smtClean="0"/>
              <a:t>Fue </a:t>
            </a:r>
            <a:r>
              <a:rPr lang="es-DO" dirty="0"/>
              <a:t>escrita por hombres, pero fue la mente de Dios quien la </a:t>
            </a:r>
            <a:r>
              <a:rPr lang="es-DO" dirty="0" smtClean="0"/>
              <a:t>inspiró.</a:t>
            </a:r>
          </a:p>
          <a:p>
            <a:pPr lvl="0" algn="just"/>
            <a:r>
              <a:rPr lang="es-DO" dirty="0" smtClean="0"/>
              <a:t>Es el mensaje de Dios expresado en términos humanos.</a:t>
            </a:r>
          </a:p>
          <a:p>
            <a:pPr lvl="0" algn="just"/>
            <a:r>
              <a:rPr lang="es-DO" dirty="0" smtClean="0"/>
              <a:t>En ella encontramos la voluntad de Dios para el hombre.</a:t>
            </a:r>
            <a:endParaRPr lang="es-DO" dirty="0"/>
          </a:p>
        </p:txBody>
      </p:sp>
    </p:spTree>
    <p:extLst>
      <p:ext uri="{BB962C8B-B14F-4D97-AF65-F5344CB8AC3E}">
        <p14:creationId xmlns:p14="http://schemas.microsoft.com/office/powerpoint/2010/main" val="10484737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DO"/>
          </a:p>
        </p:txBody>
      </p:sp>
      <p:pic>
        <p:nvPicPr>
          <p:cNvPr id="4" name="3 Marcador de contenido" descr="29bfd23bef7fa9dc93d7050044a66024.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ES UNA BIBLIOTECA</a:t>
            </a:r>
            <a:endParaRPr lang="es-DO" dirty="0"/>
          </a:p>
        </p:txBody>
      </p:sp>
      <p:sp>
        <p:nvSpPr>
          <p:cNvPr id="3" name="2 Marcador de contenido"/>
          <p:cNvSpPr>
            <a:spLocks noGrp="1"/>
          </p:cNvSpPr>
          <p:nvPr>
            <p:ph idx="1"/>
          </p:nvPr>
        </p:nvSpPr>
        <p:spPr>
          <a:xfrm>
            <a:off x="457200" y="1600200"/>
            <a:ext cx="8229600" cy="4853136"/>
          </a:xfrm>
        </p:spPr>
        <p:txBody>
          <a:bodyPr>
            <a:normAutofit/>
          </a:bodyPr>
          <a:lstStyle/>
          <a:p>
            <a:pPr lvl="0" algn="just"/>
            <a:r>
              <a:rPr lang="es-DO" dirty="0" smtClean="0">
                <a:solidFill>
                  <a:srgbClr val="FF0000"/>
                </a:solidFill>
              </a:rPr>
              <a:t>La Biblia es una </a:t>
            </a:r>
            <a:r>
              <a:rPr lang="es-DO" dirty="0">
                <a:solidFill>
                  <a:srgbClr val="FF0000"/>
                </a:solidFill>
              </a:rPr>
              <a:t>colección de 66 libros</a:t>
            </a:r>
            <a:r>
              <a:rPr lang="es-DO" dirty="0"/>
              <a:t>, escritos por aproximadamente 40 hombres, en un espacio de tiempo </a:t>
            </a:r>
            <a:r>
              <a:rPr lang="es-DO" dirty="0" smtClean="0"/>
              <a:t>de casi </a:t>
            </a:r>
            <a:r>
              <a:rPr lang="es-DO" dirty="0"/>
              <a:t>1500 años</a:t>
            </a:r>
            <a:r>
              <a:rPr lang="es-DO" dirty="0" smtClean="0"/>
              <a:t>.</a:t>
            </a:r>
          </a:p>
          <a:p>
            <a:pPr lvl="0" algn="just"/>
            <a:r>
              <a:rPr lang="es-DO" dirty="0" smtClean="0"/>
              <a:t> En </a:t>
            </a:r>
            <a:r>
              <a:rPr lang="es-DO" dirty="0"/>
              <a:t>el idioma griego la palabra </a:t>
            </a:r>
            <a:r>
              <a:rPr lang="es-DO" dirty="0" smtClean="0"/>
              <a:t>“Biblia” (</a:t>
            </a:r>
            <a:r>
              <a:rPr lang="es-DO" dirty="0" err="1" smtClean="0"/>
              <a:t>Biblios</a:t>
            </a:r>
            <a:r>
              <a:rPr lang="es-DO" dirty="0" smtClean="0"/>
              <a:t>) </a:t>
            </a:r>
            <a:r>
              <a:rPr lang="es-DO" dirty="0"/>
              <a:t>es plural, pero se transformó en el latín “Biblia” que es singular, porque aunque es una colección de 66 libros, sin embargo ella es un solo libro, porque hay una unidad de tema y de propósito</a:t>
            </a:r>
            <a:r>
              <a:rPr lang="es-DO" dirty="0" smtClean="0"/>
              <a:t>.</a:t>
            </a:r>
          </a:p>
          <a:p>
            <a:endParaRPr lang="es-DO" dirty="0"/>
          </a:p>
        </p:txBody>
      </p:sp>
    </p:spTree>
    <p:extLst>
      <p:ext uri="{BB962C8B-B14F-4D97-AF65-F5344CB8AC3E}">
        <p14:creationId xmlns:p14="http://schemas.microsoft.com/office/powerpoint/2010/main" val="2614254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Apothecary</Template>
  <TotalTime>804</TotalTime>
  <Words>2232</Words>
  <Application>Microsoft Office PowerPoint</Application>
  <PresentationFormat>Presentación en pantalla (4:3)</PresentationFormat>
  <Paragraphs>123</Paragraphs>
  <Slides>43</Slides>
  <Notes>0</Notes>
  <HiddenSlides>0</HiddenSlides>
  <MMClips>0</MMClips>
  <ScaleCrop>false</ScaleCrop>
  <HeadingPairs>
    <vt:vector size="4" baseType="variant">
      <vt:variant>
        <vt:lpstr>Tema</vt:lpstr>
      </vt:variant>
      <vt:variant>
        <vt:i4>4</vt:i4>
      </vt:variant>
      <vt:variant>
        <vt:lpstr>Títulos de diapositiva</vt:lpstr>
      </vt:variant>
      <vt:variant>
        <vt:i4>43</vt:i4>
      </vt:variant>
    </vt:vector>
  </HeadingPairs>
  <TitlesOfParts>
    <vt:vector size="47" baseType="lpstr">
      <vt:lpstr>Tema de Office</vt:lpstr>
      <vt:lpstr>Módulo</vt:lpstr>
      <vt:lpstr>1_Tema de Office</vt:lpstr>
      <vt:lpstr>Retrospección</vt:lpstr>
      <vt:lpstr>EL CAMINO HACIA LA SALVACION </vt:lpstr>
      <vt:lpstr>   B I E N V E N I D O</vt:lpstr>
      <vt:lpstr>ESTAS SON LAS 8 LECCIONES</vt:lpstr>
      <vt:lpstr>PRIMERA LECCION: LA BIBLIA, EL LIBRO QUE MARCA LA RUTA</vt:lpstr>
      <vt:lpstr>La Biblia: El libro que Marca la Ruta</vt:lpstr>
      <vt:lpstr>Presentación de PowerPoint</vt:lpstr>
      <vt:lpstr>¿Qué es la Biblia? </vt:lpstr>
      <vt:lpstr>Presentación de PowerPoint</vt:lpstr>
      <vt:lpstr>ES UNA BIBLIOTECA</vt:lpstr>
      <vt:lpstr>OBSERVE BIEN ESTA IMAGEN</vt:lpstr>
      <vt:lpstr>UN SOLO PROPOSITO Y UN SOLO PERSONAJE</vt:lpstr>
      <vt:lpstr>LA  BIBLIA NO SE COMPARA CON NADA</vt:lpstr>
      <vt:lpstr>GUTENBERG IMPRIME LA BIBLIA</vt:lpstr>
      <vt:lpstr>¿ES LA BIBLIA INSPIRADA POR DIOS? </vt:lpstr>
      <vt:lpstr>PROFECIAS CUMPLIDAS</vt:lpstr>
      <vt:lpstr>LO QUE QUEDA DEL TEMPLO: EL MURO DE LOS LAMENTOS </vt:lpstr>
      <vt:lpstr>PROFECIA SOBRE BABILONIA</vt:lpstr>
      <vt:lpstr>ISAIAS 13:19-20 Y JEREMIAS 50:13</vt:lpstr>
      <vt:lpstr>RUINAS DE BABILONIA </vt:lpstr>
      <vt:lpstr>BIBLIA Y CIENCIA: OTRA PRUEBA MAS</vt:lpstr>
      <vt:lpstr>Presentación de PowerPoint</vt:lpstr>
      <vt:lpstr>CIENCIA Y BIBLIA</vt:lpstr>
      <vt:lpstr>CICLO DEL AGUA: OBSERVE BIEN</vt:lpstr>
      <vt:lpstr>Presentación de PowerPoint</vt:lpstr>
      <vt:lpstr>CÓMO ENTENDER LA BIBLIA? </vt:lpstr>
      <vt:lpstr>CÓMO ENTENDER LA BIBLIA? </vt:lpstr>
      <vt:lpstr>QUÈ SE NECESITA PARA ENTENDERLA</vt:lpstr>
      <vt:lpstr>QUÈ SE NECESITA PARA ENTENDERLA</vt:lpstr>
      <vt:lpstr>LA DOS DIVISIONES</vt:lpstr>
      <vt:lpstr>DURACION DEL VIEJO TESTAMENTO</vt:lpstr>
      <vt:lpstr>2 CORINTIOS 3:6-9</vt:lpstr>
      <vt:lpstr>DURACION DEL NUEVO TESTAMENTO</vt:lpstr>
      <vt:lpstr>DOS DIVISIONES</vt:lpstr>
      <vt:lpstr>Presentación de PowerPoint</vt:lpstr>
      <vt:lpstr>TEXTOS PARALELOS </vt:lpstr>
      <vt:lpstr>EJEMPLOS</vt:lpstr>
      <vt:lpstr>+ EJEMPLOS</vt:lpstr>
      <vt:lpstr>TENGA PRESENTE</vt:lpstr>
      <vt:lpstr>CONCLUSIONES</vt:lpstr>
      <vt:lpstr>Presentación de PowerPoint</vt:lpstr>
      <vt:lpstr>CONCLUSIONES</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CAMINO HACIA LA SALVACION</dc:title>
  <dc:creator>Antonio Saleme</dc:creator>
  <cp:lastModifiedBy>Usuario</cp:lastModifiedBy>
  <cp:revision>49</cp:revision>
  <dcterms:created xsi:type="dcterms:W3CDTF">2015-09-02T20:36:46Z</dcterms:created>
  <dcterms:modified xsi:type="dcterms:W3CDTF">2016-06-13T15:42:20Z</dcterms:modified>
</cp:coreProperties>
</file>