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70" r:id="rId4"/>
    <p:sldId id="261" r:id="rId5"/>
    <p:sldId id="277" r:id="rId6"/>
    <p:sldId id="273" r:id="rId7"/>
    <p:sldId id="262" r:id="rId8"/>
    <p:sldId id="276" r:id="rId9"/>
    <p:sldId id="271" r:id="rId10"/>
    <p:sldId id="268" r:id="rId11"/>
    <p:sldId id="280" r:id="rId12"/>
    <p:sldId id="265" r:id="rId13"/>
    <p:sldId id="266" r:id="rId14"/>
    <p:sldId id="269" r:id="rId15"/>
    <p:sldId id="278" r:id="rId16"/>
    <p:sldId id="279" r:id="rId17"/>
    <p:sldId id="264" r:id="rId18"/>
    <p:sldId id="284" r:id="rId19"/>
    <p:sldId id="285" r:id="rId20"/>
    <p:sldId id="267" r:id="rId21"/>
    <p:sldId id="283" r:id="rId22"/>
    <p:sldId id="292" r:id="rId23"/>
    <p:sldId id="293" r:id="rId24"/>
    <p:sldId id="291" r:id="rId25"/>
    <p:sldId id="288" r:id="rId26"/>
    <p:sldId id="287" r:id="rId27"/>
    <p:sldId id="286" r:id="rId28"/>
    <p:sldId id="289" r:id="rId29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2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8139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52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6273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2389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350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973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2626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477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36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3038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041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EE73-6B8E-4213-B91F-920F5DEE5120}" type="datetimeFigureOut">
              <a:rPr lang="es-DO" smtClean="0"/>
              <a:t>16/02/2021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7C85-4E2C-434E-9675-86E9DBD677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185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4000" cy="685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5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¿QUÉ VEREMOS EN EL MENSAJE?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DO" dirty="0" smtClean="0"/>
              <a:t>El </a:t>
            </a:r>
            <a:r>
              <a:rPr lang="es-DO" dirty="0"/>
              <a:t>texto que a continuación vamos a analizar, nos presenta de forma clara 4 cosas: </a:t>
            </a:r>
            <a:endParaRPr lang="es-DO" dirty="0" smtClean="0"/>
          </a:p>
          <a:p>
            <a:pPr algn="just"/>
            <a:r>
              <a:rPr lang="es-DO" dirty="0" smtClean="0"/>
              <a:t>1. </a:t>
            </a:r>
            <a:r>
              <a:rPr lang="es-DO" dirty="0"/>
              <a:t>Q</a:t>
            </a:r>
            <a:r>
              <a:rPr lang="es-DO" dirty="0" smtClean="0"/>
              <a:t>ue </a:t>
            </a:r>
            <a:r>
              <a:rPr lang="es-DO" dirty="0"/>
              <a:t>solemos tener una opinión inflada de nosotros mismos. </a:t>
            </a:r>
            <a:endParaRPr lang="es-DO" dirty="0" smtClean="0"/>
          </a:p>
          <a:p>
            <a:pPr algn="just"/>
            <a:r>
              <a:rPr lang="es-DO" dirty="0" smtClean="0"/>
              <a:t>2. </a:t>
            </a:r>
            <a:r>
              <a:rPr lang="es-DO" dirty="0"/>
              <a:t>Q</a:t>
            </a:r>
            <a:r>
              <a:rPr lang="es-DO" dirty="0" smtClean="0"/>
              <a:t>ue en contraste, la </a:t>
            </a:r>
            <a:r>
              <a:rPr lang="es-DO" dirty="0"/>
              <a:t>opinión de Dios suele ser muy diferente a la nuestra. </a:t>
            </a:r>
            <a:endParaRPr lang="es-DO" dirty="0" smtClean="0"/>
          </a:p>
          <a:p>
            <a:pPr algn="just"/>
            <a:r>
              <a:rPr lang="es-DO" dirty="0" smtClean="0"/>
              <a:t>3. Que </a:t>
            </a:r>
            <a:r>
              <a:rPr lang="es-DO" dirty="0"/>
              <a:t>vivir de ilusiones espirituales puede resultar en un desengaño fatal para nuestras almas, y </a:t>
            </a:r>
            <a:endParaRPr lang="es-DO" dirty="0" smtClean="0"/>
          </a:p>
          <a:p>
            <a:pPr algn="just"/>
            <a:r>
              <a:rPr lang="es-DO" dirty="0" smtClean="0"/>
              <a:t>4. Que </a:t>
            </a:r>
            <a:r>
              <a:rPr lang="es-DO" dirty="0"/>
              <a:t>es hora de abrir los </a:t>
            </a:r>
            <a:r>
              <a:rPr lang="es-DO" dirty="0" smtClean="0"/>
              <a:t>ojos, </a:t>
            </a:r>
            <a:r>
              <a:rPr lang="es-DO" dirty="0"/>
              <a:t>limpiar los oídos para oír y ver lo que Dios tiene para salvarnos.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725303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3648" y="1988840"/>
            <a:ext cx="61926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AHORA LEAMOS APOCALIPSIS 3:14-22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776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APOCALIPSIS 3:14-16</a:t>
            </a:r>
            <a:endParaRPr lang="es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600" dirty="0"/>
              <a:t>Y escribe al ángel de la iglesia en </a:t>
            </a:r>
            <a:r>
              <a:rPr lang="es-ES" sz="3600" dirty="0" err="1"/>
              <a:t>Laodicea</a:t>
            </a:r>
            <a:r>
              <a:rPr lang="es-ES" sz="3600" dirty="0"/>
              <a:t>: He aquí el Amén, el testigo fiel y verdadero, el principio de la creación de Dios, dice esto</a:t>
            </a:r>
            <a:r>
              <a:rPr lang="es-ES" sz="3600" dirty="0" smtClean="0"/>
              <a:t>: </a:t>
            </a:r>
            <a:r>
              <a:rPr lang="es-ES" sz="3600" b="1" baseline="30000" dirty="0" smtClean="0"/>
              <a:t>15</a:t>
            </a:r>
            <a:r>
              <a:rPr lang="es-ES" sz="3600" b="1" baseline="30000" dirty="0"/>
              <a:t> </a:t>
            </a:r>
            <a:r>
              <a:rPr lang="es-ES" sz="3600" b="1" dirty="0">
                <a:solidFill>
                  <a:srgbClr val="FF3399"/>
                </a:solidFill>
              </a:rPr>
              <a:t>Yo conozco tus obras, que ni eres frío ni caliente. !!Ojalá fueses frío o caliente</a:t>
            </a:r>
            <a:r>
              <a:rPr lang="es-ES" sz="3600" dirty="0" smtClean="0"/>
              <a:t>! </a:t>
            </a:r>
            <a:r>
              <a:rPr lang="es-ES" sz="3600" b="1" baseline="30000" dirty="0" smtClean="0"/>
              <a:t>16</a:t>
            </a:r>
            <a:r>
              <a:rPr lang="es-ES" sz="3600" baseline="30000" dirty="0">
                <a:solidFill>
                  <a:srgbClr val="FB6C1D"/>
                </a:solidFill>
              </a:rPr>
              <a:t> </a:t>
            </a:r>
            <a:r>
              <a:rPr lang="es-ES" sz="3600" b="1" dirty="0">
                <a:solidFill>
                  <a:srgbClr val="FB6C1D"/>
                </a:solidFill>
              </a:rPr>
              <a:t>Pero por cuanto eres tibio, y no frío ni caliente, te vomitaré de mi boca</a:t>
            </a:r>
            <a:r>
              <a:rPr lang="es-ES" sz="3600" b="1" dirty="0"/>
              <a:t>.</a:t>
            </a:r>
          </a:p>
          <a:p>
            <a:pPr algn="just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92391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APOCALIPSIS 3:17-18</a:t>
            </a:r>
            <a:endParaRPr lang="es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Porque </a:t>
            </a:r>
            <a:r>
              <a:rPr lang="es-ES" b="1" dirty="0">
                <a:solidFill>
                  <a:srgbClr val="FF0000"/>
                </a:solidFill>
              </a:rPr>
              <a:t>tú dices</a:t>
            </a:r>
            <a:r>
              <a:rPr lang="es-ES" dirty="0"/>
              <a:t>: </a:t>
            </a:r>
            <a:r>
              <a:rPr lang="es-ES" b="1" dirty="0">
                <a:solidFill>
                  <a:srgbClr val="0033CC"/>
                </a:solidFill>
              </a:rPr>
              <a:t>Yo soy rico, y me he enriquecido, y de ninguna cosa tengo necesidad;</a:t>
            </a:r>
            <a:r>
              <a:rPr lang="es-ES" dirty="0"/>
              <a:t>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y no sabes que tú eres un desventurado, miserable, pobre, ciego y desnudo</a:t>
            </a:r>
            <a:r>
              <a:rPr lang="es-ES" dirty="0" smtClean="0"/>
              <a:t>. </a:t>
            </a:r>
            <a:r>
              <a:rPr lang="es-ES" b="1" baseline="30000" dirty="0" smtClean="0"/>
              <a:t>18</a:t>
            </a:r>
            <a:r>
              <a:rPr lang="es-ES" b="1" baseline="30000" dirty="0"/>
              <a:t> </a:t>
            </a:r>
            <a:r>
              <a:rPr lang="es-ES" dirty="0"/>
              <a:t>Por tanto, </a:t>
            </a:r>
            <a:r>
              <a:rPr lang="es-ES" b="1" dirty="0">
                <a:solidFill>
                  <a:srgbClr val="00B050"/>
                </a:solidFill>
              </a:rPr>
              <a:t>yo te aconsejo que de mí compres oro refinado en fuego, para que seas rico, </a:t>
            </a:r>
            <a:r>
              <a:rPr lang="es-ES" b="1" dirty="0"/>
              <a:t>y vestiduras blancas para vestirte, y que no se descubra la vergüenza de tu desnudez</a:t>
            </a:r>
            <a:r>
              <a:rPr lang="es-ES" dirty="0"/>
              <a:t>; </a:t>
            </a:r>
            <a:r>
              <a:rPr lang="es-ES" b="1" dirty="0">
                <a:solidFill>
                  <a:srgbClr val="FF6600"/>
                </a:solidFill>
              </a:rPr>
              <a:t>y unge tus ojos con colirio, para que veas.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1966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APOCALIPSIS 3:19-22</a:t>
            </a:r>
            <a:endParaRPr lang="es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rgbClr val="FF3399"/>
                </a:solidFill>
              </a:rPr>
              <a:t>Yo reprendo y castigo a todos los que amo; sé, pues, celoso, y arrepiéntete</a:t>
            </a:r>
            <a:r>
              <a:rPr lang="es-ES" dirty="0" smtClean="0"/>
              <a:t>. </a:t>
            </a:r>
            <a:r>
              <a:rPr lang="es-ES" b="1" baseline="30000" dirty="0" smtClean="0"/>
              <a:t>20</a:t>
            </a:r>
            <a:r>
              <a:rPr lang="es-ES" b="1" baseline="30000" dirty="0"/>
              <a:t> </a:t>
            </a:r>
            <a:r>
              <a:rPr lang="es-ES" b="1" dirty="0">
                <a:solidFill>
                  <a:srgbClr val="7030A0"/>
                </a:solidFill>
              </a:rPr>
              <a:t>He aquí, yo estoy a la puerta y llamo; si alguno oye mi voz y abre la puerta, entraré a él, y cenaré con él, y él conmigo</a:t>
            </a:r>
            <a:r>
              <a:rPr lang="es-ES" dirty="0" smtClean="0"/>
              <a:t>. </a:t>
            </a:r>
            <a:r>
              <a:rPr lang="es-ES" b="1" baseline="30000" dirty="0" smtClean="0"/>
              <a:t>21</a:t>
            </a:r>
            <a:r>
              <a:rPr lang="es-ES" b="1" baseline="30000" dirty="0"/>
              <a:t> </a:t>
            </a:r>
            <a:r>
              <a:rPr lang="es-ES" dirty="0"/>
              <a:t>Al que venciere, le daré que se siente conmigo en mi trono, así como yo he vencido, y me he sentado con mi Padre en su trono</a:t>
            </a:r>
            <a:r>
              <a:rPr lang="es-ES" dirty="0" smtClean="0"/>
              <a:t>. </a:t>
            </a:r>
            <a:r>
              <a:rPr lang="es-ES" b="1" baseline="30000" dirty="0" smtClean="0"/>
              <a:t>22</a:t>
            </a:r>
            <a:r>
              <a:rPr lang="es-ES" b="1" baseline="30000" dirty="0"/>
              <a:t> </a:t>
            </a:r>
            <a:r>
              <a:rPr lang="es-ES" dirty="0"/>
              <a:t>El que tiene oído, oiga lo que el Espíritu dice a las iglesias.</a:t>
            </a:r>
          </a:p>
          <a:p>
            <a:pPr algn="just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540085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539552" y="116632"/>
            <a:ext cx="36004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2 Flecha abajo"/>
          <p:cNvSpPr/>
          <p:nvPr/>
        </p:nvSpPr>
        <p:spPr>
          <a:xfrm>
            <a:off x="3491880" y="908720"/>
            <a:ext cx="21602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3 Flecha abajo"/>
          <p:cNvSpPr/>
          <p:nvPr/>
        </p:nvSpPr>
        <p:spPr>
          <a:xfrm>
            <a:off x="3131840" y="2139783"/>
            <a:ext cx="360040" cy="1289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" name="4 Flecha abajo"/>
          <p:cNvSpPr/>
          <p:nvPr/>
        </p:nvSpPr>
        <p:spPr>
          <a:xfrm>
            <a:off x="5112060" y="2807730"/>
            <a:ext cx="360040" cy="1292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91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83768" y="5733256"/>
            <a:ext cx="6548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Aguas termales de </a:t>
            </a:r>
            <a:r>
              <a:rPr lang="es-E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Hierápolis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0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GENERALIDADES DE LAODICEA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En cuanto a la iglesia en la época en la que Juan escribió el Apocalipsis, no se registra que sufriese algún tipo de persecución o tuviera herejías. </a:t>
            </a:r>
            <a:endParaRPr lang="es-ES" dirty="0" smtClean="0"/>
          </a:p>
          <a:p>
            <a:pPr algn="just"/>
            <a:r>
              <a:rPr lang="es-ES" dirty="0" smtClean="0"/>
              <a:t>Su </a:t>
            </a:r>
            <a:r>
              <a:rPr lang="es-ES" dirty="0"/>
              <a:t>problema era el orgullo y la ignorancia, provocados por su autosuficiencia y complacencia. Por esta razón recibió la condenación más severa de todas las que encontramos en estas siete cartas.</a:t>
            </a:r>
          </a:p>
          <a:p>
            <a:pPr algn="just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288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UNA OPINION INFLADA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DO" dirty="0">
                <a:solidFill>
                  <a:srgbClr val="FF0000"/>
                </a:solidFill>
              </a:rPr>
              <a:t>Tú dices</a:t>
            </a:r>
            <a:r>
              <a:rPr lang="es-DO" dirty="0"/>
              <a:t>: “Yo soy rico” = Estoy </a:t>
            </a:r>
            <a:r>
              <a:rPr lang="es-DO" dirty="0" smtClean="0"/>
              <a:t>bien, tengo muchos bienes guardados para muchos días.</a:t>
            </a:r>
            <a:endParaRPr lang="es-DO" dirty="0"/>
          </a:p>
          <a:p>
            <a:pPr lvl="0" algn="just"/>
            <a:r>
              <a:rPr lang="es-DO" b="1" dirty="0">
                <a:solidFill>
                  <a:srgbClr val="00B0F0"/>
                </a:solidFill>
              </a:rPr>
              <a:t>“Me he enriquecido</a:t>
            </a:r>
            <a:r>
              <a:rPr lang="es-DO" dirty="0"/>
              <a:t>” = Lo que tengo nadie me lo dio, lo gane por mí </a:t>
            </a:r>
            <a:r>
              <a:rPr lang="es-DO" dirty="0" smtClean="0"/>
              <a:t>propio esfuerzo.</a:t>
            </a:r>
            <a:endParaRPr lang="es-DO" dirty="0"/>
          </a:p>
          <a:p>
            <a:pPr lvl="0" algn="just"/>
            <a:r>
              <a:rPr lang="es-DO" dirty="0"/>
              <a:t>“</a:t>
            </a:r>
            <a:r>
              <a:rPr lang="es-DO" b="1" dirty="0">
                <a:solidFill>
                  <a:schemeClr val="accent6">
                    <a:lumMod val="75000"/>
                  </a:schemeClr>
                </a:solidFill>
              </a:rPr>
              <a:t>De nada tengo necesidad</a:t>
            </a:r>
            <a:r>
              <a:rPr lang="es-DO" dirty="0"/>
              <a:t>” = No requiero de Cristo ni de su gracia, no necesito la iglesia o los hermanos, la Biblia ni la oración. Todo eso es para débiles y personas </a:t>
            </a:r>
            <a:r>
              <a:rPr lang="es-DO" dirty="0" smtClean="0"/>
              <a:t>pecadoras.</a:t>
            </a:r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8464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" y="-18581"/>
            <a:ext cx="914343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27784" y="3993"/>
            <a:ext cx="434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LA IGLESIA EN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-13436" y="6063219"/>
            <a:ext cx="510267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APOCALIPSIS 3:14-22</a:t>
            </a:r>
            <a:endParaRPr lang="es-ES" sz="4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5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LO QUE DIOS PENSABA DE ELLA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DO" b="1" dirty="0" smtClean="0">
                <a:solidFill>
                  <a:srgbClr val="FB6C1D"/>
                </a:solidFill>
              </a:rPr>
              <a:t>No </a:t>
            </a:r>
            <a:r>
              <a:rPr lang="es-DO" b="1" dirty="0">
                <a:solidFill>
                  <a:srgbClr val="FB6C1D"/>
                </a:solidFill>
              </a:rPr>
              <a:t>sabes que </a:t>
            </a:r>
            <a:r>
              <a:rPr lang="es-DO" b="1" dirty="0" smtClean="0">
                <a:solidFill>
                  <a:srgbClr val="FB6C1D"/>
                </a:solidFill>
              </a:rPr>
              <a:t>eres  </a:t>
            </a:r>
            <a:r>
              <a:rPr lang="es-DO" dirty="0"/>
              <a:t>= Ignoras cuál es tu situación real en términos espirituales</a:t>
            </a:r>
          </a:p>
          <a:p>
            <a:pPr lvl="0" algn="just"/>
            <a:r>
              <a:rPr lang="es-DO" b="1" dirty="0">
                <a:solidFill>
                  <a:srgbClr val="00B0F0"/>
                </a:solidFill>
              </a:rPr>
              <a:t>Desventurado</a:t>
            </a:r>
            <a:r>
              <a:rPr lang="es-DO" dirty="0"/>
              <a:t> = Desdichado, desgraciado. </a:t>
            </a:r>
          </a:p>
          <a:p>
            <a:pPr lvl="0" algn="just"/>
            <a:r>
              <a:rPr lang="es-DO" b="1" dirty="0">
                <a:solidFill>
                  <a:srgbClr val="CC0066"/>
                </a:solidFill>
              </a:rPr>
              <a:t>Miserable</a:t>
            </a:r>
            <a:r>
              <a:rPr lang="es-DO" dirty="0"/>
              <a:t> = Digno de compasión</a:t>
            </a:r>
          </a:p>
          <a:p>
            <a:pPr lvl="0" algn="just"/>
            <a:r>
              <a:rPr lang="es-DO" b="1" dirty="0">
                <a:solidFill>
                  <a:srgbClr val="0033CC"/>
                </a:solidFill>
              </a:rPr>
              <a:t>Pobre </a:t>
            </a:r>
            <a:r>
              <a:rPr lang="es-DO" dirty="0"/>
              <a:t>= En bancarrota espiritual (Romanos </a:t>
            </a:r>
            <a:r>
              <a:rPr lang="es-DO" dirty="0" smtClean="0"/>
              <a:t>3:10,23)</a:t>
            </a:r>
            <a:endParaRPr lang="es-DO" dirty="0"/>
          </a:p>
          <a:p>
            <a:pPr lvl="0" algn="just"/>
            <a:r>
              <a:rPr lang="es-DO" b="1" dirty="0">
                <a:solidFill>
                  <a:srgbClr val="92D050"/>
                </a:solidFill>
              </a:rPr>
              <a:t>Ciego</a:t>
            </a:r>
            <a:r>
              <a:rPr lang="es-DO" dirty="0"/>
              <a:t> = Incapaz de comprender su verdadera realidad </a:t>
            </a:r>
            <a:r>
              <a:rPr lang="es-DO" dirty="0" smtClean="0"/>
              <a:t>(Como </a:t>
            </a:r>
            <a:r>
              <a:rPr lang="es-DO" dirty="0"/>
              <a:t>Balaán). Al igual de </a:t>
            </a:r>
            <a:r>
              <a:rPr lang="es-DO" dirty="0" err="1"/>
              <a:t>Bartimeo</a:t>
            </a:r>
            <a:r>
              <a:rPr lang="es-DO" dirty="0"/>
              <a:t> está expuesto a graves peligros.</a:t>
            </a:r>
          </a:p>
          <a:p>
            <a:pPr lvl="0" algn="just"/>
            <a:r>
              <a:rPr lang="es-DO" b="1" dirty="0">
                <a:solidFill>
                  <a:srgbClr val="7030A0"/>
                </a:solidFill>
              </a:rPr>
              <a:t>Desnudo </a:t>
            </a:r>
            <a:r>
              <a:rPr lang="es-DO" dirty="0"/>
              <a:t>= Con su vergüenza expuesta a pesar de su lana negra y fina. </a:t>
            </a:r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8726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RECOMENDACIONES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DO" b="1" dirty="0">
                <a:solidFill>
                  <a:srgbClr val="FF0000"/>
                </a:solidFill>
              </a:rPr>
              <a:t>Compra de mi oro refinado en fuego </a:t>
            </a:r>
            <a:r>
              <a:rPr lang="es-DO" dirty="0"/>
              <a:t>= Riquezas verdaderas no de este mundo.</a:t>
            </a:r>
          </a:p>
          <a:p>
            <a:pPr lvl="0" algn="just"/>
            <a:r>
              <a:rPr lang="es-DO" b="1" dirty="0">
                <a:solidFill>
                  <a:srgbClr val="0033CC"/>
                </a:solidFill>
              </a:rPr>
              <a:t>Vestiduras blancas para vestirte </a:t>
            </a:r>
            <a:r>
              <a:rPr lang="es-DO" dirty="0"/>
              <a:t>= Deja que Dios te cubra con su gracia y que te lave con la sangre de su hijo (Ap. </a:t>
            </a:r>
            <a:r>
              <a:rPr lang="es-DO" dirty="0" smtClean="0"/>
              <a:t>7:9-14)</a:t>
            </a:r>
            <a:endParaRPr lang="es-DO" dirty="0"/>
          </a:p>
          <a:p>
            <a:pPr lvl="0" algn="just"/>
            <a:r>
              <a:rPr lang="es-DO" b="1" dirty="0">
                <a:solidFill>
                  <a:srgbClr val="FF3399"/>
                </a:solidFill>
              </a:rPr>
              <a:t>Unge tus ojos con colirio para veas</a:t>
            </a:r>
            <a:r>
              <a:rPr lang="es-DO" dirty="0"/>
              <a:t> = Estaban cegados por las filosofías y por sus propias opiniones. La buena vista viene con una buena dosis de la palabra de Dios que es un espejo y nos muestra lo que en realidad somos y nos da la perspectiva correcta </a:t>
            </a:r>
            <a:r>
              <a:rPr lang="es-DO" dirty="0" smtClean="0"/>
              <a:t>sobre </a:t>
            </a:r>
            <a:r>
              <a:rPr lang="es-DO" dirty="0"/>
              <a:t>las </a:t>
            </a:r>
            <a:r>
              <a:rPr lang="es-DO" dirty="0" smtClean="0"/>
              <a:t>cosas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829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aleria de Versiculos Biblicos: Mateo 25:13 | Quotes about god, Quotes,  Movie 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" y="0"/>
            <a:ext cx="9116098" cy="685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9663"/>
            <a:ext cx="9176823" cy="68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CONCLUSIONES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s-DO" dirty="0"/>
              <a:t>En la Biblia todos los que se exaltaron terminaron siendo humillados (2 Cron. 26:16)</a:t>
            </a:r>
          </a:p>
          <a:p>
            <a:pPr lvl="0" algn="just"/>
            <a:r>
              <a:rPr lang="es-DO" dirty="0"/>
              <a:t>Todos los que se humillaron y dijeron que no eran digno, terminaron siendo exaltados (El hijo prodigo, el publicano, Jairo, </a:t>
            </a:r>
            <a:r>
              <a:rPr lang="es-DO" dirty="0" err="1"/>
              <a:t>etc</a:t>
            </a:r>
            <a:r>
              <a:rPr lang="es-DO" dirty="0"/>
              <a:t>)</a:t>
            </a:r>
          </a:p>
          <a:p>
            <a:pPr lvl="0" algn="just"/>
            <a:r>
              <a:rPr lang="es-DO" dirty="0"/>
              <a:t>No permitas que el orgullo se interponga entre tú y Dios, entre tú y tu bendición (Caso de </a:t>
            </a:r>
            <a:r>
              <a:rPr lang="es-DO" dirty="0" err="1"/>
              <a:t>Naaman</a:t>
            </a:r>
            <a:r>
              <a:rPr lang="es-DO" dirty="0"/>
              <a:t>). </a:t>
            </a:r>
            <a:r>
              <a:rPr lang="es-DO" u="sng" dirty="0"/>
              <a:t>La forma en que nos vemos determina la forma en que actuamos</a:t>
            </a:r>
            <a:r>
              <a:rPr lang="es-DO" i="1" dirty="0"/>
              <a:t>.</a:t>
            </a:r>
            <a:endParaRPr lang="es-DO" dirty="0"/>
          </a:p>
          <a:p>
            <a:pPr lvl="0" algn="just"/>
            <a:r>
              <a:rPr lang="es-DO" dirty="0"/>
              <a:t>Lo importante no es lo que eres ahora, sino lo que puedes llegar a ser en Cristo (1 Juan 3:1-2 Amados, ahora somos hijos de Dios y aun no se ha manifestado lo que hemos…)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979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4869160"/>
            <a:ext cx="42484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749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INTRODUCCION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DO" sz="2800" dirty="0"/>
              <a:t>La iglesia de </a:t>
            </a:r>
            <a:r>
              <a:rPr lang="es-DO" sz="2800" dirty="0" err="1"/>
              <a:t>Laodicea</a:t>
            </a:r>
            <a:r>
              <a:rPr lang="es-DO" sz="2800" dirty="0"/>
              <a:t> es una de las 7 iglesias del Asia menor, mencionadas en el libro de apocalipsis. </a:t>
            </a:r>
            <a:endParaRPr lang="es-DO" sz="2800" dirty="0" smtClean="0"/>
          </a:p>
          <a:p>
            <a:pPr algn="just"/>
            <a:r>
              <a:rPr lang="es-DO" sz="2800" dirty="0" smtClean="0"/>
              <a:t>Era un </a:t>
            </a:r>
            <a:r>
              <a:rPr lang="es-DO" sz="2800" dirty="0"/>
              <a:t>centro de médico de mucha importancia, famosa por producir </a:t>
            </a:r>
            <a:r>
              <a:rPr lang="es-DO" sz="2800" dirty="0" smtClean="0"/>
              <a:t>ungüento para los oídos y un colirio</a:t>
            </a:r>
            <a:r>
              <a:rPr lang="es-DO" sz="2800" dirty="0"/>
              <a:t>, que era un polvo que se aplicaba en los ojos para diversos problemas como irritaciones e infecciones y  que era exportado </a:t>
            </a:r>
            <a:r>
              <a:rPr lang="es-DO" sz="2800" dirty="0" smtClean="0"/>
              <a:t> </a:t>
            </a:r>
            <a:r>
              <a:rPr lang="es-DO" sz="2800" dirty="0"/>
              <a:t>a otras naciones. </a:t>
            </a:r>
            <a:endParaRPr lang="es-DO" sz="2800" dirty="0" smtClean="0"/>
          </a:p>
          <a:p>
            <a:pPr algn="just"/>
            <a:r>
              <a:rPr lang="es-DO" sz="2800" dirty="0" smtClean="0"/>
              <a:t>También </a:t>
            </a:r>
            <a:r>
              <a:rPr lang="es-DO" sz="2800" dirty="0"/>
              <a:t>producían una lana negra, rara y cara, que caracterizaba y distinguía  a los ciudadanos en su forma de vestir. </a:t>
            </a:r>
          </a:p>
        </p:txBody>
      </p:sp>
    </p:spTree>
    <p:extLst>
      <p:ext uri="{BB962C8B-B14F-4D97-AF65-F5344CB8AC3E}">
        <p14:creationId xmlns:p14="http://schemas.microsoft.com/office/powerpoint/2010/main" val="3711808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INTRODUCCION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En la ciudad se </a:t>
            </a:r>
            <a:r>
              <a:rPr lang="es-ES" dirty="0" smtClean="0"/>
              <a:t>levantaron </a:t>
            </a:r>
            <a:r>
              <a:rPr lang="es-ES" dirty="0"/>
              <a:t>muchas y preciosas mansiones, cuyas ruinas todavía son visibles</a:t>
            </a:r>
            <a:r>
              <a:rPr lang="es-ES" dirty="0" smtClean="0"/>
              <a:t>. Entre </a:t>
            </a:r>
            <a:r>
              <a:rPr lang="es-ES" dirty="0"/>
              <a:t>sus edificios había </a:t>
            </a:r>
            <a:r>
              <a:rPr lang="es-ES" b="1" dirty="0">
                <a:solidFill>
                  <a:srgbClr val="826300"/>
                </a:solidFill>
              </a:rPr>
              <a:t>un gran estadio</a:t>
            </a:r>
            <a:r>
              <a:rPr lang="es-ES" dirty="0"/>
              <a:t>, </a:t>
            </a:r>
            <a:r>
              <a:rPr lang="es-ES" b="1" dirty="0">
                <a:solidFill>
                  <a:srgbClr val="00B050"/>
                </a:solidFill>
              </a:rPr>
              <a:t>un hipódromo</a:t>
            </a:r>
            <a:r>
              <a:rPr lang="es-ES" dirty="0"/>
              <a:t>, </a:t>
            </a:r>
            <a:r>
              <a:rPr lang="es-ES" b="1" dirty="0">
                <a:solidFill>
                  <a:srgbClr val="FF6600"/>
                </a:solidFill>
              </a:rPr>
              <a:t>tres grandes teatros</a:t>
            </a:r>
            <a:r>
              <a:rPr lang="es-ES" dirty="0"/>
              <a:t>, </a:t>
            </a:r>
            <a:r>
              <a:rPr lang="es-ES" b="1" dirty="0" smtClean="0">
                <a:solidFill>
                  <a:srgbClr val="7030A0"/>
                </a:solidFill>
              </a:rPr>
              <a:t>un templo a Zeus</a:t>
            </a:r>
            <a:r>
              <a:rPr lang="es-ES" dirty="0" smtClean="0"/>
              <a:t>, </a:t>
            </a:r>
            <a:r>
              <a:rPr lang="es-ES" b="1" dirty="0" smtClean="0"/>
              <a:t>Gimnasios</a:t>
            </a:r>
            <a:r>
              <a:rPr lang="es-ES" dirty="0" smtClean="0"/>
              <a:t>, </a:t>
            </a:r>
            <a:r>
              <a:rPr lang="es-ES" b="1" dirty="0" smtClean="0">
                <a:solidFill>
                  <a:srgbClr val="00B0F0"/>
                </a:solidFill>
              </a:rPr>
              <a:t>baños </a:t>
            </a:r>
            <a:r>
              <a:rPr lang="es-ES" b="1" dirty="0">
                <a:solidFill>
                  <a:srgbClr val="00B0F0"/>
                </a:solidFill>
              </a:rPr>
              <a:t>termales </a:t>
            </a:r>
            <a:r>
              <a:rPr lang="es-ES" dirty="0"/>
              <a:t>y se celebraban famosas ferias de mercadería.</a:t>
            </a:r>
          </a:p>
          <a:p>
            <a:pPr algn="just"/>
            <a:r>
              <a:rPr lang="es-ES" dirty="0" smtClean="0"/>
              <a:t>Dada </a:t>
            </a:r>
            <a:r>
              <a:rPr lang="es-ES" dirty="0"/>
              <a:t>la riqueza de la ciudad, sus habitantes se caracterizaban por la búsqueda del placer</a:t>
            </a:r>
            <a:endParaRPr lang="es-US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63563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37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12398"/>
            <a:ext cx="9117942" cy="684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255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68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" y="0"/>
            <a:ext cx="91181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GENERALIDADES DE LAODICEA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Fue una próspera ciudad debido a su ubicación en la intersección de dos importantes rutas.</a:t>
            </a:r>
            <a:endParaRPr lang="es-DO" dirty="0" smtClean="0"/>
          </a:p>
          <a:p>
            <a:pPr algn="just"/>
            <a:r>
              <a:rPr lang="es-DO" dirty="0" smtClean="0"/>
              <a:t>Tan </a:t>
            </a:r>
            <a:r>
              <a:rPr lang="es-DO" dirty="0"/>
              <a:t>rica era que cuando en el año </a:t>
            </a:r>
            <a:r>
              <a:rPr lang="es-DO" dirty="0" smtClean="0"/>
              <a:t>60 </a:t>
            </a:r>
            <a:r>
              <a:rPr lang="es-DO" dirty="0" err="1" smtClean="0"/>
              <a:t>d.C</a:t>
            </a:r>
            <a:r>
              <a:rPr lang="es-DO" dirty="0" smtClean="0"/>
              <a:t>, </a:t>
            </a:r>
            <a:r>
              <a:rPr lang="es-DO" dirty="0"/>
              <a:t>sufrió un terremoto y se destruyó en parte, no tuvo necesidad de la ayuda de los fondos del impero romano para ser reconstruida. </a:t>
            </a:r>
            <a:endParaRPr lang="es-DO" dirty="0" smtClean="0"/>
          </a:p>
          <a:p>
            <a:pPr algn="just"/>
            <a:r>
              <a:rPr lang="es-DO" dirty="0" smtClean="0"/>
              <a:t>Era </a:t>
            </a:r>
            <a:r>
              <a:rPr lang="es-DO" dirty="0"/>
              <a:t>una ciudad autosuficiente, satisfecha, orgullosa e indiferente hacia lo espiritual.</a:t>
            </a:r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16496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858</Words>
  <Application>Microsoft Office PowerPoint</Application>
  <PresentationFormat>Presentación en pantalla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INTRODUCCION</vt:lpstr>
      <vt:lpstr>INTRODUCCION</vt:lpstr>
      <vt:lpstr>Presentación de PowerPoint</vt:lpstr>
      <vt:lpstr>Presentación de PowerPoint</vt:lpstr>
      <vt:lpstr>Presentación de PowerPoint</vt:lpstr>
      <vt:lpstr>Presentación de PowerPoint</vt:lpstr>
      <vt:lpstr>GENERALIDADES DE LAODICEA</vt:lpstr>
      <vt:lpstr>¿QUÉ VEREMOS EN EL MENSAJE?</vt:lpstr>
      <vt:lpstr>Presentación de PowerPoint</vt:lpstr>
      <vt:lpstr>APOCALIPSIS 3:14-16</vt:lpstr>
      <vt:lpstr>APOCALIPSIS 3:17-18</vt:lpstr>
      <vt:lpstr>APOCALIPSIS 3:19-22</vt:lpstr>
      <vt:lpstr>Presentación de PowerPoint</vt:lpstr>
      <vt:lpstr>Presentación de PowerPoint</vt:lpstr>
      <vt:lpstr>GENERALIDADES DE LAODICEA</vt:lpstr>
      <vt:lpstr>UNA OPINION INFLADA</vt:lpstr>
      <vt:lpstr>Presentación de PowerPoint</vt:lpstr>
      <vt:lpstr>LO QUE DIOS PENSABA DE ELLA</vt:lpstr>
      <vt:lpstr>RECOMENDACIONES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</cp:revision>
  <dcterms:created xsi:type="dcterms:W3CDTF">2020-11-16T20:21:30Z</dcterms:created>
  <dcterms:modified xsi:type="dcterms:W3CDTF">2021-02-16T21:03:00Z</dcterms:modified>
</cp:coreProperties>
</file>